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300" r:id="rId3"/>
    <p:sldId id="285" r:id="rId4"/>
    <p:sldId id="259" r:id="rId5"/>
    <p:sldId id="264" r:id="rId6"/>
    <p:sldId id="261" r:id="rId7"/>
    <p:sldId id="263" r:id="rId8"/>
    <p:sldId id="265" r:id="rId9"/>
    <p:sldId id="315" r:id="rId10"/>
    <p:sldId id="260" r:id="rId11"/>
    <p:sldId id="286" r:id="rId12"/>
    <p:sldId id="267" r:id="rId13"/>
    <p:sldId id="280" r:id="rId14"/>
    <p:sldId id="279" r:id="rId15"/>
    <p:sldId id="282" r:id="rId16"/>
    <p:sldId id="283" r:id="rId17"/>
    <p:sldId id="284" r:id="rId18"/>
    <p:sldId id="299" r:id="rId19"/>
    <p:sldId id="314" r:id="rId20"/>
    <p:sldId id="268" r:id="rId21"/>
    <p:sldId id="271" r:id="rId22"/>
    <p:sldId id="272" r:id="rId23"/>
    <p:sldId id="269" r:id="rId24"/>
    <p:sldId id="270" r:id="rId25"/>
    <p:sldId id="276" r:id="rId26"/>
    <p:sldId id="290" r:id="rId27"/>
    <p:sldId id="273" r:id="rId28"/>
    <p:sldId id="277" r:id="rId29"/>
    <p:sldId id="313" r:id="rId30"/>
    <p:sldId id="288" r:id="rId31"/>
    <p:sldId id="287" r:id="rId32"/>
    <p:sldId id="291" r:id="rId33"/>
    <p:sldId id="303" r:id="rId34"/>
    <p:sldId id="292" r:id="rId35"/>
    <p:sldId id="293" r:id="rId36"/>
    <p:sldId id="289" r:id="rId37"/>
    <p:sldId id="295" r:id="rId38"/>
    <p:sldId id="296" r:id="rId39"/>
    <p:sldId id="297" r:id="rId40"/>
    <p:sldId id="304" r:id="rId41"/>
    <p:sldId id="305" r:id="rId42"/>
    <p:sldId id="306" r:id="rId43"/>
    <p:sldId id="307" r:id="rId44"/>
    <p:sldId id="308" r:id="rId45"/>
    <p:sldId id="309" r:id="rId46"/>
    <p:sldId id="310" r:id="rId47"/>
    <p:sldId id="311" r:id="rId48"/>
    <p:sldId id="301" r:id="rId49"/>
    <p:sldId id="302" r:id="rId50"/>
    <p:sldId id="281" r:id="rId51"/>
    <p:sldId id="312"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8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eck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eck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eck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Untertitel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Master-Untertitelformat bearbeiten</a:t>
            </a:r>
            <a:endParaRPr kumimoji="0" lang="en-US"/>
          </a:p>
        </p:txBody>
      </p:sp>
      <p:sp>
        <p:nvSpPr>
          <p:cNvPr id="28" name="Datumsplatzhalter 27"/>
          <p:cNvSpPr>
            <a:spLocks noGrp="1"/>
          </p:cNvSpPr>
          <p:nvPr>
            <p:ph type="dt" sz="half" idx="10"/>
          </p:nvPr>
        </p:nvSpPr>
        <p:spPr/>
        <p:txBody>
          <a:bodyPr/>
          <a:lstStyle/>
          <a:p>
            <a:fld id="{8A00A765-2B0A-4AA6-979C-2926D30323E6}" type="datetimeFigureOut">
              <a:rPr lang="de-DE" smtClean="0"/>
              <a:t>17.11.2020</a:t>
            </a:fld>
            <a:endParaRPr lang="de-DE"/>
          </a:p>
        </p:txBody>
      </p:sp>
      <p:sp>
        <p:nvSpPr>
          <p:cNvPr id="17" name="Fußzeilenplatzhalter 16"/>
          <p:cNvSpPr>
            <a:spLocks noGrp="1"/>
          </p:cNvSpPr>
          <p:nvPr>
            <p:ph type="ftr" sz="quarter" idx="11"/>
          </p:nvPr>
        </p:nvSpPr>
        <p:spPr/>
        <p:txBody>
          <a:bodyPr/>
          <a:lstStyle/>
          <a:p>
            <a:endParaRPr lang="de-DE"/>
          </a:p>
        </p:txBody>
      </p:sp>
      <p:sp>
        <p:nvSpPr>
          <p:cNvPr id="7" name="Gerade Verbindung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hteck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El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El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Foliennummernplatzhalt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A6AA0-10BE-4985-8AF8-092DC64AA223}" type="slidenum">
              <a:rPr lang="de-DE" smtClean="0"/>
              <a:t>‹Nr.›</a:t>
            </a:fld>
            <a:endParaRPr lang="de-DE"/>
          </a:p>
        </p:txBody>
      </p:sp>
      <p:sp>
        <p:nvSpPr>
          <p:cNvPr id="8" name="Titel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de-DE"/>
              <a:t>Mastertitelformat bearbeiten</a:t>
            </a:r>
            <a:endParaRPr kumimoji="0" lang="en-US"/>
          </a:p>
        </p:txBody>
      </p:sp>
    </p:spTree>
    <p:extLst>
      <p:ext uri="{BB962C8B-B14F-4D97-AF65-F5344CB8AC3E}">
        <p14:creationId xmlns:p14="http://schemas.microsoft.com/office/powerpoint/2010/main" val="15103362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Mastertitelformat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8A00A765-2B0A-4AA6-979C-2926D30323E6}" type="datetimeFigureOut">
              <a:rPr lang="de-DE" smtClean="0"/>
              <a:t>17.11.2020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C0A6AA0-10BE-4985-8AF8-092DC64AA223}" type="slidenum">
              <a:rPr lang="de-DE" smtClean="0"/>
              <a:t>‹Nr.›</a:t>
            </a:fld>
            <a:endParaRPr lang="de-DE"/>
          </a:p>
        </p:txBody>
      </p:sp>
    </p:spTree>
    <p:extLst>
      <p:ext uri="{BB962C8B-B14F-4D97-AF65-F5344CB8AC3E}">
        <p14:creationId xmlns:p14="http://schemas.microsoft.com/office/powerpoint/2010/main" val="260812991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eck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eck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hteck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hteck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eck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Gerade Verbindung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El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El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Foliennummernplatzhalter 5"/>
          <p:cNvSpPr>
            <a:spLocks noGrp="1"/>
          </p:cNvSpPr>
          <p:nvPr>
            <p:ph type="sldNum" sz="quarter" idx="12"/>
          </p:nvPr>
        </p:nvSpPr>
        <p:spPr>
          <a:xfrm>
            <a:off x="9221216" y="3009902"/>
            <a:ext cx="609600" cy="441325"/>
          </a:xfrm>
        </p:spPr>
        <p:txBody>
          <a:bodyPr/>
          <a:lstStyle/>
          <a:p>
            <a:fld id="{FC0A6AA0-10BE-4985-8AF8-092DC64AA223}" type="slidenum">
              <a:rPr lang="de-DE" smtClean="0"/>
              <a:t>‹Nr.›</a:t>
            </a:fld>
            <a:endParaRPr lang="de-DE"/>
          </a:p>
        </p:txBody>
      </p:sp>
      <p:sp>
        <p:nvSpPr>
          <p:cNvPr id="3" name="Vertikaler Textplatzhalter 2"/>
          <p:cNvSpPr>
            <a:spLocks noGrp="1"/>
          </p:cNvSpPr>
          <p:nvPr>
            <p:ph type="body" orient="vert" idx="1"/>
          </p:nvPr>
        </p:nvSpPr>
        <p:spPr>
          <a:xfrm>
            <a:off x="406400" y="304800"/>
            <a:ext cx="8737600" cy="5821366"/>
          </a:xfrm>
        </p:spPr>
        <p:txBody>
          <a:bodyPr vert="eaVert"/>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8A00A765-2B0A-4AA6-979C-2926D30323E6}" type="datetimeFigureOut">
              <a:rPr lang="de-DE" smtClean="0"/>
              <a:t>17.11.2020</a:t>
            </a:fld>
            <a:endParaRPr lang="de-DE"/>
          </a:p>
        </p:txBody>
      </p:sp>
      <p:sp>
        <p:nvSpPr>
          <p:cNvPr id="5" name="Fußzeilenplatzhalter 4"/>
          <p:cNvSpPr>
            <a:spLocks noGrp="1"/>
          </p:cNvSpPr>
          <p:nvPr>
            <p:ph type="ftr" sz="quarter" idx="11"/>
          </p:nvPr>
        </p:nvSpPr>
        <p:spPr/>
        <p:txBody>
          <a:bodyPr/>
          <a:lstStyle/>
          <a:p>
            <a:endParaRPr lang="de-DE"/>
          </a:p>
        </p:txBody>
      </p:sp>
      <p:sp>
        <p:nvSpPr>
          <p:cNvPr id="2" name="Vertikaler Titel 1"/>
          <p:cNvSpPr>
            <a:spLocks noGrp="1"/>
          </p:cNvSpPr>
          <p:nvPr>
            <p:ph type="title" orient="vert"/>
          </p:nvPr>
        </p:nvSpPr>
        <p:spPr>
          <a:xfrm>
            <a:off x="9855200" y="304802"/>
            <a:ext cx="1930400" cy="5851525"/>
          </a:xfrm>
        </p:spPr>
        <p:txBody>
          <a:bodyPr vert="eaVert"/>
          <a:lstStyle/>
          <a:p>
            <a:r>
              <a:rPr kumimoji="0" lang="de-DE"/>
              <a:t>Mastertitelformat bearbeiten</a:t>
            </a:r>
            <a:endParaRPr kumimoji="0" lang="en-US"/>
          </a:p>
        </p:txBody>
      </p:sp>
    </p:spTree>
    <p:extLst>
      <p:ext uri="{BB962C8B-B14F-4D97-AF65-F5344CB8AC3E}">
        <p14:creationId xmlns:p14="http://schemas.microsoft.com/office/powerpoint/2010/main" val="26648571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a:t>Mastertitelformat bearbeiten</a:t>
            </a:r>
            <a:endParaRPr kumimoji="0" lang="en-US"/>
          </a:p>
        </p:txBody>
      </p:sp>
      <p:sp>
        <p:nvSpPr>
          <p:cNvPr id="4" name="Datumsplatzhalter 3"/>
          <p:cNvSpPr>
            <a:spLocks noGrp="1"/>
          </p:cNvSpPr>
          <p:nvPr>
            <p:ph type="dt" sz="half" idx="10"/>
          </p:nvPr>
        </p:nvSpPr>
        <p:spPr/>
        <p:txBody>
          <a:bodyPr/>
          <a:lstStyle/>
          <a:p>
            <a:fld id="{8A00A765-2B0A-4AA6-979C-2926D30323E6}" type="datetimeFigureOut">
              <a:rPr lang="de-DE" smtClean="0"/>
              <a:t>17.11.2020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815584" y="1026373"/>
            <a:ext cx="609600" cy="441325"/>
          </a:xfrm>
        </p:spPr>
        <p:txBody>
          <a:bodyPr/>
          <a:lstStyle/>
          <a:p>
            <a:fld id="{FC0A6AA0-10BE-4985-8AF8-092DC64AA223}" type="slidenum">
              <a:rPr lang="de-DE" smtClean="0"/>
              <a:t>‹Nr.›</a:t>
            </a:fld>
            <a:endParaRPr lang="de-DE"/>
          </a:p>
        </p:txBody>
      </p:sp>
      <p:sp>
        <p:nvSpPr>
          <p:cNvPr id="8" name="Inhaltsplatzhalter 7"/>
          <p:cNvSpPr>
            <a:spLocks noGrp="1"/>
          </p:cNvSpPr>
          <p:nvPr>
            <p:ph sz="quarter" idx="1"/>
          </p:nvPr>
        </p:nvSpPr>
        <p:spPr>
          <a:xfrm>
            <a:off x="402336" y="1527048"/>
            <a:ext cx="11338560" cy="4572000"/>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41939658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htec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eck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eck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hteck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platzhalt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Mastertextformat bearbeiten</a:t>
            </a:r>
          </a:p>
        </p:txBody>
      </p:sp>
      <p:sp>
        <p:nvSpPr>
          <p:cNvPr id="13" name="Rechteck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hteck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ußzeilenplatzhalter 4"/>
          <p:cNvSpPr>
            <a:spLocks noGrp="1"/>
          </p:cNvSpPr>
          <p:nvPr>
            <p:ph type="ftr" sz="quarter" idx="11"/>
          </p:nvPr>
        </p:nvSpPr>
        <p:spPr/>
        <p:txBody>
          <a:bodyPr/>
          <a:lstStyle/>
          <a:p>
            <a:endParaRPr lang="de-DE"/>
          </a:p>
        </p:txBody>
      </p:sp>
      <p:sp>
        <p:nvSpPr>
          <p:cNvPr id="4" name="Datumsplatzhalter 3"/>
          <p:cNvSpPr>
            <a:spLocks noGrp="1"/>
          </p:cNvSpPr>
          <p:nvPr>
            <p:ph type="dt" sz="half" idx="10"/>
          </p:nvPr>
        </p:nvSpPr>
        <p:spPr/>
        <p:txBody>
          <a:bodyPr/>
          <a:lstStyle/>
          <a:p>
            <a:fld id="{8A00A765-2B0A-4AA6-979C-2926D30323E6}" type="datetimeFigureOut">
              <a:rPr lang="de-DE" smtClean="0"/>
              <a:t>17.11.2020</a:t>
            </a:fld>
            <a:endParaRPr lang="de-DE"/>
          </a:p>
        </p:txBody>
      </p:sp>
      <p:sp>
        <p:nvSpPr>
          <p:cNvPr id="8" name="Gerade Verbindung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El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El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Foliennummernplatzhalt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A6AA0-10BE-4985-8AF8-092DC64AA223}" type="slidenum">
              <a:rPr lang="de-DE" smtClean="0"/>
              <a:t>‹Nr.›</a:t>
            </a:fld>
            <a:endParaRPr lang="de-DE"/>
          </a:p>
        </p:txBody>
      </p:sp>
      <p:sp>
        <p:nvSpPr>
          <p:cNvPr id="2" name="Titel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de-DE"/>
              <a:t>Mastertitelformat bearbeiten</a:t>
            </a:r>
            <a:endParaRPr kumimoji="0" lang="en-US"/>
          </a:p>
        </p:txBody>
      </p:sp>
    </p:spTree>
    <p:extLst>
      <p:ext uri="{BB962C8B-B14F-4D97-AF65-F5344CB8AC3E}">
        <p14:creationId xmlns:p14="http://schemas.microsoft.com/office/powerpoint/2010/main" val="16750641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02336" y="228600"/>
            <a:ext cx="11379200" cy="758952"/>
          </a:xfrm>
        </p:spPr>
        <p:txBody>
          <a:bodyPr/>
          <a:lstStyle/>
          <a:p>
            <a:r>
              <a:rPr kumimoji="0" lang="de-DE"/>
              <a:t>Mastertitelformat bearbeiten</a:t>
            </a:r>
            <a:endParaRPr kumimoji="0" lang="en-US"/>
          </a:p>
        </p:txBody>
      </p:sp>
      <p:sp>
        <p:nvSpPr>
          <p:cNvPr id="5" name="Datumsplatzhalter 4"/>
          <p:cNvSpPr>
            <a:spLocks noGrp="1"/>
          </p:cNvSpPr>
          <p:nvPr>
            <p:ph type="dt" sz="half" idx="10"/>
          </p:nvPr>
        </p:nvSpPr>
        <p:spPr>
          <a:xfrm>
            <a:off x="7721600" y="6409944"/>
            <a:ext cx="4059936" cy="365760"/>
          </a:xfrm>
        </p:spPr>
        <p:txBody>
          <a:bodyPr/>
          <a:lstStyle/>
          <a:p>
            <a:fld id="{8A00A765-2B0A-4AA6-979C-2926D30323E6}" type="datetimeFigureOut">
              <a:rPr lang="de-DE" smtClean="0"/>
              <a:t>17.11.2020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C0A6AA0-10BE-4985-8AF8-092DC64AA223}" type="slidenum">
              <a:rPr lang="de-DE" smtClean="0"/>
              <a:t>‹Nr.›</a:t>
            </a:fld>
            <a:endParaRPr lang="de-DE"/>
          </a:p>
        </p:txBody>
      </p:sp>
      <p:sp>
        <p:nvSpPr>
          <p:cNvPr id="8" name="Gerade Verbindung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Inhaltsplatzhalter 9"/>
          <p:cNvSpPr>
            <a:spLocks noGrp="1"/>
          </p:cNvSpPr>
          <p:nvPr>
            <p:ph sz="half" idx="1"/>
          </p:nvPr>
        </p:nvSpPr>
        <p:spPr>
          <a:xfrm>
            <a:off x="402336" y="1371600"/>
            <a:ext cx="5384800" cy="4681728"/>
          </a:xfrm>
        </p:spPr>
        <p:txBody>
          <a:bodyPr/>
          <a:lstStyle>
            <a:lvl1pPr>
              <a:defRPr sz="2500"/>
            </a:lvl1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Inhaltsplatzhalter 11"/>
          <p:cNvSpPr>
            <a:spLocks noGrp="1"/>
          </p:cNvSpPr>
          <p:nvPr>
            <p:ph sz="half" idx="2"/>
          </p:nvPr>
        </p:nvSpPr>
        <p:spPr>
          <a:xfrm>
            <a:off x="6400800" y="1371600"/>
            <a:ext cx="5384800" cy="4681728"/>
          </a:xfrm>
        </p:spPr>
        <p:txBody>
          <a:bodyPr/>
          <a:lstStyle>
            <a:lvl1pPr>
              <a:defRPr sz="2500"/>
            </a:lvl1p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extLst>
      <p:ext uri="{BB962C8B-B14F-4D97-AF65-F5344CB8AC3E}">
        <p14:creationId xmlns:p14="http://schemas.microsoft.com/office/powerpoint/2010/main" val="11212924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hteck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eck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hteck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hteck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hteck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hteck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platzhalt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Mastertextformat bearbeiten</a:t>
            </a:r>
          </a:p>
        </p:txBody>
      </p:sp>
      <p:sp>
        <p:nvSpPr>
          <p:cNvPr id="4" name="Textplatzhalt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a:t>Mastertextformat bearbeiten</a:t>
            </a:r>
          </a:p>
        </p:txBody>
      </p:sp>
      <p:sp>
        <p:nvSpPr>
          <p:cNvPr id="7" name="Datumsplatzhalter 6"/>
          <p:cNvSpPr>
            <a:spLocks noGrp="1"/>
          </p:cNvSpPr>
          <p:nvPr>
            <p:ph type="dt" sz="half" idx="10"/>
          </p:nvPr>
        </p:nvSpPr>
        <p:spPr/>
        <p:txBody>
          <a:bodyPr/>
          <a:lstStyle/>
          <a:p>
            <a:fld id="{8A00A765-2B0A-4AA6-979C-2926D30323E6}" type="datetimeFigureOut">
              <a:rPr lang="de-DE" smtClean="0"/>
              <a:t>17.11.2020</a:t>
            </a:fld>
            <a:endParaRPr lang="de-DE"/>
          </a:p>
        </p:txBody>
      </p:sp>
      <p:sp>
        <p:nvSpPr>
          <p:cNvPr id="8" name="Fußzeilenplatzhalter 7"/>
          <p:cNvSpPr>
            <a:spLocks noGrp="1"/>
          </p:cNvSpPr>
          <p:nvPr>
            <p:ph type="ftr" sz="quarter" idx="11"/>
          </p:nvPr>
        </p:nvSpPr>
        <p:spPr>
          <a:xfrm>
            <a:off x="406400" y="6409944"/>
            <a:ext cx="4775200" cy="365760"/>
          </a:xfrm>
        </p:spPr>
        <p:txBody>
          <a:bodyPr/>
          <a:lstStyle/>
          <a:p>
            <a:endParaRPr lang="de-DE"/>
          </a:p>
        </p:txBody>
      </p:sp>
      <p:sp>
        <p:nvSpPr>
          <p:cNvPr id="15" name="Gerade Verbindung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Inhaltsplatzhalter 23"/>
          <p:cNvSpPr>
            <a:spLocks noGrp="1"/>
          </p:cNvSpPr>
          <p:nvPr>
            <p:ph sz="quarter" idx="2"/>
          </p:nvPr>
        </p:nvSpPr>
        <p:spPr>
          <a:xfrm>
            <a:off x="402336" y="2471383"/>
            <a:ext cx="5388864" cy="3818404"/>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Inhaltsplatzhalter 25"/>
          <p:cNvSpPr>
            <a:spLocks noGrp="1"/>
          </p:cNvSpPr>
          <p:nvPr>
            <p:ph sz="quarter" idx="4"/>
          </p:nvPr>
        </p:nvSpPr>
        <p:spPr>
          <a:xfrm>
            <a:off x="6400800" y="2471383"/>
            <a:ext cx="5384800" cy="3822192"/>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5" name="El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El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Foliennummernplatzhalter 8"/>
          <p:cNvSpPr>
            <a:spLocks noGrp="1"/>
          </p:cNvSpPr>
          <p:nvPr>
            <p:ph type="sldNum" sz="quarter" idx="12"/>
          </p:nvPr>
        </p:nvSpPr>
        <p:spPr>
          <a:xfrm>
            <a:off x="5791200" y="1042417"/>
            <a:ext cx="609600" cy="441325"/>
          </a:xfrm>
        </p:spPr>
        <p:txBody>
          <a:bodyPr/>
          <a:lstStyle>
            <a:lvl1pPr algn="ctr">
              <a:defRPr/>
            </a:lvl1pPr>
          </a:lstStyle>
          <a:p>
            <a:fld id="{FC0A6AA0-10BE-4985-8AF8-092DC64AA223}" type="slidenum">
              <a:rPr lang="de-DE" smtClean="0"/>
              <a:t>‹Nr.›</a:t>
            </a:fld>
            <a:endParaRPr lang="de-DE"/>
          </a:p>
        </p:txBody>
      </p:sp>
      <p:sp>
        <p:nvSpPr>
          <p:cNvPr id="23" name="Titel 22"/>
          <p:cNvSpPr>
            <a:spLocks noGrp="1"/>
          </p:cNvSpPr>
          <p:nvPr>
            <p:ph type="title"/>
          </p:nvPr>
        </p:nvSpPr>
        <p:spPr/>
        <p:txBody>
          <a:bodyPr rtlCol="0" anchor="b" anchorCtr="0"/>
          <a:lstStyle/>
          <a:p>
            <a:r>
              <a:rPr kumimoji="0" lang="de-DE"/>
              <a:t>Mastertitelformat bearbeiten</a:t>
            </a:r>
            <a:endParaRPr kumimoji="0" lang="en-US"/>
          </a:p>
        </p:txBody>
      </p:sp>
    </p:spTree>
    <p:extLst>
      <p:ext uri="{BB962C8B-B14F-4D97-AF65-F5344CB8AC3E}">
        <p14:creationId xmlns:p14="http://schemas.microsoft.com/office/powerpoint/2010/main" val="2353388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Mastertitelformat bearbeiten</a:t>
            </a:r>
            <a:endParaRPr kumimoji="0" lang="en-US"/>
          </a:p>
        </p:txBody>
      </p:sp>
      <p:sp>
        <p:nvSpPr>
          <p:cNvPr id="3" name="Datumsplatzhalter 2"/>
          <p:cNvSpPr>
            <a:spLocks noGrp="1"/>
          </p:cNvSpPr>
          <p:nvPr>
            <p:ph type="dt" sz="half" idx="10"/>
          </p:nvPr>
        </p:nvSpPr>
        <p:spPr/>
        <p:txBody>
          <a:bodyPr/>
          <a:lstStyle/>
          <a:p>
            <a:fld id="{8A00A765-2B0A-4AA6-979C-2926D30323E6}" type="datetimeFigureOut">
              <a:rPr lang="de-DE" smtClean="0"/>
              <a:t>17.11.2020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5791200" y="1036021"/>
            <a:ext cx="609600" cy="441325"/>
          </a:xfrm>
        </p:spPr>
        <p:txBody>
          <a:bodyPr/>
          <a:lstStyle/>
          <a:p>
            <a:fld id="{FC0A6AA0-10BE-4985-8AF8-092DC64AA223}" type="slidenum">
              <a:rPr lang="de-DE" smtClean="0"/>
              <a:t>‹Nr.›</a:t>
            </a:fld>
            <a:endParaRPr lang="de-DE"/>
          </a:p>
        </p:txBody>
      </p:sp>
    </p:spTree>
    <p:extLst>
      <p:ext uri="{BB962C8B-B14F-4D97-AF65-F5344CB8AC3E}">
        <p14:creationId xmlns:p14="http://schemas.microsoft.com/office/powerpoint/2010/main" val="343109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eck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hteck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eck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hteck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hteck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umsplatzhalter 1"/>
          <p:cNvSpPr>
            <a:spLocks noGrp="1"/>
          </p:cNvSpPr>
          <p:nvPr>
            <p:ph type="dt" sz="half" idx="10"/>
          </p:nvPr>
        </p:nvSpPr>
        <p:spPr/>
        <p:txBody>
          <a:bodyPr/>
          <a:lstStyle/>
          <a:p>
            <a:fld id="{8A00A765-2B0A-4AA6-979C-2926D30323E6}" type="datetimeFigureOut">
              <a:rPr lang="de-DE" smtClean="0"/>
              <a:t>17.11.2020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0A6AA0-10BE-4985-8AF8-092DC64AA223}" type="slidenum">
              <a:rPr lang="de-DE" smtClean="0"/>
              <a:t>‹Nr.›</a:t>
            </a:fld>
            <a:endParaRPr lang="de-DE"/>
          </a:p>
        </p:txBody>
      </p:sp>
    </p:spTree>
    <p:extLst>
      <p:ext uri="{BB962C8B-B14F-4D97-AF65-F5344CB8AC3E}">
        <p14:creationId xmlns:p14="http://schemas.microsoft.com/office/powerpoint/2010/main" val="283018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hteck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eck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hteck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hteck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de-DE"/>
              <a:t>Mastertitelformat bearbeiten</a:t>
            </a:r>
            <a:endParaRPr kumimoji="0" lang="en-US"/>
          </a:p>
        </p:txBody>
      </p:sp>
      <p:sp>
        <p:nvSpPr>
          <p:cNvPr id="3" name="Textplatzhalt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a:t>Mastertextformat bearbeiten</a:t>
            </a:r>
          </a:p>
        </p:txBody>
      </p:sp>
      <p:sp>
        <p:nvSpPr>
          <p:cNvPr id="8" name="Rechteck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Gerade Verbindung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Inhaltsplatzhalter 19"/>
          <p:cNvSpPr>
            <a:spLocks noGrp="1"/>
          </p:cNvSpPr>
          <p:nvPr>
            <p:ph sz="quarter" idx="1"/>
          </p:nvPr>
        </p:nvSpPr>
        <p:spPr>
          <a:xfrm>
            <a:off x="4165600" y="685800"/>
            <a:ext cx="7518400" cy="5410200"/>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0" name="El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El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Foliennummernplatzhalt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C0A6AA0-10BE-4985-8AF8-092DC64AA223}" type="slidenum">
              <a:rPr lang="de-DE" smtClean="0"/>
              <a:t>‹Nr.›</a:t>
            </a:fld>
            <a:endParaRPr lang="de-DE"/>
          </a:p>
        </p:txBody>
      </p:sp>
      <p:sp>
        <p:nvSpPr>
          <p:cNvPr id="21" name="Rechteck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umsplatzhalter 4"/>
          <p:cNvSpPr>
            <a:spLocks noGrp="1"/>
          </p:cNvSpPr>
          <p:nvPr>
            <p:ph type="dt" sz="half" idx="10"/>
          </p:nvPr>
        </p:nvSpPr>
        <p:spPr/>
        <p:txBody>
          <a:bodyPr/>
          <a:lstStyle/>
          <a:p>
            <a:fld id="{8A00A765-2B0A-4AA6-979C-2926D30323E6}" type="datetimeFigureOut">
              <a:rPr lang="de-DE" smtClean="0"/>
              <a:t>17.11.2020</a:t>
            </a:fld>
            <a:endParaRPr lang="de-DE"/>
          </a:p>
        </p:txBody>
      </p:sp>
      <p:sp>
        <p:nvSpPr>
          <p:cNvPr id="6" name="Fußzeilenplatzhalter 5"/>
          <p:cNvSpPr>
            <a:spLocks noGrp="1"/>
          </p:cNvSpPr>
          <p:nvPr>
            <p:ph type="ftr" sz="quarter" idx="11"/>
          </p:nvPr>
        </p:nvSpPr>
        <p:spPr>
          <a:xfrm>
            <a:off x="402336" y="6410848"/>
            <a:ext cx="4511040" cy="365760"/>
          </a:xfrm>
        </p:spPr>
        <p:txBody>
          <a:bodyPr/>
          <a:lstStyle/>
          <a:p>
            <a:endParaRPr lang="de-DE"/>
          </a:p>
        </p:txBody>
      </p:sp>
    </p:spTree>
    <p:extLst>
      <p:ext uri="{BB962C8B-B14F-4D97-AF65-F5344CB8AC3E}">
        <p14:creationId xmlns:p14="http://schemas.microsoft.com/office/powerpoint/2010/main" val="33318610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hteck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eck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hteck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hteck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hteck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hteck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El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El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Foliennummernplatzhalter 6"/>
          <p:cNvSpPr>
            <a:spLocks noGrp="1"/>
          </p:cNvSpPr>
          <p:nvPr>
            <p:ph type="sldNum" sz="quarter" idx="12"/>
          </p:nvPr>
        </p:nvSpPr>
        <p:spPr>
          <a:xfrm>
            <a:off x="1828800" y="312739"/>
            <a:ext cx="609600" cy="441325"/>
          </a:xfrm>
        </p:spPr>
        <p:txBody>
          <a:bodyPr/>
          <a:lstStyle/>
          <a:p>
            <a:fld id="{FC0A6AA0-10BE-4985-8AF8-092DC64AA223}" type="slidenum">
              <a:rPr lang="de-DE" smtClean="0"/>
              <a:t>‹Nr.›</a:t>
            </a:fld>
            <a:endParaRPr lang="de-DE"/>
          </a:p>
        </p:txBody>
      </p:sp>
      <p:sp>
        <p:nvSpPr>
          <p:cNvPr id="2" name="Titel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de-DE"/>
              <a:t>Mastertitelformat bearbeiten</a:t>
            </a:r>
            <a:endParaRPr kumimoji="0" lang="en-US"/>
          </a:p>
        </p:txBody>
      </p:sp>
      <p:sp>
        <p:nvSpPr>
          <p:cNvPr id="3" name="Bildplatzhalter 2"/>
          <p:cNvSpPr>
            <a:spLocks noGrp="1"/>
          </p:cNvSpPr>
          <p:nvPr>
            <p:ph type="pic" idx="1"/>
          </p:nvPr>
        </p:nvSpPr>
        <p:spPr>
          <a:xfrm>
            <a:off x="4000500" y="609600"/>
            <a:ext cx="7823200" cy="4267200"/>
          </a:xfrm>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a:t>Mastertextformat bearbeiten</a:t>
            </a:r>
          </a:p>
        </p:txBody>
      </p:sp>
      <p:sp>
        <p:nvSpPr>
          <p:cNvPr id="22" name="Rechteck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umsplatzhalter 4"/>
          <p:cNvSpPr>
            <a:spLocks noGrp="1"/>
          </p:cNvSpPr>
          <p:nvPr>
            <p:ph type="dt" sz="half" idx="10"/>
          </p:nvPr>
        </p:nvSpPr>
        <p:spPr>
          <a:xfrm>
            <a:off x="7717536" y="6404984"/>
            <a:ext cx="4059936" cy="365760"/>
          </a:xfrm>
        </p:spPr>
        <p:txBody>
          <a:bodyPr/>
          <a:lstStyle/>
          <a:p>
            <a:fld id="{8A00A765-2B0A-4AA6-979C-2926D30323E6}" type="datetimeFigureOut">
              <a:rPr lang="de-DE" smtClean="0"/>
              <a:t>17.11.2020</a:t>
            </a:fld>
            <a:endParaRPr lang="de-DE"/>
          </a:p>
        </p:txBody>
      </p:sp>
      <p:sp>
        <p:nvSpPr>
          <p:cNvPr id="6" name="Fußzeilenplatzhalter 5"/>
          <p:cNvSpPr>
            <a:spLocks noGrp="1"/>
          </p:cNvSpPr>
          <p:nvPr>
            <p:ph type="ftr" sz="quarter" idx="11"/>
          </p:nvPr>
        </p:nvSpPr>
        <p:spPr>
          <a:xfrm>
            <a:off x="402336" y="6410848"/>
            <a:ext cx="4779264" cy="365760"/>
          </a:xfrm>
        </p:spPr>
        <p:txBody>
          <a:bodyPr/>
          <a:lstStyle/>
          <a:p>
            <a:endParaRPr lang="de-DE"/>
          </a:p>
        </p:txBody>
      </p:sp>
    </p:spTree>
    <p:extLst>
      <p:ext uri="{BB962C8B-B14F-4D97-AF65-F5344CB8AC3E}">
        <p14:creationId xmlns:p14="http://schemas.microsoft.com/office/powerpoint/2010/main" val="222868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hteck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hteck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hteck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hteck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umsplatzhalt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8A00A765-2B0A-4AA6-979C-2926D30323E6}" type="datetimeFigureOut">
              <a:rPr lang="de-DE" smtClean="0"/>
              <a:t>17.11.2020</a:t>
            </a:fld>
            <a:endParaRPr lang="de-DE"/>
          </a:p>
        </p:txBody>
      </p:sp>
      <p:sp>
        <p:nvSpPr>
          <p:cNvPr id="3" name="Fußzeilenplatzhalt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de-DE"/>
          </a:p>
        </p:txBody>
      </p:sp>
      <p:sp>
        <p:nvSpPr>
          <p:cNvPr id="8" name="Rechteck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Gerade Verbindung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El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El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Foliennummernplatzhalt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0A6AA0-10BE-4985-8AF8-092DC64AA223}" type="slidenum">
              <a:rPr lang="de-DE" smtClean="0"/>
              <a:t>‹Nr.›</a:t>
            </a:fld>
            <a:endParaRPr lang="de-DE"/>
          </a:p>
        </p:txBody>
      </p:sp>
      <p:sp>
        <p:nvSpPr>
          <p:cNvPr id="22" name="Titelplatzhalter 21"/>
          <p:cNvSpPr>
            <a:spLocks noGrp="1"/>
          </p:cNvSpPr>
          <p:nvPr>
            <p:ph type="title"/>
          </p:nvPr>
        </p:nvSpPr>
        <p:spPr>
          <a:xfrm>
            <a:off x="402336" y="228600"/>
            <a:ext cx="11379200" cy="758952"/>
          </a:xfrm>
          <a:prstGeom prst="rect">
            <a:avLst/>
          </a:prstGeom>
        </p:spPr>
        <p:txBody>
          <a:bodyPr vert="horz" anchor="b">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Tree>
    <p:extLst>
      <p:ext uri="{BB962C8B-B14F-4D97-AF65-F5344CB8AC3E}">
        <p14:creationId xmlns:p14="http://schemas.microsoft.com/office/powerpoint/2010/main" val="42737016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2046BA8-3D6B-48EB-AD0A-07E3061B0C3C}"/>
              </a:ext>
            </a:extLst>
          </p:cNvPr>
          <p:cNvSpPr>
            <a:spLocks noGrp="1"/>
          </p:cNvSpPr>
          <p:nvPr>
            <p:ph type="subTitle" idx="1"/>
          </p:nvPr>
        </p:nvSpPr>
        <p:spPr/>
        <p:txBody>
          <a:bodyPr>
            <a:normAutofit fontScale="92500" lnSpcReduction="20000"/>
          </a:bodyPr>
          <a:lstStyle/>
          <a:p>
            <a:r>
              <a:rPr lang="de-DE" dirty="0"/>
              <a:t>Messen bei Euklid und heute 1: Euklids Buch 5,</a:t>
            </a:r>
          </a:p>
          <a:p>
            <a:r>
              <a:rPr lang="de-DE" dirty="0"/>
              <a:t>Pythagoräer</a:t>
            </a:r>
          </a:p>
          <a:p>
            <a:endParaRPr lang="de-DE" dirty="0"/>
          </a:p>
          <a:p>
            <a:r>
              <a:rPr lang="de-DE" dirty="0"/>
              <a:t>Proseminar: Beispiele geometrischer Strukturen</a:t>
            </a:r>
          </a:p>
          <a:p>
            <a:r>
              <a:rPr lang="de-DE" dirty="0"/>
              <a:t>Prof. Dr. Moritz Weber </a:t>
            </a:r>
          </a:p>
          <a:p>
            <a:endParaRPr lang="de-DE" dirty="0"/>
          </a:p>
          <a:p>
            <a:r>
              <a:rPr lang="de-DE" dirty="0"/>
              <a:t>Referent: Oliver Biesel</a:t>
            </a:r>
          </a:p>
        </p:txBody>
      </p:sp>
      <p:sp>
        <p:nvSpPr>
          <p:cNvPr id="2" name="Titel 1">
            <a:extLst>
              <a:ext uri="{FF2B5EF4-FFF2-40B4-BE49-F238E27FC236}">
                <a16:creationId xmlns:a16="http://schemas.microsoft.com/office/drawing/2014/main" id="{1356C76D-8DAD-422F-A76B-4179F884055B}"/>
              </a:ext>
            </a:extLst>
          </p:cNvPr>
          <p:cNvSpPr>
            <a:spLocks noGrp="1"/>
          </p:cNvSpPr>
          <p:nvPr>
            <p:ph type="ctrTitle"/>
          </p:nvPr>
        </p:nvSpPr>
        <p:spPr/>
        <p:txBody>
          <a:bodyPr/>
          <a:lstStyle/>
          <a:p>
            <a:r>
              <a:rPr lang="de-DE" dirty="0"/>
              <a:t>Messen bei Euklid und heute </a:t>
            </a:r>
          </a:p>
        </p:txBody>
      </p:sp>
    </p:spTree>
    <p:extLst>
      <p:ext uri="{BB962C8B-B14F-4D97-AF65-F5344CB8AC3E}">
        <p14:creationId xmlns:p14="http://schemas.microsoft.com/office/powerpoint/2010/main" val="263791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2E270-FCCB-431A-9E3B-428B6B4022C5}"/>
              </a:ext>
            </a:extLst>
          </p:cNvPr>
          <p:cNvSpPr>
            <a:spLocks noGrp="1"/>
          </p:cNvSpPr>
          <p:nvPr>
            <p:ph type="title"/>
          </p:nvPr>
        </p:nvSpPr>
        <p:spPr/>
        <p:txBody>
          <a:bodyPr/>
          <a:lstStyle/>
          <a:p>
            <a:r>
              <a:rPr lang="de-DE" dirty="0"/>
              <a:t>Buch 5</a:t>
            </a:r>
          </a:p>
        </p:txBody>
      </p:sp>
      <p:sp>
        <p:nvSpPr>
          <p:cNvPr id="3" name="Inhaltsplatzhalter 2">
            <a:extLst>
              <a:ext uri="{FF2B5EF4-FFF2-40B4-BE49-F238E27FC236}">
                <a16:creationId xmlns:a16="http://schemas.microsoft.com/office/drawing/2014/main" id="{EA3BA0AA-3E2F-4558-80C5-F318310E5452}"/>
              </a:ext>
            </a:extLst>
          </p:cNvPr>
          <p:cNvSpPr>
            <a:spLocks noGrp="1"/>
          </p:cNvSpPr>
          <p:nvPr>
            <p:ph sz="quarter" idx="1"/>
          </p:nvPr>
        </p:nvSpPr>
        <p:spPr/>
        <p:txBody>
          <a:bodyPr/>
          <a:lstStyle/>
          <a:p>
            <a:r>
              <a:rPr lang="de-DE" dirty="0"/>
              <a:t>Theorie der Verhältnisse und Proportionen zwischen vergleichbaren Größen </a:t>
            </a:r>
          </a:p>
          <a:p>
            <a:r>
              <a:rPr lang="de-DE" dirty="0" err="1"/>
              <a:t>Eudoxos</a:t>
            </a:r>
            <a:r>
              <a:rPr lang="de-DE" dirty="0"/>
              <a:t> von </a:t>
            </a:r>
            <a:r>
              <a:rPr lang="de-DE" dirty="0" err="1"/>
              <a:t>Knidos</a:t>
            </a:r>
            <a:r>
              <a:rPr lang="de-DE" dirty="0"/>
              <a:t> versuchte eine Grundlegung der in der Geometrie benötigten reellen Zahlen </a:t>
            </a:r>
          </a:p>
          <a:p>
            <a:pPr marL="0" indent="0">
              <a:buNone/>
            </a:pPr>
            <a:r>
              <a:rPr lang="de-DE" dirty="0">
                <a:sym typeface="Wingdings" panose="05000000000000000000" pitchFamily="2" charset="2"/>
              </a:rPr>
              <a:t> Buch 5 als </a:t>
            </a:r>
            <a:r>
              <a:rPr lang="de-DE" dirty="0"/>
              <a:t>allgemein gültige Proportionslehre, entstanden mit dem Wissen der Existenz irrationaler Zahlen</a:t>
            </a:r>
          </a:p>
        </p:txBody>
      </p:sp>
    </p:spTree>
    <p:extLst>
      <p:ext uri="{BB962C8B-B14F-4D97-AF65-F5344CB8AC3E}">
        <p14:creationId xmlns:p14="http://schemas.microsoft.com/office/powerpoint/2010/main" val="378947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D5613-5498-4144-AABA-65F17B7CD955}"/>
              </a:ext>
            </a:extLst>
          </p:cNvPr>
          <p:cNvSpPr>
            <a:spLocks noGrp="1"/>
          </p:cNvSpPr>
          <p:nvPr>
            <p:ph type="title"/>
          </p:nvPr>
        </p:nvSpPr>
        <p:spPr/>
        <p:txBody>
          <a:bodyPr/>
          <a:lstStyle/>
          <a:p>
            <a:r>
              <a:rPr lang="de-DE" dirty="0"/>
              <a:t>Buch 5</a:t>
            </a:r>
          </a:p>
        </p:txBody>
      </p:sp>
      <p:sp>
        <p:nvSpPr>
          <p:cNvPr id="3" name="Inhaltsplatzhalter 2">
            <a:extLst>
              <a:ext uri="{FF2B5EF4-FFF2-40B4-BE49-F238E27FC236}">
                <a16:creationId xmlns:a16="http://schemas.microsoft.com/office/drawing/2014/main" id="{8DD2F68E-B13F-478D-8086-668F006C0C8E}"/>
              </a:ext>
            </a:extLst>
          </p:cNvPr>
          <p:cNvSpPr>
            <a:spLocks noGrp="1"/>
          </p:cNvSpPr>
          <p:nvPr>
            <p:ph sz="quarter" idx="1"/>
          </p:nvPr>
        </p:nvSpPr>
        <p:spPr/>
        <p:txBody>
          <a:bodyPr>
            <a:normAutofit/>
          </a:bodyPr>
          <a:lstStyle/>
          <a:p>
            <a:r>
              <a:rPr lang="de-DE" dirty="0"/>
              <a:t>18 Definitionen</a:t>
            </a:r>
          </a:p>
          <a:p>
            <a:r>
              <a:rPr lang="de-DE" dirty="0"/>
              <a:t>25 Propositionen</a:t>
            </a:r>
          </a:p>
          <a:p>
            <a:r>
              <a:rPr lang="de-DE" dirty="0"/>
              <a:t>ausgehend von einem allgemeinen Größenbegriff, der in Buch 6 durch Beispiele illustriert wird</a:t>
            </a:r>
          </a:p>
          <a:p>
            <a:r>
              <a:rPr lang="de-DE" dirty="0"/>
              <a:t>leider definiert </a:t>
            </a:r>
            <a:r>
              <a:rPr lang="de-DE" dirty="0" err="1"/>
              <a:t>Eudoxos</a:t>
            </a:r>
            <a:r>
              <a:rPr lang="de-DE" dirty="0"/>
              <a:t> nicht die entsprechenden Rechenoperationen der Addition und Multiplikation als allgemein ausführbare Rechenoperationen</a:t>
            </a:r>
          </a:p>
          <a:p>
            <a:pPr marL="0" indent="0">
              <a:buNone/>
            </a:pPr>
            <a:r>
              <a:rPr lang="de-DE" dirty="0">
                <a:sym typeface="Wingdings" panose="05000000000000000000" pitchFamily="2" charset="2"/>
              </a:rPr>
              <a:t> sehr abstrakte Darstellung</a:t>
            </a:r>
            <a:endParaRPr lang="de-DE" dirty="0"/>
          </a:p>
        </p:txBody>
      </p:sp>
    </p:spTree>
    <p:extLst>
      <p:ext uri="{BB962C8B-B14F-4D97-AF65-F5344CB8AC3E}">
        <p14:creationId xmlns:p14="http://schemas.microsoft.com/office/powerpoint/2010/main" val="292801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882DC-3356-423F-8EE4-97DB1A664C9F}"/>
              </a:ext>
            </a:extLst>
          </p:cNvPr>
          <p:cNvSpPr>
            <a:spLocks noGrp="1"/>
          </p:cNvSpPr>
          <p:nvPr>
            <p:ph type="title"/>
          </p:nvPr>
        </p:nvSpPr>
        <p:spPr/>
        <p:txBody>
          <a:bodyPr/>
          <a:lstStyle/>
          <a:p>
            <a:r>
              <a:rPr lang="de-DE" dirty="0"/>
              <a:t>Definitionen 1&amp;2</a:t>
            </a:r>
          </a:p>
        </p:txBody>
      </p:sp>
      <p:sp>
        <p:nvSpPr>
          <p:cNvPr id="3" name="Inhaltsplatzhalter 2">
            <a:extLst>
              <a:ext uri="{FF2B5EF4-FFF2-40B4-BE49-F238E27FC236}">
                <a16:creationId xmlns:a16="http://schemas.microsoft.com/office/drawing/2014/main" id="{370C9C25-837F-47C5-A705-7F7C0A48BAAA}"/>
              </a:ext>
            </a:extLst>
          </p:cNvPr>
          <p:cNvSpPr>
            <a:spLocks noGrp="1"/>
          </p:cNvSpPr>
          <p:nvPr>
            <p:ph sz="quarter" idx="1"/>
          </p:nvPr>
        </p:nvSpPr>
        <p:spPr/>
        <p:txBody>
          <a:bodyPr/>
          <a:lstStyle/>
          <a:p>
            <a:pPr marL="0" indent="0">
              <a:buNone/>
            </a:pPr>
            <a:r>
              <a:rPr lang="de-DE" dirty="0" err="1"/>
              <a:t>Def</a:t>
            </a:r>
            <a:r>
              <a:rPr lang="de-DE" dirty="0"/>
              <a:t>. 1: Teil einer Größe ist eine Größe, die kleinere von der größeren, wenn sie die größere genau </a:t>
            </a:r>
            <a:r>
              <a:rPr lang="de-DE" dirty="0" err="1"/>
              <a:t>mißt</a:t>
            </a:r>
            <a:r>
              <a:rPr lang="de-DE" dirty="0"/>
              <a:t>;</a:t>
            </a:r>
          </a:p>
          <a:p>
            <a:pPr marL="0" indent="0">
              <a:buNone/>
            </a:pPr>
            <a:r>
              <a:rPr lang="de-DE" dirty="0" err="1"/>
              <a:t>Def</a:t>
            </a:r>
            <a:r>
              <a:rPr lang="de-DE" dirty="0"/>
              <a:t>. 2: Und Vielfaches die größere von der kleineren, wenn sie von der kleineren genau gemessen wird</a:t>
            </a:r>
          </a:p>
        </p:txBody>
      </p:sp>
    </p:spTree>
    <p:extLst>
      <p:ext uri="{BB962C8B-B14F-4D97-AF65-F5344CB8AC3E}">
        <p14:creationId xmlns:p14="http://schemas.microsoft.com/office/powerpoint/2010/main" val="373865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882DC-3356-423F-8EE4-97DB1A664C9F}"/>
              </a:ext>
            </a:extLst>
          </p:cNvPr>
          <p:cNvSpPr>
            <a:spLocks noGrp="1"/>
          </p:cNvSpPr>
          <p:nvPr>
            <p:ph type="title"/>
          </p:nvPr>
        </p:nvSpPr>
        <p:spPr/>
        <p:txBody>
          <a:bodyPr/>
          <a:lstStyle/>
          <a:p>
            <a:r>
              <a:rPr lang="de-DE" dirty="0"/>
              <a:t>Definitionen 1&amp;2</a:t>
            </a:r>
          </a:p>
        </p:txBody>
      </p:sp>
      <p:sp>
        <p:nvSpPr>
          <p:cNvPr id="3" name="Inhaltsplatzhalter 2">
            <a:extLst>
              <a:ext uri="{FF2B5EF4-FFF2-40B4-BE49-F238E27FC236}">
                <a16:creationId xmlns:a16="http://schemas.microsoft.com/office/drawing/2014/main" id="{370C9C25-837F-47C5-A705-7F7C0A48BAAA}"/>
              </a:ext>
            </a:extLst>
          </p:cNvPr>
          <p:cNvSpPr>
            <a:spLocks noGrp="1"/>
          </p:cNvSpPr>
          <p:nvPr>
            <p:ph sz="quarter" idx="1"/>
          </p:nvPr>
        </p:nvSpPr>
        <p:spPr/>
        <p:txBody>
          <a:bodyPr/>
          <a:lstStyle/>
          <a:p>
            <a:pPr marL="0" indent="0">
              <a:buNone/>
            </a:pPr>
            <a:r>
              <a:rPr lang="de-DE" dirty="0" err="1"/>
              <a:t>Def</a:t>
            </a:r>
            <a:r>
              <a:rPr lang="de-DE" dirty="0"/>
              <a:t>. 1: </a:t>
            </a:r>
            <a:r>
              <a:rPr lang="de-DE" dirty="0">
                <a:solidFill>
                  <a:srgbClr val="00B050"/>
                </a:solidFill>
              </a:rPr>
              <a:t>Teil</a:t>
            </a:r>
            <a:r>
              <a:rPr lang="de-DE" dirty="0"/>
              <a:t> einer Größe ist eine Größe, </a:t>
            </a:r>
            <a:r>
              <a:rPr lang="de-DE" dirty="0">
                <a:solidFill>
                  <a:srgbClr val="FF0000"/>
                </a:solidFill>
              </a:rPr>
              <a:t>die kleinere </a:t>
            </a:r>
            <a:r>
              <a:rPr lang="de-DE" dirty="0"/>
              <a:t>von </a:t>
            </a:r>
            <a:r>
              <a:rPr lang="de-DE" dirty="0">
                <a:solidFill>
                  <a:srgbClr val="0070C0"/>
                </a:solidFill>
              </a:rPr>
              <a:t>der größeren</a:t>
            </a:r>
            <a:r>
              <a:rPr lang="de-DE" dirty="0"/>
              <a:t>, wenn sie die größere genau </a:t>
            </a:r>
            <a:r>
              <a:rPr lang="de-DE" dirty="0" err="1"/>
              <a:t>mißt</a:t>
            </a:r>
            <a:r>
              <a:rPr lang="de-DE" dirty="0"/>
              <a:t>;</a:t>
            </a:r>
          </a:p>
          <a:p>
            <a:pPr marL="0" indent="0">
              <a:buNone/>
            </a:pPr>
            <a:r>
              <a:rPr lang="de-DE" dirty="0" err="1"/>
              <a:t>Def</a:t>
            </a:r>
            <a:r>
              <a:rPr lang="de-DE" dirty="0"/>
              <a:t>. 2: Und </a:t>
            </a:r>
            <a:r>
              <a:rPr lang="de-DE" dirty="0">
                <a:solidFill>
                  <a:srgbClr val="FFC000"/>
                </a:solidFill>
              </a:rPr>
              <a:t>Vielfaches</a:t>
            </a:r>
            <a:r>
              <a:rPr lang="de-DE" dirty="0"/>
              <a:t> die größere von der kleineren, wenn sie von der kleineren genau gemessen wird.</a:t>
            </a:r>
          </a:p>
          <a:p>
            <a:pPr marL="0" indent="0">
              <a:buNone/>
            </a:pPr>
            <a:endParaRPr lang="de-DE" dirty="0"/>
          </a:p>
          <a:p>
            <a:pPr marL="0" indent="0">
              <a:buNone/>
            </a:pPr>
            <a:r>
              <a:rPr lang="de-DE" dirty="0"/>
              <a:t>Sind </a:t>
            </a:r>
            <a:r>
              <a:rPr lang="de-DE" dirty="0">
                <a:solidFill>
                  <a:srgbClr val="FF0000"/>
                </a:solidFill>
              </a:rPr>
              <a:t>A</a:t>
            </a:r>
            <a:r>
              <a:rPr lang="de-DE" dirty="0"/>
              <a:t> und </a:t>
            </a:r>
            <a:r>
              <a:rPr lang="de-DE" dirty="0">
                <a:solidFill>
                  <a:srgbClr val="0070C0"/>
                </a:solidFill>
              </a:rPr>
              <a:t>B</a:t>
            </a:r>
            <a:r>
              <a:rPr lang="de-DE" dirty="0"/>
              <a:t> Größen und </a:t>
            </a:r>
            <a:r>
              <a:rPr lang="de-DE" dirty="0">
                <a:solidFill>
                  <a:srgbClr val="FF0000"/>
                </a:solidFill>
              </a:rPr>
              <a:t>A</a:t>
            </a:r>
            <a:r>
              <a:rPr lang="de-DE" dirty="0"/>
              <a:t> &lt; </a:t>
            </a:r>
            <a:r>
              <a:rPr lang="de-DE" dirty="0">
                <a:solidFill>
                  <a:srgbClr val="0070C0"/>
                </a:solidFill>
              </a:rPr>
              <a:t>B</a:t>
            </a:r>
            <a:r>
              <a:rPr lang="de-DE" dirty="0"/>
              <a:t>, dann ist </a:t>
            </a:r>
            <a:r>
              <a:rPr lang="de-DE" dirty="0">
                <a:solidFill>
                  <a:srgbClr val="FF0000"/>
                </a:solidFill>
              </a:rPr>
              <a:t>A</a:t>
            </a:r>
            <a:r>
              <a:rPr lang="de-DE" dirty="0"/>
              <a:t>  </a:t>
            </a:r>
            <a:r>
              <a:rPr lang="de-DE" dirty="0">
                <a:solidFill>
                  <a:srgbClr val="00B050"/>
                </a:solidFill>
              </a:rPr>
              <a:t>Teiler</a:t>
            </a:r>
            <a:r>
              <a:rPr lang="de-DE" dirty="0"/>
              <a:t> von </a:t>
            </a:r>
            <a:r>
              <a:rPr lang="de-DE" dirty="0">
                <a:solidFill>
                  <a:srgbClr val="0070C0"/>
                </a:solidFill>
              </a:rPr>
              <a:t>B</a:t>
            </a:r>
            <a:r>
              <a:rPr lang="de-DE" dirty="0"/>
              <a:t>, </a:t>
            </a:r>
          </a:p>
          <a:p>
            <a:pPr marL="0" indent="0">
              <a:buNone/>
            </a:pPr>
            <a:r>
              <a:rPr lang="de-DE" dirty="0"/>
              <a:t>wenn es eine natürliche Zahl n gibt so, dass </a:t>
            </a:r>
            <a:r>
              <a:rPr lang="de-DE" dirty="0">
                <a:solidFill>
                  <a:srgbClr val="0070C0"/>
                </a:solidFill>
              </a:rPr>
              <a:t>B</a:t>
            </a:r>
            <a:r>
              <a:rPr lang="de-DE" dirty="0"/>
              <a:t> = n · </a:t>
            </a:r>
            <a:r>
              <a:rPr lang="de-DE" dirty="0">
                <a:solidFill>
                  <a:srgbClr val="FF0000"/>
                </a:solidFill>
              </a:rPr>
              <a:t>A</a:t>
            </a:r>
            <a:r>
              <a:rPr lang="de-DE" dirty="0">
                <a:solidFill>
                  <a:schemeClr val="tx1">
                    <a:lumMod val="95000"/>
                    <a:lumOff val="5000"/>
                  </a:schemeClr>
                </a:solidFill>
              </a:rPr>
              <a:t>.</a:t>
            </a:r>
          </a:p>
          <a:p>
            <a:pPr marL="0" indent="0">
              <a:buNone/>
            </a:pPr>
            <a:r>
              <a:rPr lang="de-DE" dirty="0">
                <a:solidFill>
                  <a:srgbClr val="0070C0"/>
                </a:solidFill>
              </a:rPr>
              <a:t>B</a:t>
            </a:r>
            <a:r>
              <a:rPr lang="de-DE" dirty="0"/>
              <a:t> ist dann ein </a:t>
            </a:r>
            <a:r>
              <a:rPr lang="de-DE" dirty="0">
                <a:solidFill>
                  <a:srgbClr val="FFC000"/>
                </a:solidFill>
              </a:rPr>
              <a:t>Vielfaches</a:t>
            </a:r>
            <a:r>
              <a:rPr lang="de-DE" dirty="0"/>
              <a:t> von </a:t>
            </a:r>
            <a:r>
              <a:rPr lang="de-DE" dirty="0">
                <a:solidFill>
                  <a:srgbClr val="FF0000"/>
                </a:solidFill>
              </a:rPr>
              <a:t>A.</a:t>
            </a:r>
          </a:p>
        </p:txBody>
      </p:sp>
    </p:spTree>
    <p:extLst>
      <p:ext uri="{BB962C8B-B14F-4D97-AF65-F5344CB8AC3E}">
        <p14:creationId xmlns:p14="http://schemas.microsoft.com/office/powerpoint/2010/main" val="182008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9E8BE-7489-4F49-BB88-6FDB0D5D8FC8}"/>
              </a:ext>
            </a:extLst>
          </p:cNvPr>
          <p:cNvSpPr>
            <a:spLocks noGrp="1"/>
          </p:cNvSpPr>
          <p:nvPr>
            <p:ph type="title"/>
          </p:nvPr>
        </p:nvSpPr>
        <p:spPr/>
        <p:txBody>
          <a:bodyPr/>
          <a:lstStyle/>
          <a:p>
            <a:r>
              <a:rPr lang="de-DE" dirty="0"/>
              <a:t>Definition 3</a:t>
            </a:r>
          </a:p>
        </p:txBody>
      </p:sp>
      <p:sp>
        <p:nvSpPr>
          <p:cNvPr id="3" name="Inhaltsplatzhalter 2">
            <a:extLst>
              <a:ext uri="{FF2B5EF4-FFF2-40B4-BE49-F238E27FC236}">
                <a16:creationId xmlns:a16="http://schemas.microsoft.com/office/drawing/2014/main" id="{BFCE9F37-FA0B-4A79-A57A-3EEB0374674B}"/>
              </a:ext>
            </a:extLst>
          </p:cNvPr>
          <p:cNvSpPr>
            <a:spLocks noGrp="1"/>
          </p:cNvSpPr>
          <p:nvPr>
            <p:ph sz="quarter" idx="1"/>
          </p:nvPr>
        </p:nvSpPr>
        <p:spPr/>
        <p:txBody>
          <a:bodyPr/>
          <a:lstStyle/>
          <a:p>
            <a:pPr marL="0" indent="0">
              <a:buNone/>
            </a:pPr>
            <a:r>
              <a:rPr lang="de-DE" dirty="0" err="1"/>
              <a:t>Def</a:t>
            </a:r>
            <a:r>
              <a:rPr lang="de-DE" dirty="0"/>
              <a:t>. 3: Verhältnis ist das gewisse Verhalten zweier gleichartiger Größen der Abmessung nach.</a:t>
            </a:r>
          </a:p>
        </p:txBody>
      </p:sp>
    </p:spTree>
    <p:extLst>
      <p:ext uri="{BB962C8B-B14F-4D97-AF65-F5344CB8AC3E}">
        <p14:creationId xmlns:p14="http://schemas.microsoft.com/office/powerpoint/2010/main" val="47487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30260-66BC-40AD-915C-C96C90C9E210}"/>
              </a:ext>
            </a:extLst>
          </p:cNvPr>
          <p:cNvSpPr>
            <a:spLocks noGrp="1"/>
          </p:cNvSpPr>
          <p:nvPr>
            <p:ph type="title"/>
          </p:nvPr>
        </p:nvSpPr>
        <p:spPr/>
        <p:txBody>
          <a:bodyPr/>
          <a:lstStyle/>
          <a:p>
            <a:r>
              <a:rPr lang="de-DE" dirty="0"/>
              <a:t>Definition 3</a:t>
            </a:r>
          </a:p>
        </p:txBody>
      </p:sp>
      <p:sp>
        <p:nvSpPr>
          <p:cNvPr id="3" name="Inhaltsplatzhalter 2">
            <a:extLst>
              <a:ext uri="{FF2B5EF4-FFF2-40B4-BE49-F238E27FC236}">
                <a16:creationId xmlns:a16="http://schemas.microsoft.com/office/drawing/2014/main" id="{8227F3F2-5577-45DE-B829-E6A161FBC4B5}"/>
              </a:ext>
            </a:extLst>
          </p:cNvPr>
          <p:cNvSpPr>
            <a:spLocks noGrp="1"/>
          </p:cNvSpPr>
          <p:nvPr>
            <p:ph sz="quarter" idx="1"/>
          </p:nvPr>
        </p:nvSpPr>
        <p:spPr/>
        <p:txBody>
          <a:bodyPr/>
          <a:lstStyle/>
          <a:p>
            <a:pPr marL="0" indent="0">
              <a:buNone/>
            </a:pPr>
            <a:r>
              <a:rPr lang="de-DE" dirty="0" err="1"/>
              <a:t>Def</a:t>
            </a:r>
            <a:r>
              <a:rPr lang="de-DE" dirty="0"/>
              <a:t>. 3: Verhältnis ist das gewisse Verhalten zweier gleichartiger Größen der Abmessung nach.</a:t>
            </a:r>
          </a:p>
          <a:p>
            <a:endParaRPr lang="de-DE" dirty="0"/>
          </a:p>
          <a:p>
            <a:pPr marL="0" indent="0">
              <a:buNone/>
            </a:pPr>
            <a:r>
              <a:rPr lang="de-DE" dirty="0"/>
              <a:t>Sind A und B zwei Größen, dann ist ihr Verhältnis A : B.</a:t>
            </a:r>
          </a:p>
        </p:txBody>
      </p:sp>
    </p:spTree>
    <p:extLst>
      <p:ext uri="{BB962C8B-B14F-4D97-AF65-F5344CB8AC3E}">
        <p14:creationId xmlns:p14="http://schemas.microsoft.com/office/powerpoint/2010/main" val="10756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5C87B-3AF3-46F9-A3D4-F0532B1919D3}"/>
              </a:ext>
            </a:extLst>
          </p:cNvPr>
          <p:cNvSpPr>
            <a:spLocks noGrp="1"/>
          </p:cNvSpPr>
          <p:nvPr>
            <p:ph type="title"/>
          </p:nvPr>
        </p:nvSpPr>
        <p:spPr/>
        <p:txBody>
          <a:bodyPr/>
          <a:lstStyle/>
          <a:p>
            <a:r>
              <a:rPr lang="de-DE" dirty="0"/>
              <a:t>Definition 5</a:t>
            </a:r>
          </a:p>
        </p:txBody>
      </p:sp>
      <p:sp>
        <p:nvSpPr>
          <p:cNvPr id="3" name="Inhaltsplatzhalter 2">
            <a:extLst>
              <a:ext uri="{FF2B5EF4-FFF2-40B4-BE49-F238E27FC236}">
                <a16:creationId xmlns:a16="http://schemas.microsoft.com/office/drawing/2014/main" id="{1A6B9447-F7C9-44A5-B4D5-9204CFCA276E}"/>
              </a:ext>
            </a:extLst>
          </p:cNvPr>
          <p:cNvSpPr>
            <a:spLocks noGrp="1"/>
          </p:cNvSpPr>
          <p:nvPr>
            <p:ph sz="quarter" idx="1"/>
          </p:nvPr>
        </p:nvSpPr>
        <p:spPr/>
        <p:txBody>
          <a:bodyPr/>
          <a:lstStyle/>
          <a:p>
            <a:pPr marL="0" indent="0">
              <a:buNone/>
            </a:pPr>
            <a:r>
              <a:rPr lang="de-DE" dirty="0" err="1"/>
              <a:t>Def</a:t>
            </a:r>
            <a:r>
              <a:rPr lang="de-DE" dirty="0"/>
              <a:t>. 5: Man sagt, </a:t>
            </a:r>
            <a:r>
              <a:rPr lang="de-DE" dirty="0" err="1"/>
              <a:t>daß</a:t>
            </a:r>
            <a:r>
              <a:rPr lang="de-DE" dirty="0"/>
              <a:t> Größen in demselben Verhältnis stehen, die erste zur zweiten wie die dritte zur vierten, wenn bei beliebiger Vervielfältigung die Gleichvielfachen der ersten und dritten den Gleichvielfachen der zweiten und vierten gegenüber, paarweise entsprechend genommen, entweder zugleich größer oder zugleich gleich oder zugleich kleiner sind.</a:t>
            </a:r>
          </a:p>
        </p:txBody>
      </p:sp>
    </p:spTree>
    <p:extLst>
      <p:ext uri="{BB962C8B-B14F-4D97-AF65-F5344CB8AC3E}">
        <p14:creationId xmlns:p14="http://schemas.microsoft.com/office/powerpoint/2010/main" val="123930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5C87B-3AF3-46F9-A3D4-F0532B1919D3}"/>
              </a:ext>
            </a:extLst>
          </p:cNvPr>
          <p:cNvSpPr>
            <a:spLocks noGrp="1"/>
          </p:cNvSpPr>
          <p:nvPr>
            <p:ph type="title"/>
          </p:nvPr>
        </p:nvSpPr>
        <p:spPr>
          <a:xfrm>
            <a:off x="402336" y="228600"/>
            <a:ext cx="11379200" cy="758952"/>
          </a:xfrm>
        </p:spPr>
        <p:txBody>
          <a:bodyPr anchor="b">
            <a:normAutofit/>
          </a:bodyPr>
          <a:lstStyle/>
          <a:p>
            <a:r>
              <a:rPr lang="de-DE" dirty="0"/>
              <a:t>Definition 5</a:t>
            </a:r>
          </a:p>
        </p:txBody>
      </p:sp>
      <p:sp>
        <p:nvSpPr>
          <p:cNvPr id="3" name="Inhaltsplatzhalter 2">
            <a:extLst>
              <a:ext uri="{FF2B5EF4-FFF2-40B4-BE49-F238E27FC236}">
                <a16:creationId xmlns:a16="http://schemas.microsoft.com/office/drawing/2014/main" id="{1A6B9447-F7C9-44A5-B4D5-9204CFCA276E}"/>
              </a:ext>
            </a:extLst>
          </p:cNvPr>
          <p:cNvSpPr>
            <a:spLocks noGrp="1"/>
          </p:cNvSpPr>
          <p:nvPr>
            <p:ph sz="half" idx="1"/>
          </p:nvPr>
        </p:nvSpPr>
        <p:spPr>
          <a:xfrm>
            <a:off x="402336" y="1371600"/>
            <a:ext cx="5384800" cy="4681728"/>
          </a:xfrm>
        </p:spPr>
        <p:txBody>
          <a:bodyPr>
            <a:normAutofit lnSpcReduction="10000"/>
          </a:bodyPr>
          <a:lstStyle/>
          <a:p>
            <a:pPr marL="0" indent="0">
              <a:buNone/>
            </a:pPr>
            <a:r>
              <a:rPr lang="de-DE" dirty="0" err="1"/>
              <a:t>Def</a:t>
            </a:r>
            <a:r>
              <a:rPr lang="de-DE" dirty="0"/>
              <a:t>. 5: </a:t>
            </a:r>
          </a:p>
          <a:p>
            <a:pPr marL="0" indent="0">
              <a:buNone/>
            </a:pPr>
            <a:r>
              <a:rPr lang="de-DE" dirty="0"/>
              <a:t>Man sagt, </a:t>
            </a:r>
            <a:r>
              <a:rPr lang="de-DE" dirty="0" err="1">
                <a:solidFill>
                  <a:srgbClr val="FF0000"/>
                </a:solidFill>
              </a:rPr>
              <a:t>daß</a:t>
            </a:r>
            <a:r>
              <a:rPr lang="de-DE" dirty="0">
                <a:solidFill>
                  <a:srgbClr val="FF0000"/>
                </a:solidFill>
              </a:rPr>
              <a:t> Größen in demselben Verhältnis stehen, die erste zur zweiten wie die dritte zur vierten</a:t>
            </a:r>
            <a:r>
              <a:rPr lang="de-DE" dirty="0"/>
              <a:t>, wenn bei </a:t>
            </a:r>
            <a:r>
              <a:rPr lang="de-DE" dirty="0">
                <a:solidFill>
                  <a:srgbClr val="00B0F0"/>
                </a:solidFill>
              </a:rPr>
              <a:t>beliebiger Vervielfältigung </a:t>
            </a:r>
            <a:r>
              <a:rPr lang="de-DE" dirty="0"/>
              <a:t>die Gleichvielfachen der ersten und dritten den Gleichvielfachen der zweiten und vierten gegenüber, paarweise entsprechend genommen, entweder </a:t>
            </a:r>
            <a:r>
              <a:rPr lang="de-DE" dirty="0">
                <a:solidFill>
                  <a:srgbClr val="FFC000"/>
                </a:solidFill>
              </a:rPr>
              <a:t>zugleich größer</a:t>
            </a:r>
            <a:r>
              <a:rPr lang="de-DE" dirty="0"/>
              <a:t> oder </a:t>
            </a:r>
            <a:r>
              <a:rPr lang="de-DE" dirty="0">
                <a:solidFill>
                  <a:srgbClr val="92D050"/>
                </a:solidFill>
              </a:rPr>
              <a:t>zugleich gleich</a:t>
            </a:r>
            <a:r>
              <a:rPr lang="de-DE" dirty="0"/>
              <a:t> oder </a:t>
            </a:r>
            <a:r>
              <a:rPr lang="de-DE" dirty="0">
                <a:solidFill>
                  <a:srgbClr val="0070C0"/>
                </a:solidFill>
              </a:rPr>
              <a:t>zugleich kleiner </a:t>
            </a:r>
            <a:r>
              <a:rPr lang="de-DE" dirty="0"/>
              <a:t>sind.</a:t>
            </a:r>
          </a:p>
        </p:txBody>
      </p:sp>
      <p:sp>
        <p:nvSpPr>
          <p:cNvPr id="8" name="Content Placeholder 3">
            <a:extLst>
              <a:ext uri="{FF2B5EF4-FFF2-40B4-BE49-F238E27FC236}">
                <a16:creationId xmlns:a16="http://schemas.microsoft.com/office/drawing/2014/main" id="{8E77B3C1-2393-4E1C-AB27-23AF45310053}"/>
              </a:ext>
            </a:extLst>
          </p:cNvPr>
          <p:cNvSpPr>
            <a:spLocks noGrp="1"/>
          </p:cNvSpPr>
          <p:nvPr>
            <p:ph sz="half" idx="2"/>
          </p:nvPr>
        </p:nvSpPr>
        <p:spPr>
          <a:xfrm>
            <a:off x="6400800" y="1371600"/>
            <a:ext cx="5384800" cy="4681728"/>
          </a:xfrm>
        </p:spPr>
        <p:txBody>
          <a:bodyPr>
            <a:normAutofit lnSpcReduction="10000"/>
          </a:bodyPr>
          <a:lstStyle/>
          <a:p>
            <a:pPr marL="0" indent="0">
              <a:buNone/>
            </a:pPr>
            <a:r>
              <a:rPr lang="de-DE" dirty="0"/>
              <a:t>Sind A, B, C, D Größen und gilt für </a:t>
            </a:r>
            <a:r>
              <a:rPr lang="de-DE" dirty="0">
                <a:solidFill>
                  <a:srgbClr val="00B0F0"/>
                </a:solidFill>
              </a:rPr>
              <a:t>beliebige n, m, </a:t>
            </a:r>
            <a:r>
              <a:rPr lang="de-DE" dirty="0"/>
              <a:t>dass:</a:t>
            </a:r>
          </a:p>
          <a:p>
            <a:pPr marL="0" indent="0">
              <a:buNone/>
            </a:pPr>
            <a:endParaRPr lang="de-DE" dirty="0"/>
          </a:p>
          <a:p>
            <a:pPr marL="0" indent="0">
              <a:buNone/>
            </a:pPr>
            <a:r>
              <a:rPr lang="de-DE" dirty="0"/>
              <a:t>wenn </a:t>
            </a:r>
            <a:r>
              <a:rPr lang="de-DE" dirty="0">
                <a:solidFill>
                  <a:srgbClr val="00B0F0"/>
                </a:solidFill>
              </a:rPr>
              <a:t>n </a:t>
            </a:r>
            <a:r>
              <a:rPr lang="de-DE" dirty="0"/>
              <a:t>· A </a:t>
            </a:r>
            <a:r>
              <a:rPr lang="de-DE" dirty="0">
                <a:solidFill>
                  <a:srgbClr val="FFC000"/>
                </a:solidFill>
              </a:rPr>
              <a:t>&gt;</a:t>
            </a:r>
            <a:r>
              <a:rPr lang="de-DE" dirty="0"/>
              <a:t> </a:t>
            </a:r>
            <a:r>
              <a:rPr lang="de-DE" dirty="0">
                <a:solidFill>
                  <a:srgbClr val="00B0F0"/>
                </a:solidFill>
              </a:rPr>
              <a:t>m</a:t>
            </a:r>
            <a:r>
              <a:rPr lang="de-DE" dirty="0"/>
              <a:t> · B, </a:t>
            </a:r>
          </a:p>
          <a:p>
            <a:pPr marL="0" indent="0">
              <a:buNone/>
            </a:pPr>
            <a:r>
              <a:rPr lang="de-DE" dirty="0"/>
              <a:t>dann auch </a:t>
            </a:r>
            <a:r>
              <a:rPr lang="de-DE" dirty="0">
                <a:solidFill>
                  <a:srgbClr val="00B0F0"/>
                </a:solidFill>
              </a:rPr>
              <a:t>n</a:t>
            </a:r>
            <a:r>
              <a:rPr lang="de-DE" dirty="0"/>
              <a:t> · C </a:t>
            </a:r>
            <a:r>
              <a:rPr lang="de-DE" dirty="0">
                <a:solidFill>
                  <a:srgbClr val="FFC000"/>
                </a:solidFill>
              </a:rPr>
              <a:t>&gt;</a:t>
            </a:r>
            <a:r>
              <a:rPr lang="de-DE" dirty="0"/>
              <a:t> </a:t>
            </a:r>
            <a:r>
              <a:rPr lang="de-DE" dirty="0">
                <a:solidFill>
                  <a:srgbClr val="00B0F0"/>
                </a:solidFill>
              </a:rPr>
              <a:t>m</a:t>
            </a:r>
            <a:r>
              <a:rPr lang="de-DE" dirty="0"/>
              <a:t> · D, und</a:t>
            </a:r>
          </a:p>
          <a:p>
            <a:pPr marL="0" indent="0">
              <a:buNone/>
            </a:pPr>
            <a:r>
              <a:rPr lang="de-DE" dirty="0"/>
              <a:t>wenn </a:t>
            </a:r>
            <a:r>
              <a:rPr lang="de-DE" dirty="0">
                <a:solidFill>
                  <a:srgbClr val="00B0F0"/>
                </a:solidFill>
              </a:rPr>
              <a:t>n</a:t>
            </a:r>
            <a:r>
              <a:rPr lang="de-DE" dirty="0"/>
              <a:t> · A </a:t>
            </a:r>
            <a:r>
              <a:rPr lang="de-DE" dirty="0">
                <a:solidFill>
                  <a:srgbClr val="92D050"/>
                </a:solidFill>
              </a:rPr>
              <a:t>=</a:t>
            </a:r>
            <a:r>
              <a:rPr lang="de-DE" dirty="0"/>
              <a:t> </a:t>
            </a:r>
            <a:r>
              <a:rPr lang="de-DE" dirty="0">
                <a:solidFill>
                  <a:srgbClr val="00B0F0"/>
                </a:solidFill>
              </a:rPr>
              <a:t>m</a:t>
            </a:r>
            <a:r>
              <a:rPr lang="de-DE" dirty="0"/>
              <a:t> · B, </a:t>
            </a:r>
          </a:p>
          <a:p>
            <a:pPr marL="0" indent="0">
              <a:buNone/>
            </a:pPr>
            <a:r>
              <a:rPr lang="de-DE" dirty="0"/>
              <a:t>dann auch </a:t>
            </a:r>
            <a:r>
              <a:rPr lang="de-DE" dirty="0">
                <a:solidFill>
                  <a:srgbClr val="00B0F0"/>
                </a:solidFill>
              </a:rPr>
              <a:t>n</a:t>
            </a:r>
            <a:r>
              <a:rPr lang="de-DE" dirty="0"/>
              <a:t> · C </a:t>
            </a:r>
            <a:r>
              <a:rPr lang="de-DE" dirty="0">
                <a:solidFill>
                  <a:srgbClr val="92D050"/>
                </a:solidFill>
              </a:rPr>
              <a:t>=</a:t>
            </a:r>
            <a:r>
              <a:rPr lang="de-DE" dirty="0"/>
              <a:t> </a:t>
            </a:r>
            <a:r>
              <a:rPr lang="de-DE" dirty="0">
                <a:solidFill>
                  <a:srgbClr val="00B0F0"/>
                </a:solidFill>
              </a:rPr>
              <a:t>m</a:t>
            </a:r>
            <a:r>
              <a:rPr lang="de-DE" dirty="0"/>
              <a:t> · D, und</a:t>
            </a:r>
          </a:p>
          <a:p>
            <a:pPr marL="0" indent="0">
              <a:buNone/>
            </a:pPr>
            <a:r>
              <a:rPr lang="de-DE" dirty="0"/>
              <a:t>wenn </a:t>
            </a:r>
            <a:r>
              <a:rPr lang="de-DE" dirty="0">
                <a:solidFill>
                  <a:srgbClr val="00B0F0"/>
                </a:solidFill>
              </a:rPr>
              <a:t>n</a:t>
            </a:r>
            <a:r>
              <a:rPr lang="de-DE" dirty="0"/>
              <a:t> · A </a:t>
            </a:r>
            <a:r>
              <a:rPr lang="de-DE" dirty="0">
                <a:solidFill>
                  <a:srgbClr val="0070C0"/>
                </a:solidFill>
              </a:rPr>
              <a:t>&lt;</a:t>
            </a:r>
            <a:r>
              <a:rPr lang="de-DE" dirty="0"/>
              <a:t> </a:t>
            </a:r>
            <a:r>
              <a:rPr lang="de-DE" dirty="0">
                <a:solidFill>
                  <a:srgbClr val="00B0F0"/>
                </a:solidFill>
              </a:rPr>
              <a:t>m</a:t>
            </a:r>
            <a:r>
              <a:rPr lang="de-DE" dirty="0"/>
              <a:t> · B, </a:t>
            </a:r>
          </a:p>
          <a:p>
            <a:pPr marL="0" indent="0">
              <a:buNone/>
            </a:pPr>
            <a:r>
              <a:rPr lang="de-DE" dirty="0"/>
              <a:t>dann auch </a:t>
            </a:r>
            <a:r>
              <a:rPr lang="de-DE" dirty="0">
                <a:solidFill>
                  <a:srgbClr val="00B0F0"/>
                </a:solidFill>
              </a:rPr>
              <a:t>n</a:t>
            </a:r>
            <a:r>
              <a:rPr lang="de-DE" dirty="0"/>
              <a:t> · C </a:t>
            </a:r>
            <a:r>
              <a:rPr lang="de-DE" dirty="0">
                <a:solidFill>
                  <a:srgbClr val="0070C0"/>
                </a:solidFill>
              </a:rPr>
              <a:t>&lt; </a:t>
            </a:r>
            <a:r>
              <a:rPr lang="de-DE" dirty="0">
                <a:solidFill>
                  <a:srgbClr val="00B0F0"/>
                </a:solidFill>
              </a:rPr>
              <a:t>m</a:t>
            </a:r>
            <a:r>
              <a:rPr lang="de-DE" dirty="0"/>
              <a:t> · D, </a:t>
            </a:r>
          </a:p>
          <a:p>
            <a:pPr marL="0" indent="0">
              <a:buNone/>
            </a:pPr>
            <a:endParaRPr lang="de-DE" dirty="0"/>
          </a:p>
          <a:p>
            <a:pPr marL="0" indent="0">
              <a:buNone/>
            </a:pPr>
            <a:r>
              <a:rPr lang="de-DE" dirty="0">
                <a:solidFill>
                  <a:srgbClr val="FF0000"/>
                </a:solidFill>
              </a:rPr>
              <a:t>dann ist A : B = C : D</a:t>
            </a:r>
          </a:p>
          <a:p>
            <a:endParaRPr lang="en-US" dirty="0"/>
          </a:p>
        </p:txBody>
      </p:sp>
    </p:spTree>
    <p:extLst>
      <p:ext uri="{BB962C8B-B14F-4D97-AF65-F5344CB8AC3E}">
        <p14:creationId xmlns:p14="http://schemas.microsoft.com/office/powerpoint/2010/main" val="58882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BB90C-58E5-4A01-AB00-73FF36558DD0}"/>
              </a:ext>
            </a:extLst>
          </p:cNvPr>
          <p:cNvSpPr>
            <a:spLocks noGrp="1"/>
          </p:cNvSpPr>
          <p:nvPr>
            <p:ph type="title"/>
          </p:nvPr>
        </p:nvSpPr>
        <p:spPr>
          <a:xfrm>
            <a:off x="402336" y="228600"/>
            <a:ext cx="11379200" cy="758952"/>
          </a:xfrm>
        </p:spPr>
        <p:txBody>
          <a:bodyPr anchor="b">
            <a:normAutofit/>
          </a:bodyPr>
          <a:lstStyle/>
          <a:p>
            <a:r>
              <a:rPr lang="de-DE" dirty="0"/>
              <a:t>Definition 6</a:t>
            </a:r>
          </a:p>
        </p:txBody>
      </p:sp>
      <p:sp>
        <p:nvSpPr>
          <p:cNvPr id="9" name="Content Placeholder 2">
            <a:extLst>
              <a:ext uri="{FF2B5EF4-FFF2-40B4-BE49-F238E27FC236}">
                <a16:creationId xmlns:a16="http://schemas.microsoft.com/office/drawing/2014/main" id="{6461EBE8-DD58-459B-B861-E98A0F63E47D}"/>
              </a:ext>
            </a:extLst>
          </p:cNvPr>
          <p:cNvSpPr>
            <a:spLocks noGrp="1"/>
          </p:cNvSpPr>
          <p:nvPr>
            <p:ph sz="quarter" idx="1"/>
          </p:nvPr>
        </p:nvSpPr>
        <p:spPr>
          <a:xfrm>
            <a:off x="402336" y="1527048"/>
            <a:ext cx="11338560" cy="4572000"/>
          </a:xfrm>
        </p:spPr>
        <p:txBody>
          <a:bodyPr/>
          <a:lstStyle/>
          <a:p>
            <a:pPr marL="0" indent="0">
              <a:buNone/>
            </a:pPr>
            <a:r>
              <a:rPr lang="en-US" dirty="0"/>
              <a:t>Def. 6: Und die </a:t>
            </a:r>
            <a:r>
              <a:rPr lang="en-US" dirty="0" err="1"/>
              <a:t>dasselbe</a:t>
            </a:r>
            <a:r>
              <a:rPr lang="en-US" dirty="0"/>
              <a:t> </a:t>
            </a:r>
            <a:r>
              <a:rPr lang="en-US" dirty="0" err="1"/>
              <a:t>Verhältnis</a:t>
            </a:r>
            <a:r>
              <a:rPr lang="en-US" dirty="0"/>
              <a:t> </a:t>
            </a:r>
            <a:r>
              <a:rPr lang="en-US" dirty="0" err="1"/>
              <a:t>habenden</a:t>
            </a:r>
            <a:r>
              <a:rPr lang="en-US" dirty="0"/>
              <a:t> </a:t>
            </a:r>
            <a:r>
              <a:rPr lang="en-US" dirty="0" err="1"/>
              <a:t>Größen</a:t>
            </a:r>
            <a:r>
              <a:rPr lang="en-US" dirty="0"/>
              <a:t> </a:t>
            </a:r>
            <a:r>
              <a:rPr lang="en-US" dirty="0" err="1"/>
              <a:t>sollen</a:t>
            </a:r>
            <a:r>
              <a:rPr lang="en-US" dirty="0"/>
              <a:t> in Proportion </a:t>
            </a:r>
            <a:r>
              <a:rPr lang="en-US" dirty="0" err="1"/>
              <a:t>stehend</a:t>
            </a:r>
            <a:r>
              <a:rPr lang="en-US" dirty="0"/>
              <a:t> </a:t>
            </a:r>
            <a:r>
              <a:rPr lang="en-US" dirty="0" err="1"/>
              <a:t>heißen</a:t>
            </a:r>
            <a:r>
              <a:rPr lang="en-US" dirty="0"/>
              <a:t>.</a:t>
            </a:r>
          </a:p>
        </p:txBody>
      </p:sp>
    </p:spTree>
    <p:extLst>
      <p:ext uri="{BB962C8B-B14F-4D97-AF65-F5344CB8AC3E}">
        <p14:creationId xmlns:p14="http://schemas.microsoft.com/office/powerpoint/2010/main" val="104974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BB90C-58E5-4A01-AB00-73FF36558DD0}"/>
              </a:ext>
            </a:extLst>
          </p:cNvPr>
          <p:cNvSpPr>
            <a:spLocks noGrp="1"/>
          </p:cNvSpPr>
          <p:nvPr>
            <p:ph type="title"/>
          </p:nvPr>
        </p:nvSpPr>
        <p:spPr>
          <a:xfrm>
            <a:off x="402336" y="228600"/>
            <a:ext cx="11379200" cy="758952"/>
          </a:xfrm>
        </p:spPr>
        <p:txBody>
          <a:bodyPr anchor="b">
            <a:normAutofit/>
          </a:bodyPr>
          <a:lstStyle/>
          <a:p>
            <a:r>
              <a:rPr lang="de-DE" dirty="0"/>
              <a:t>Definition 6</a:t>
            </a:r>
          </a:p>
        </p:txBody>
      </p:sp>
      <p:sp>
        <p:nvSpPr>
          <p:cNvPr id="9" name="Content Placeholder 2">
            <a:extLst>
              <a:ext uri="{FF2B5EF4-FFF2-40B4-BE49-F238E27FC236}">
                <a16:creationId xmlns:a16="http://schemas.microsoft.com/office/drawing/2014/main" id="{6461EBE8-DD58-459B-B861-E98A0F63E47D}"/>
              </a:ext>
            </a:extLst>
          </p:cNvPr>
          <p:cNvSpPr>
            <a:spLocks noGrp="1"/>
          </p:cNvSpPr>
          <p:nvPr>
            <p:ph sz="quarter" idx="1"/>
          </p:nvPr>
        </p:nvSpPr>
        <p:spPr>
          <a:xfrm>
            <a:off x="402336" y="1527048"/>
            <a:ext cx="11338560" cy="4572000"/>
          </a:xfrm>
        </p:spPr>
        <p:txBody>
          <a:bodyPr/>
          <a:lstStyle/>
          <a:p>
            <a:pPr marL="0" indent="0">
              <a:buNone/>
            </a:pPr>
            <a:r>
              <a:rPr lang="en-US" dirty="0"/>
              <a:t>Def. 6: Und die </a:t>
            </a:r>
            <a:r>
              <a:rPr lang="en-US" dirty="0" err="1"/>
              <a:t>dasselbe</a:t>
            </a:r>
            <a:r>
              <a:rPr lang="en-US" dirty="0"/>
              <a:t> </a:t>
            </a:r>
            <a:r>
              <a:rPr lang="en-US" dirty="0" err="1"/>
              <a:t>Verhältnis</a:t>
            </a:r>
            <a:r>
              <a:rPr lang="en-US" dirty="0"/>
              <a:t> </a:t>
            </a:r>
            <a:r>
              <a:rPr lang="en-US" dirty="0" err="1"/>
              <a:t>habenden</a:t>
            </a:r>
            <a:r>
              <a:rPr lang="en-US" dirty="0"/>
              <a:t> </a:t>
            </a:r>
            <a:r>
              <a:rPr lang="en-US" dirty="0" err="1"/>
              <a:t>Größen</a:t>
            </a:r>
            <a:r>
              <a:rPr lang="en-US" dirty="0"/>
              <a:t> </a:t>
            </a:r>
            <a:r>
              <a:rPr lang="en-US" dirty="0" err="1"/>
              <a:t>sollen</a:t>
            </a:r>
            <a:r>
              <a:rPr lang="en-US" dirty="0"/>
              <a:t> in Proportion </a:t>
            </a:r>
            <a:r>
              <a:rPr lang="en-US" dirty="0" err="1"/>
              <a:t>stehend</a:t>
            </a:r>
            <a:r>
              <a:rPr lang="en-US" dirty="0"/>
              <a:t> </a:t>
            </a:r>
            <a:r>
              <a:rPr lang="en-US" dirty="0" err="1"/>
              <a:t>heißen</a:t>
            </a:r>
            <a:r>
              <a:rPr lang="en-US" dirty="0"/>
              <a:t>.</a:t>
            </a:r>
          </a:p>
          <a:p>
            <a:pPr marL="0" indent="0">
              <a:buNone/>
            </a:pPr>
            <a:endParaRPr lang="en-US" dirty="0"/>
          </a:p>
          <a:p>
            <a:pPr marL="0" indent="0">
              <a:buNone/>
            </a:pPr>
            <a:endParaRPr lang="en-US" dirty="0"/>
          </a:p>
          <a:p>
            <a:pPr marL="0" indent="0">
              <a:buNone/>
            </a:pPr>
            <a:r>
              <a:rPr lang="en-US" dirty="0">
                <a:sym typeface="Wingdings" panose="05000000000000000000" pitchFamily="2" charset="2"/>
              </a:rPr>
              <a:t> A, B, C, D </a:t>
            </a:r>
            <a:r>
              <a:rPr lang="en-US" dirty="0" err="1">
                <a:sym typeface="Wingdings" panose="05000000000000000000" pitchFamily="2" charset="2"/>
              </a:rPr>
              <a:t>stehen</a:t>
            </a:r>
            <a:r>
              <a:rPr lang="en-US" dirty="0">
                <a:sym typeface="Wingdings" panose="05000000000000000000" pitchFamily="2" charset="2"/>
              </a:rPr>
              <a:t> </a:t>
            </a:r>
            <a:r>
              <a:rPr lang="en-US">
                <a:sym typeface="Wingdings" panose="05000000000000000000" pitchFamily="2" charset="2"/>
              </a:rPr>
              <a:t>in Proportion</a:t>
            </a:r>
            <a:endParaRPr lang="en-US" dirty="0">
              <a:sym typeface="Wingdings" panose="05000000000000000000" pitchFamily="2" charset="2"/>
            </a:endParaRPr>
          </a:p>
          <a:p>
            <a:pPr marL="0" indent="0">
              <a:buNone/>
            </a:pPr>
            <a:r>
              <a:rPr lang="en-US" dirty="0">
                <a:sym typeface="Wingdings" panose="05000000000000000000" pitchFamily="2" charset="2"/>
              </a:rPr>
              <a:t>     =&gt; A : B = C : D</a:t>
            </a:r>
            <a:endParaRPr lang="en-US" dirty="0"/>
          </a:p>
        </p:txBody>
      </p:sp>
    </p:spTree>
    <p:extLst>
      <p:ext uri="{BB962C8B-B14F-4D97-AF65-F5344CB8AC3E}">
        <p14:creationId xmlns:p14="http://schemas.microsoft.com/office/powerpoint/2010/main" val="326728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5A1E7-71CB-4CC1-B1E3-B260C3E11443}"/>
              </a:ext>
            </a:extLst>
          </p:cNvPr>
          <p:cNvSpPr>
            <a:spLocks noGrp="1"/>
          </p:cNvSpPr>
          <p:nvPr>
            <p:ph type="title"/>
          </p:nvPr>
        </p:nvSpPr>
        <p:spPr/>
        <p:txBody>
          <a:bodyPr/>
          <a:lstStyle/>
          <a:p>
            <a:r>
              <a:rPr lang="de-DE" dirty="0"/>
              <a:t>Messen</a:t>
            </a:r>
          </a:p>
        </p:txBody>
      </p:sp>
      <p:sp>
        <p:nvSpPr>
          <p:cNvPr id="3" name="Inhaltsplatzhalter 2">
            <a:extLst>
              <a:ext uri="{FF2B5EF4-FFF2-40B4-BE49-F238E27FC236}">
                <a16:creationId xmlns:a16="http://schemas.microsoft.com/office/drawing/2014/main" id="{A9D06D24-9EA0-45CB-9D48-E83823799AA5}"/>
              </a:ext>
            </a:extLst>
          </p:cNvPr>
          <p:cNvSpPr>
            <a:spLocks noGrp="1"/>
          </p:cNvSpPr>
          <p:nvPr>
            <p:ph sz="quarter" idx="1"/>
          </p:nvPr>
        </p:nvSpPr>
        <p:spPr/>
        <p:txBody>
          <a:bodyPr/>
          <a:lstStyle/>
          <a:p>
            <a:r>
              <a:rPr lang="de-DE" dirty="0"/>
              <a:t>Zentrale Idee des Messens: </a:t>
            </a:r>
          </a:p>
          <a:p>
            <a:pPr marL="274320" lvl="1" indent="0">
              <a:buNone/>
            </a:pPr>
            <a:r>
              <a:rPr lang="de-DE" sz="2400" dirty="0">
                <a:solidFill>
                  <a:schemeClr val="tx1"/>
                </a:solidFill>
              </a:rPr>
              <a:t>Festlegen von Einheiten und Bestimmen von Vielfachen (bzw. Anteilen) davon; Argumentation über Ergänzungs- und Zerlegungsgleichheit.</a:t>
            </a:r>
          </a:p>
        </p:txBody>
      </p:sp>
    </p:spTree>
    <p:extLst>
      <p:ext uri="{BB962C8B-B14F-4D97-AF65-F5344CB8AC3E}">
        <p14:creationId xmlns:p14="http://schemas.microsoft.com/office/powerpoint/2010/main" val="1774491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E56A-48BA-4A51-9F89-1C2CEEF58A80}"/>
              </a:ext>
            </a:extLst>
          </p:cNvPr>
          <p:cNvSpPr>
            <a:spLocks noGrp="1"/>
          </p:cNvSpPr>
          <p:nvPr>
            <p:ph type="title"/>
          </p:nvPr>
        </p:nvSpPr>
        <p:spPr>
          <a:xfrm>
            <a:off x="402336" y="228600"/>
            <a:ext cx="11379200" cy="758952"/>
          </a:xfrm>
        </p:spPr>
        <p:txBody>
          <a:bodyPr anchor="b">
            <a:normAutofit/>
          </a:bodyPr>
          <a:lstStyle/>
          <a:p>
            <a:r>
              <a:rPr lang="de-DE" dirty="0"/>
              <a:t>V.2</a:t>
            </a:r>
          </a:p>
        </p:txBody>
      </p:sp>
      <p:pic>
        <p:nvPicPr>
          <p:cNvPr id="4" name="Inhaltsplatzhalter 3">
            <a:extLst>
              <a:ext uri="{FF2B5EF4-FFF2-40B4-BE49-F238E27FC236}">
                <a16:creationId xmlns:a16="http://schemas.microsoft.com/office/drawing/2014/main" id="{68F882FA-4537-4CA0-84ED-C39FB241F3D3}"/>
              </a:ext>
            </a:extLst>
          </p:cNvPr>
          <p:cNvPicPr>
            <a:picLocks noGrp="1" noChangeAspect="1"/>
          </p:cNvPicPr>
          <p:nvPr>
            <p:ph sz="quarter" idx="1"/>
          </p:nvPr>
        </p:nvPicPr>
        <p:blipFill>
          <a:blip r:embed="rId2"/>
          <a:stretch>
            <a:fillRect/>
          </a:stretch>
        </p:blipFill>
        <p:spPr>
          <a:xfrm>
            <a:off x="3911346" y="1527048"/>
            <a:ext cx="4320540" cy="4572000"/>
          </a:xfrm>
          <a:prstGeom prst="rect">
            <a:avLst/>
          </a:prstGeom>
          <a:noFill/>
        </p:spPr>
      </p:pic>
    </p:spTree>
    <p:extLst>
      <p:ext uri="{BB962C8B-B14F-4D97-AF65-F5344CB8AC3E}">
        <p14:creationId xmlns:p14="http://schemas.microsoft.com/office/powerpoint/2010/main" val="366773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4686AFF-A4B7-4F4C-855D-75F94A92B691}"/>
              </a:ext>
            </a:extLst>
          </p:cNvPr>
          <p:cNvSpPr>
            <a:spLocks noGrp="1"/>
          </p:cNvSpPr>
          <p:nvPr>
            <p:ph type="title"/>
          </p:nvPr>
        </p:nvSpPr>
        <p:spPr>
          <a:xfrm>
            <a:off x="402336" y="228600"/>
            <a:ext cx="11379200" cy="758952"/>
          </a:xfrm>
        </p:spPr>
        <p:txBody>
          <a:bodyPr/>
          <a:lstStyle/>
          <a:p>
            <a:r>
              <a:rPr lang="en-US" dirty="0"/>
              <a:t>V.2</a:t>
            </a:r>
          </a:p>
        </p:txBody>
      </p:sp>
      <p:pic>
        <p:nvPicPr>
          <p:cNvPr id="10" name="Inhaltsplatzhalter 9">
            <a:extLst>
              <a:ext uri="{FF2B5EF4-FFF2-40B4-BE49-F238E27FC236}">
                <a16:creationId xmlns:a16="http://schemas.microsoft.com/office/drawing/2014/main" id="{9488680B-66D9-4485-B2A5-5DDBCB5D62FF}"/>
              </a:ext>
            </a:extLst>
          </p:cNvPr>
          <p:cNvPicPr>
            <a:picLocks noGrp="1" noChangeAspect="1"/>
          </p:cNvPicPr>
          <p:nvPr>
            <p:ph sz="quarter" idx="1"/>
          </p:nvPr>
        </p:nvPicPr>
        <p:blipFill>
          <a:blip r:embed="rId2"/>
          <a:stretch>
            <a:fillRect/>
          </a:stretch>
        </p:blipFill>
        <p:spPr>
          <a:xfrm>
            <a:off x="3072483" y="1527175"/>
            <a:ext cx="5997821" cy="4572000"/>
          </a:xfrm>
          <a:prstGeom prst="rect">
            <a:avLst/>
          </a:prstGeom>
        </p:spPr>
      </p:pic>
    </p:spTree>
    <p:extLst>
      <p:ext uri="{BB962C8B-B14F-4D97-AF65-F5344CB8AC3E}">
        <p14:creationId xmlns:p14="http://schemas.microsoft.com/office/powerpoint/2010/main" val="16920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3CD9430-2E00-487B-A8F6-365175A29E57}"/>
              </a:ext>
            </a:extLst>
          </p:cNvPr>
          <p:cNvSpPr>
            <a:spLocks noGrp="1"/>
          </p:cNvSpPr>
          <p:nvPr>
            <p:ph type="title"/>
          </p:nvPr>
        </p:nvSpPr>
        <p:spPr>
          <a:xfrm>
            <a:off x="402336" y="228600"/>
            <a:ext cx="11379200" cy="758952"/>
          </a:xfrm>
        </p:spPr>
        <p:txBody>
          <a:bodyPr/>
          <a:lstStyle/>
          <a:p>
            <a:r>
              <a:rPr lang="en-US" dirty="0"/>
              <a:t>V.2 </a:t>
            </a:r>
          </a:p>
        </p:txBody>
      </p:sp>
      <p:sp>
        <p:nvSpPr>
          <p:cNvPr id="3" name="Inhaltsplatzhalter 2">
            <a:extLst>
              <a:ext uri="{FF2B5EF4-FFF2-40B4-BE49-F238E27FC236}">
                <a16:creationId xmlns:a16="http://schemas.microsoft.com/office/drawing/2014/main" id="{984CDDAC-B7EC-4F35-8703-F3C3B37D347A}"/>
              </a:ext>
            </a:extLst>
          </p:cNvPr>
          <p:cNvSpPr>
            <a:spLocks noGrp="1"/>
          </p:cNvSpPr>
          <p:nvPr>
            <p:ph sz="half" idx="1"/>
          </p:nvPr>
        </p:nvSpPr>
        <p:spPr>
          <a:xfrm>
            <a:off x="402336" y="1371600"/>
            <a:ext cx="5384800" cy="4681728"/>
          </a:xfrm>
        </p:spPr>
        <p:txBody>
          <a:bodyPr>
            <a:normAutofit/>
          </a:bodyPr>
          <a:lstStyle/>
          <a:p>
            <a:pPr marL="0" indent="0">
              <a:buNone/>
            </a:pPr>
            <a:r>
              <a:rPr lang="de-DE" dirty="0"/>
              <a:t>Originalaussage:</a:t>
            </a:r>
          </a:p>
          <a:p>
            <a:pPr marL="0" indent="0">
              <a:buNone/>
            </a:pPr>
            <a:r>
              <a:rPr lang="de-DE" sz="2000" dirty="0"/>
              <a:t>Wenn eine </a:t>
            </a:r>
            <a:r>
              <a:rPr lang="de-DE" sz="2000" dirty="0">
                <a:solidFill>
                  <a:schemeClr val="tx2"/>
                </a:solidFill>
              </a:rPr>
              <a:t>erste</a:t>
            </a:r>
            <a:r>
              <a:rPr lang="de-DE" sz="2000" dirty="0"/>
              <a:t> Größe von einer </a:t>
            </a:r>
            <a:r>
              <a:rPr lang="de-DE" sz="2000" dirty="0">
                <a:solidFill>
                  <a:srgbClr val="FFC000"/>
                </a:solidFill>
              </a:rPr>
              <a:t>zweiten </a:t>
            </a:r>
            <a:r>
              <a:rPr lang="de-DE" sz="2000" dirty="0"/>
              <a:t>Gleichvielfaches ist, wie eine </a:t>
            </a:r>
            <a:r>
              <a:rPr lang="de-DE" sz="2000" dirty="0">
                <a:solidFill>
                  <a:srgbClr val="00B0F0"/>
                </a:solidFill>
              </a:rPr>
              <a:t>dritte</a:t>
            </a:r>
            <a:r>
              <a:rPr lang="de-DE" sz="2000" dirty="0"/>
              <a:t> von einer </a:t>
            </a:r>
            <a:r>
              <a:rPr lang="de-DE" sz="2000" dirty="0">
                <a:solidFill>
                  <a:srgbClr val="00B050"/>
                </a:solidFill>
              </a:rPr>
              <a:t>vierten</a:t>
            </a:r>
            <a:r>
              <a:rPr lang="de-DE" sz="2000" dirty="0"/>
              <a:t>, während noch eine </a:t>
            </a:r>
            <a:r>
              <a:rPr lang="de-DE" sz="2000" dirty="0">
                <a:solidFill>
                  <a:srgbClr val="C00000"/>
                </a:solidFill>
              </a:rPr>
              <a:t>fünfte</a:t>
            </a:r>
            <a:r>
              <a:rPr lang="de-DE" sz="2000" dirty="0"/>
              <a:t> von der </a:t>
            </a:r>
            <a:r>
              <a:rPr lang="de-DE" sz="2000" dirty="0">
                <a:solidFill>
                  <a:srgbClr val="FFC000"/>
                </a:solidFill>
              </a:rPr>
              <a:t>zweiten</a:t>
            </a:r>
            <a:r>
              <a:rPr lang="de-DE" sz="2000" dirty="0"/>
              <a:t> Gleichvielfaches ist wie eine </a:t>
            </a:r>
            <a:r>
              <a:rPr lang="de-DE" sz="2000" dirty="0">
                <a:solidFill>
                  <a:srgbClr val="0070C0"/>
                </a:solidFill>
              </a:rPr>
              <a:t>sechste</a:t>
            </a:r>
            <a:r>
              <a:rPr lang="de-DE" sz="2000" dirty="0"/>
              <a:t> von der </a:t>
            </a:r>
            <a:r>
              <a:rPr lang="de-DE" sz="2000" dirty="0">
                <a:solidFill>
                  <a:srgbClr val="00B050"/>
                </a:solidFill>
              </a:rPr>
              <a:t>vierten</a:t>
            </a:r>
            <a:r>
              <a:rPr lang="de-DE" sz="2000" dirty="0"/>
              <a:t>, dann müssen auch zusammen </a:t>
            </a:r>
            <a:r>
              <a:rPr lang="de-DE" sz="2000" dirty="0">
                <a:solidFill>
                  <a:srgbClr val="FF0000"/>
                </a:solidFill>
              </a:rPr>
              <a:t>erste</a:t>
            </a:r>
            <a:r>
              <a:rPr lang="de-DE" sz="2000" dirty="0"/>
              <a:t> und </a:t>
            </a:r>
            <a:r>
              <a:rPr lang="de-DE" sz="2000" dirty="0">
                <a:solidFill>
                  <a:srgbClr val="C00000"/>
                </a:solidFill>
              </a:rPr>
              <a:t>fünfte</a:t>
            </a:r>
            <a:r>
              <a:rPr lang="de-DE" sz="2000" dirty="0"/>
              <a:t> von der </a:t>
            </a:r>
            <a:r>
              <a:rPr lang="de-DE" sz="2000" dirty="0">
                <a:solidFill>
                  <a:srgbClr val="FFC000"/>
                </a:solidFill>
              </a:rPr>
              <a:t>zweiten</a:t>
            </a:r>
            <a:r>
              <a:rPr lang="de-DE" sz="2000" dirty="0"/>
              <a:t> Gleichvielfaches sein, wie </a:t>
            </a:r>
            <a:r>
              <a:rPr lang="de-DE" sz="2000" dirty="0">
                <a:solidFill>
                  <a:srgbClr val="00B0F0"/>
                </a:solidFill>
              </a:rPr>
              <a:t>dritte</a:t>
            </a:r>
            <a:r>
              <a:rPr lang="de-DE" sz="2000" dirty="0"/>
              <a:t> und </a:t>
            </a:r>
            <a:r>
              <a:rPr lang="de-DE" sz="2000" dirty="0">
                <a:solidFill>
                  <a:srgbClr val="0070C0"/>
                </a:solidFill>
              </a:rPr>
              <a:t>sechste</a:t>
            </a:r>
            <a:r>
              <a:rPr lang="de-DE" sz="2000" dirty="0"/>
              <a:t> von der </a:t>
            </a:r>
            <a:r>
              <a:rPr lang="de-DE" sz="2000" dirty="0">
                <a:solidFill>
                  <a:srgbClr val="00B050"/>
                </a:solidFill>
              </a:rPr>
              <a:t>vierten</a:t>
            </a:r>
            <a:r>
              <a:rPr lang="de-DE" sz="2000" dirty="0"/>
              <a:t>.</a:t>
            </a:r>
          </a:p>
        </p:txBody>
      </p:sp>
      <p:sp>
        <p:nvSpPr>
          <p:cNvPr id="10" name="Content Placeholder 3">
            <a:extLst>
              <a:ext uri="{FF2B5EF4-FFF2-40B4-BE49-F238E27FC236}">
                <a16:creationId xmlns:a16="http://schemas.microsoft.com/office/drawing/2014/main" id="{D5BABE97-0953-4BB1-B65B-0DFC3F305FA2}"/>
              </a:ext>
            </a:extLst>
          </p:cNvPr>
          <p:cNvSpPr>
            <a:spLocks noGrp="1"/>
          </p:cNvSpPr>
          <p:nvPr>
            <p:ph sz="half" idx="2"/>
          </p:nvPr>
        </p:nvSpPr>
        <p:spPr>
          <a:xfrm>
            <a:off x="6400800" y="1371600"/>
            <a:ext cx="5384800" cy="4681728"/>
          </a:xfrm>
        </p:spPr>
        <p:txBody>
          <a:bodyPr/>
          <a:lstStyle/>
          <a:p>
            <a:pPr marL="0" indent="0">
              <a:buNone/>
            </a:pPr>
            <a:r>
              <a:rPr lang="de-DE" dirty="0"/>
              <a:t>Aussage heute:</a:t>
            </a:r>
          </a:p>
          <a:p>
            <a:pPr marL="0" indent="0">
              <a:buNone/>
            </a:pPr>
            <a:r>
              <a:rPr lang="en-US" sz="2000" dirty="0">
                <a:solidFill>
                  <a:schemeClr val="tx2"/>
                </a:solidFill>
              </a:rPr>
              <a:t>a</a:t>
            </a:r>
            <a:r>
              <a:rPr lang="en-US" sz="2000" dirty="0">
                <a:solidFill>
                  <a:srgbClr val="FFC000"/>
                </a:solidFill>
              </a:rPr>
              <a:t> </a:t>
            </a:r>
            <a:r>
              <a:rPr lang="en-US" sz="2000" dirty="0"/>
              <a:t>= n ·</a:t>
            </a:r>
            <a:r>
              <a:rPr lang="en-US" sz="2000" dirty="0">
                <a:solidFill>
                  <a:srgbClr val="FFC000"/>
                </a:solidFill>
              </a:rPr>
              <a:t> b</a:t>
            </a:r>
            <a:r>
              <a:rPr lang="en-US" sz="2000" dirty="0"/>
              <a:t>,   </a:t>
            </a:r>
            <a:r>
              <a:rPr lang="en-US" sz="2000" dirty="0">
                <a:solidFill>
                  <a:srgbClr val="00B0F0"/>
                </a:solidFill>
              </a:rPr>
              <a:t>c</a:t>
            </a:r>
            <a:r>
              <a:rPr lang="en-US" sz="2000" dirty="0"/>
              <a:t> = n · </a:t>
            </a:r>
            <a:r>
              <a:rPr lang="en-US" sz="2000" dirty="0">
                <a:solidFill>
                  <a:srgbClr val="00B050"/>
                </a:solidFill>
              </a:rPr>
              <a:t>d</a:t>
            </a:r>
            <a:r>
              <a:rPr lang="en-US" sz="2000" dirty="0"/>
              <a:t> und</a:t>
            </a:r>
          </a:p>
          <a:p>
            <a:pPr marL="0" indent="0">
              <a:buNone/>
            </a:pPr>
            <a:r>
              <a:rPr lang="en-US" sz="2000" dirty="0">
                <a:solidFill>
                  <a:srgbClr val="C00000"/>
                </a:solidFill>
              </a:rPr>
              <a:t>e</a:t>
            </a:r>
            <a:r>
              <a:rPr lang="en-US" sz="2000" dirty="0">
                <a:solidFill>
                  <a:srgbClr val="FFC000"/>
                </a:solidFill>
              </a:rPr>
              <a:t> </a:t>
            </a:r>
            <a:r>
              <a:rPr lang="en-US" sz="2000" dirty="0"/>
              <a:t>= m ·</a:t>
            </a:r>
            <a:r>
              <a:rPr lang="en-US" sz="2000" dirty="0">
                <a:solidFill>
                  <a:srgbClr val="FFC000"/>
                </a:solidFill>
              </a:rPr>
              <a:t> b</a:t>
            </a:r>
            <a:r>
              <a:rPr lang="en-US" sz="2000" dirty="0"/>
              <a:t>, </a:t>
            </a:r>
            <a:r>
              <a:rPr lang="en-US" sz="2000" dirty="0">
                <a:solidFill>
                  <a:srgbClr val="0070C0"/>
                </a:solidFill>
              </a:rPr>
              <a:t> f </a:t>
            </a:r>
            <a:r>
              <a:rPr lang="en-US" sz="2000" dirty="0"/>
              <a:t>= m · </a:t>
            </a:r>
            <a:r>
              <a:rPr lang="en-US" sz="2000" dirty="0">
                <a:solidFill>
                  <a:srgbClr val="00B050"/>
                </a:solidFill>
              </a:rPr>
              <a:t>d</a:t>
            </a:r>
            <a:endParaRPr lang="en-US" sz="2000" dirty="0">
              <a:solidFill>
                <a:srgbClr val="0070C0"/>
              </a:solidFill>
            </a:endParaRPr>
          </a:p>
          <a:p>
            <a:pPr marL="0" indent="0">
              <a:buNone/>
            </a:pPr>
            <a:endParaRPr lang="en-US" sz="2000" dirty="0"/>
          </a:p>
          <a:p>
            <a:pPr marL="0" indent="0">
              <a:buNone/>
            </a:pPr>
            <a:r>
              <a:rPr lang="en-US" sz="2000" dirty="0"/>
              <a:t>=&gt; </a:t>
            </a:r>
            <a:r>
              <a:rPr lang="en-US" sz="2000" dirty="0">
                <a:solidFill>
                  <a:schemeClr val="tx2"/>
                </a:solidFill>
              </a:rPr>
              <a:t>a </a:t>
            </a:r>
            <a:r>
              <a:rPr lang="en-US" sz="2000" dirty="0"/>
              <a:t>+ </a:t>
            </a:r>
            <a:r>
              <a:rPr lang="en-US" sz="2000" dirty="0">
                <a:solidFill>
                  <a:srgbClr val="C00000"/>
                </a:solidFill>
              </a:rPr>
              <a:t>e</a:t>
            </a:r>
            <a:r>
              <a:rPr lang="en-US" sz="2000" dirty="0"/>
              <a:t> = x · </a:t>
            </a:r>
            <a:r>
              <a:rPr lang="en-US" sz="2000" dirty="0">
                <a:solidFill>
                  <a:srgbClr val="FFC000"/>
                </a:solidFill>
              </a:rPr>
              <a:t>b</a:t>
            </a:r>
            <a:r>
              <a:rPr lang="en-US" sz="2000" dirty="0"/>
              <a:t> und </a:t>
            </a:r>
            <a:r>
              <a:rPr lang="en-US" sz="2000" dirty="0">
                <a:solidFill>
                  <a:srgbClr val="00B0F0"/>
                </a:solidFill>
              </a:rPr>
              <a:t>c </a:t>
            </a:r>
            <a:r>
              <a:rPr lang="en-US" sz="2000" dirty="0"/>
              <a:t>+ </a:t>
            </a:r>
            <a:r>
              <a:rPr lang="en-US" sz="2000" dirty="0">
                <a:solidFill>
                  <a:srgbClr val="0070C0"/>
                </a:solidFill>
              </a:rPr>
              <a:t>f</a:t>
            </a:r>
            <a:r>
              <a:rPr lang="en-US" sz="2000" dirty="0"/>
              <a:t> = x </a:t>
            </a:r>
            <a:r>
              <a:rPr lang="en-US" dirty="0"/>
              <a:t>· </a:t>
            </a:r>
            <a:r>
              <a:rPr lang="en-US" sz="2000" dirty="0">
                <a:solidFill>
                  <a:srgbClr val="00B050"/>
                </a:solidFill>
              </a:rPr>
              <a:t>d</a:t>
            </a:r>
          </a:p>
        </p:txBody>
      </p:sp>
    </p:spTree>
    <p:extLst>
      <p:ext uri="{BB962C8B-B14F-4D97-AF65-F5344CB8AC3E}">
        <p14:creationId xmlns:p14="http://schemas.microsoft.com/office/powerpoint/2010/main" val="41285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E0E50-92CD-46EA-A142-6F0983F70678}"/>
              </a:ext>
            </a:extLst>
          </p:cNvPr>
          <p:cNvSpPr>
            <a:spLocks noGrp="1"/>
          </p:cNvSpPr>
          <p:nvPr>
            <p:ph type="title"/>
          </p:nvPr>
        </p:nvSpPr>
        <p:spPr/>
        <p:txBody>
          <a:bodyPr anchor="b">
            <a:normAutofit/>
          </a:bodyPr>
          <a:lstStyle/>
          <a:p>
            <a:r>
              <a:rPr lang="de-DE" dirty="0"/>
              <a:t>V.2</a:t>
            </a:r>
          </a:p>
        </p:txBody>
      </p:sp>
      <p:sp>
        <p:nvSpPr>
          <p:cNvPr id="11" name="Content Placeholder 3">
            <a:extLst>
              <a:ext uri="{FF2B5EF4-FFF2-40B4-BE49-F238E27FC236}">
                <a16:creationId xmlns:a16="http://schemas.microsoft.com/office/drawing/2014/main" id="{DE4A7AC1-F1E4-4F7F-8B04-545EB36B3E2E}"/>
              </a:ext>
            </a:extLst>
          </p:cNvPr>
          <p:cNvSpPr>
            <a:spLocks noGrp="1"/>
          </p:cNvSpPr>
          <p:nvPr>
            <p:ph sz="half" idx="2"/>
          </p:nvPr>
        </p:nvSpPr>
        <p:spPr/>
        <p:txBody>
          <a:bodyPr>
            <a:normAutofit/>
          </a:bodyPr>
          <a:lstStyle/>
          <a:p>
            <a:pPr marL="0" indent="0">
              <a:buNone/>
            </a:pPr>
            <a:r>
              <a:rPr lang="pt-BR" sz="2400" dirty="0"/>
              <a:t>Behauptung heute:</a:t>
            </a:r>
          </a:p>
          <a:p>
            <a:pPr marL="0" indent="0">
              <a:buNone/>
            </a:pPr>
            <a:r>
              <a:rPr lang="en-US" sz="2000" dirty="0">
                <a:solidFill>
                  <a:schemeClr val="tx2"/>
                </a:solidFill>
              </a:rPr>
              <a:t>a</a:t>
            </a:r>
            <a:r>
              <a:rPr lang="en-US" sz="2000" dirty="0">
                <a:solidFill>
                  <a:srgbClr val="FFC000"/>
                </a:solidFill>
              </a:rPr>
              <a:t> </a:t>
            </a:r>
            <a:r>
              <a:rPr lang="en-US" sz="2000" dirty="0"/>
              <a:t>= n ·</a:t>
            </a:r>
            <a:r>
              <a:rPr lang="en-US" sz="2000" dirty="0">
                <a:solidFill>
                  <a:srgbClr val="FFC000"/>
                </a:solidFill>
              </a:rPr>
              <a:t> b</a:t>
            </a:r>
            <a:r>
              <a:rPr lang="en-US" sz="2000" dirty="0"/>
              <a:t>,   </a:t>
            </a:r>
            <a:r>
              <a:rPr lang="en-US" sz="2000" dirty="0">
                <a:solidFill>
                  <a:srgbClr val="00B0F0"/>
                </a:solidFill>
              </a:rPr>
              <a:t>c</a:t>
            </a:r>
            <a:r>
              <a:rPr lang="en-US" sz="2000" dirty="0"/>
              <a:t> = n · </a:t>
            </a:r>
            <a:r>
              <a:rPr lang="en-US" sz="2000" dirty="0">
                <a:solidFill>
                  <a:srgbClr val="00B050"/>
                </a:solidFill>
              </a:rPr>
              <a:t>d</a:t>
            </a:r>
            <a:r>
              <a:rPr lang="en-US" sz="2000" dirty="0"/>
              <a:t> und</a:t>
            </a:r>
          </a:p>
          <a:p>
            <a:pPr marL="0" indent="0">
              <a:buNone/>
            </a:pPr>
            <a:r>
              <a:rPr lang="en-US" sz="2000" dirty="0">
                <a:solidFill>
                  <a:srgbClr val="C00000"/>
                </a:solidFill>
              </a:rPr>
              <a:t>e</a:t>
            </a:r>
            <a:r>
              <a:rPr lang="en-US" sz="2000" dirty="0">
                <a:solidFill>
                  <a:srgbClr val="FFC000"/>
                </a:solidFill>
              </a:rPr>
              <a:t> </a:t>
            </a:r>
            <a:r>
              <a:rPr lang="en-US" sz="2000" dirty="0"/>
              <a:t>= m ·</a:t>
            </a:r>
            <a:r>
              <a:rPr lang="en-US" sz="2000" dirty="0">
                <a:solidFill>
                  <a:srgbClr val="FFC000"/>
                </a:solidFill>
              </a:rPr>
              <a:t> b</a:t>
            </a:r>
            <a:r>
              <a:rPr lang="en-US" sz="2000" dirty="0"/>
              <a:t>, </a:t>
            </a:r>
            <a:r>
              <a:rPr lang="en-US" sz="2000" dirty="0">
                <a:solidFill>
                  <a:srgbClr val="0070C0"/>
                </a:solidFill>
              </a:rPr>
              <a:t> f </a:t>
            </a:r>
            <a:r>
              <a:rPr lang="en-US" sz="2000" dirty="0"/>
              <a:t>= m · </a:t>
            </a:r>
            <a:r>
              <a:rPr lang="en-US" sz="2000" dirty="0">
                <a:solidFill>
                  <a:srgbClr val="00B050"/>
                </a:solidFill>
              </a:rPr>
              <a:t>d</a:t>
            </a:r>
            <a:endParaRPr lang="en-US" sz="2000" dirty="0">
              <a:solidFill>
                <a:srgbClr val="0070C0"/>
              </a:solidFill>
            </a:endParaRPr>
          </a:p>
          <a:p>
            <a:endParaRPr lang="en-US" sz="2000" dirty="0"/>
          </a:p>
          <a:p>
            <a:pPr marL="0" indent="0">
              <a:buNone/>
            </a:pPr>
            <a:r>
              <a:rPr lang="en-US" sz="2000" dirty="0"/>
              <a:t>=&gt; </a:t>
            </a:r>
            <a:r>
              <a:rPr lang="en-US" sz="2000" dirty="0">
                <a:solidFill>
                  <a:schemeClr val="tx2"/>
                </a:solidFill>
              </a:rPr>
              <a:t>a </a:t>
            </a:r>
            <a:r>
              <a:rPr lang="en-US" sz="2000" dirty="0"/>
              <a:t>+ </a:t>
            </a:r>
            <a:r>
              <a:rPr lang="en-US" sz="2000" dirty="0">
                <a:solidFill>
                  <a:srgbClr val="C00000"/>
                </a:solidFill>
              </a:rPr>
              <a:t>e</a:t>
            </a:r>
            <a:r>
              <a:rPr lang="en-US" sz="2000" dirty="0"/>
              <a:t> = x · </a:t>
            </a:r>
            <a:r>
              <a:rPr lang="en-US" sz="2000" dirty="0">
                <a:solidFill>
                  <a:srgbClr val="FFC000"/>
                </a:solidFill>
              </a:rPr>
              <a:t>b</a:t>
            </a:r>
            <a:r>
              <a:rPr lang="en-US" sz="2000" dirty="0"/>
              <a:t> und </a:t>
            </a:r>
            <a:r>
              <a:rPr lang="en-US" sz="2000" dirty="0">
                <a:solidFill>
                  <a:srgbClr val="00B0F0"/>
                </a:solidFill>
              </a:rPr>
              <a:t>c </a:t>
            </a:r>
            <a:r>
              <a:rPr lang="en-US" sz="2000" dirty="0"/>
              <a:t>+ </a:t>
            </a:r>
            <a:r>
              <a:rPr lang="en-US" sz="2000" dirty="0">
                <a:solidFill>
                  <a:srgbClr val="0070C0"/>
                </a:solidFill>
              </a:rPr>
              <a:t>f</a:t>
            </a:r>
            <a:r>
              <a:rPr lang="en-US" sz="2000" dirty="0"/>
              <a:t> = x · </a:t>
            </a:r>
            <a:r>
              <a:rPr lang="en-US" sz="2000" dirty="0">
                <a:solidFill>
                  <a:srgbClr val="00B050"/>
                </a:solidFill>
              </a:rPr>
              <a:t>d</a:t>
            </a:r>
          </a:p>
          <a:p>
            <a:endParaRPr lang="en-US" sz="2000" dirty="0"/>
          </a:p>
          <a:p>
            <a:pPr marL="0" indent="0">
              <a:buNone/>
            </a:pPr>
            <a:r>
              <a:rPr lang="en-US" sz="2000" dirty="0"/>
              <a:t>a:= AB,  b:= c,  c:= DE,  d:= f, </a:t>
            </a:r>
          </a:p>
          <a:p>
            <a:pPr marL="0" indent="0">
              <a:buNone/>
            </a:pPr>
            <a:r>
              <a:rPr lang="en-US" sz="2000" dirty="0"/>
              <a:t>e:= BG,  f:= EH</a:t>
            </a:r>
          </a:p>
        </p:txBody>
      </p:sp>
      <p:sp>
        <p:nvSpPr>
          <p:cNvPr id="6" name="Inhaltsplatzhalter 5">
            <a:extLst>
              <a:ext uri="{FF2B5EF4-FFF2-40B4-BE49-F238E27FC236}">
                <a16:creationId xmlns:a16="http://schemas.microsoft.com/office/drawing/2014/main" id="{27FF8AE2-1751-4D54-9433-03419D8828D6}"/>
              </a:ext>
            </a:extLst>
          </p:cNvPr>
          <p:cNvSpPr>
            <a:spLocks noGrp="1"/>
          </p:cNvSpPr>
          <p:nvPr>
            <p:ph sz="half" idx="1"/>
          </p:nvPr>
        </p:nvSpPr>
        <p:spPr/>
        <p:txBody>
          <a:bodyPr/>
          <a:lstStyle/>
          <a:p>
            <a:pPr marL="0" indent="0">
              <a:buNone/>
            </a:pPr>
            <a:r>
              <a:rPr lang="de-DE" sz="2400" dirty="0"/>
              <a:t>Original Behauptung + Veranschaulichung:</a:t>
            </a:r>
          </a:p>
          <a:p>
            <a:endParaRPr lang="de-DE" dirty="0"/>
          </a:p>
        </p:txBody>
      </p:sp>
      <p:pic>
        <p:nvPicPr>
          <p:cNvPr id="12" name="Inhaltsplatzhalter 3">
            <a:extLst>
              <a:ext uri="{FF2B5EF4-FFF2-40B4-BE49-F238E27FC236}">
                <a16:creationId xmlns:a16="http://schemas.microsoft.com/office/drawing/2014/main" id="{A917C605-DBE4-439B-A3F7-55F4B66A8879}"/>
              </a:ext>
            </a:extLst>
          </p:cNvPr>
          <p:cNvPicPr>
            <a:picLocks noChangeAspect="1"/>
          </p:cNvPicPr>
          <p:nvPr/>
        </p:nvPicPr>
        <p:blipFill>
          <a:blip r:embed="rId2"/>
          <a:stretch>
            <a:fillRect/>
          </a:stretch>
        </p:blipFill>
        <p:spPr>
          <a:xfrm>
            <a:off x="401638" y="2245034"/>
            <a:ext cx="5384800" cy="2934670"/>
          </a:xfrm>
          <a:prstGeom prst="rect">
            <a:avLst/>
          </a:prstGeom>
          <a:noFill/>
        </p:spPr>
      </p:pic>
    </p:spTree>
    <p:extLst>
      <p:ext uri="{BB962C8B-B14F-4D97-AF65-F5344CB8AC3E}">
        <p14:creationId xmlns:p14="http://schemas.microsoft.com/office/powerpoint/2010/main" val="228235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87746-5BA1-42DD-8EAF-A027DDCBF3C9}"/>
              </a:ext>
            </a:extLst>
          </p:cNvPr>
          <p:cNvSpPr>
            <a:spLocks noGrp="1"/>
          </p:cNvSpPr>
          <p:nvPr>
            <p:ph type="title"/>
          </p:nvPr>
        </p:nvSpPr>
        <p:spPr>
          <a:xfrm>
            <a:off x="402336" y="228600"/>
            <a:ext cx="11379200" cy="758952"/>
          </a:xfrm>
        </p:spPr>
        <p:txBody>
          <a:bodyPr anchor="b">
            <a:normAutofit/>
          </a:bodyPr>
          <a:lstStyle/>
          <a:p>
            <a:r>
              <a:rPr lang="de-DE" dirty="0"/>
              <a:t>V.2</a:t>
            </a:r>
          </a:p>
        </p:txBody>
      </p:sp>
      <p:sp>
        <p:nvSpPr>
          <p:cNvPr id="3" name="Inhaltsplatzhalter 2">
            <a:extLst>
              <a:ext uri="{FF2B5EF4-FFF2-40B4-BE49-F238E27FC236}">
                <a16:creationId xmlns:a16="http://schemas.microsoft.com/office/drawing/2014/main" id="{55B6DCEA-2FDD-426C-8695-38CED8D5693A}"/>
              </a:ext>
            </a:extLst>
          </p:cNvPr>
          <p:cNvSpPr>
            <a:spLocks noGrp="1"/>
          </p:cNvSpPr>
          <p:nvPr>
            <p:ph sz="half" idx="1"/>
          </p:nvPr>
        </p:nvSpPr>
        <p:spPr>
          <a:xfrm>
            <a:off x="402336" y="1371600"/>
            <a:ext cx="5384800" cy="4681728"/>
          </a:xfrm>
        </p:spPr>
        <p:txBody>
          <a:bodyPr>
            <a:normAutofit/>
          </a:bodyPr>
          <a:lstStyle/>
          <a:p>
            <a:pPr marL="0" indent="0">
              <a:buNone/>
            </a:pPr>
            <a:r>
              <a:rPr lang="de-DE" sz="2400" dirty="0"/>
              <a:t>Originalbeweis:</a:t>
            </a:r>
          </a:p>
          <a:p>
            <a:pPr marL="0" indent="0">
              <a:buNone/>
            </a:pPr>
            <a:r>
              <a:rPr lang="de-DE" sz="2000" dirty="0"/>
              <a:t>Da nämlich AB von c Gleichvielfaches ist wie DE von f, so enthält DE </a:t>
            </a:r>
            <a:r>
              <a:rPr lang="de-DE" sz="2000" dirty="0" err="1"/>
              <a:t>ebensoviel</a:t>
            </a:r>
            <a:r>
              <a:rPr lang="de-DE" sz="2000" dirty="0"/>
              <a:t> Teile = f, wie AB Teile = c. </a:t>
            </a:r>
          </a:p>
          <a:p>
            <a:pPr marL="0" indent="0">
              <a:buNone/>
            </a:pPr>
            <a:r>
              <a:rPr lang="de-DE" sz="2000" dirty="0"/>
              <a:t>Aus demselben Grunde enthält auch EH </a:t>
            </a:r>
            <a:r>
              <a:rPr lang="de-DE" sz="2000" dirty="0" err="1"/>
              <a:t>ebensoviel</a:t>
            </a:r>
            <a:r>
              <a:rPr lang="de-DE" sz="2000" dirty="0"/>
              <a:t> Teile = f, wie BG Teile = c; </a:t>
            </a:r>
          </a:p>
          <a:p>
            <a:pPr marL="0" indent="0">
              <a:buNone/>
            </a:pPr>
            <a:r>
              <a:rPr lang="de-DE" sz="2000" dirty="0"/>
              <a:t>also enthält die Summe DH </a:t>
            </a:r>
            <a:r>
              <a:rPr lang="de-DE" sz="2000" dirty="0" err="1"/>
              <a:t>ebensoviel</a:t>
            </a:r>
            <a:r>
              <a:rPr lang="de-DE" sz="2000" dirty="0"/>
              <a:t> Teile = f, wie die Summe AG Teile = c. </a:t>
            </a:r>
          </a:p>
          <a:p>
            <a:pPr marL="0" indent="0">
              <a:buNone/>
            </a:pPr>
            <a:r>
              <a:rPr lang="de-DE" sz="2000" dirty="0"/>
              <a:t>Also muss zusammen erste + fünfte Größe, hier AG, von der zweiten, hier c, Gleichvielfaches sein wie dritte + sechste, hier DH, von der vierten, hier f.</a:t>
            </a:r>
          </a:p>
        </p:txBody>
      </p:sp>
      <p:pic>
        <p:nvPicPr>
          <p:cNvPr id="4" name="Inhaltsplatzhalter 3" descr="Ein Bild, das Text, Gerät, Anzeige, Quittung enthält.&#10;&#10;Automatisch generierte Beschreibung">
            <a:extLst>
              <a:ext uri="{FF2B5EF4-FFF2-40B4-BE49-F238E27FC236}">
                <a16:creationId xmlns:a16="http://schemas.microsoft.com/office/drawing/2014/main" id="{7365ABBD-15EA-4BFA-B95F-27439A553B66}"/>
              </a:ext>
            </a:extLst>
          </p:cNvPr>
          <p:cNvPicPr>
            <a:picLocks noGrp="1" noChangeAspect="1"/>
          </p:cNvPicPr>
          <p:nvPr>
            <p:ph sz="half" idx="2"/>
          </p:nvPr>
        </p:nvPicPr>
        <p:blipFill>
          <a:blip r:embed="rId2"/>
          <a:stretch>
            <a:fillRect/>
          </a:stretch>
        </p:blipFill>
        <p:spPr>
          <a:xfrm>
            <a:off x="7001772" y="1371600"/>
            <a:ext cx="4182855" cy="4681728"/>
          </a:xfrm>
          <a:prstGeom prst="rect">
            <a:avLst/>
          </a:prstGeom>
          <a:noFill/>
        </p:spPr>
      </p:pic>
    </p:spTree>
    <p:extLst>
      <p:ext uri="{BB962C8B-B14F-4D97-AF65-F5344CB8AC3E}">
        <p14:creationId xmlns:p14="http://schemas.microsoft.com/office/powerpoint/2010/main" val="323612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04068-9275-4F19-BABD-8453A0EAE32A}"/>
              </a:ext>
            </a:extLst>
          </p:cNvPr>
          <p:cNvSpPr>
            <a:spLocks noGrp="1"/>
          </p:cNvSpPr>
          <p:nvPr>
            <p:ph type="title"/>
          </p:nvPr>
        </p:nvSpPr>
        <p:spPr>
          <a:xfrm>
            <a:off x="402336" y="228600"/>
            <a:ext cx="11379200" cy="758952"/>
          </a:xfrm>
        </p:spPr>
        <p:txBody>
          <a:bodyPr anchor="b">
            <a:normAutofit/>
          </a:bodyPr>
          <a:lstStyle/>
          <a:p>
            <a:r>
              <a:rPr lang="de-DE" dirty="0"/>
              <a:t>V.2</a:t>
            </a:r>
          </a:p>
        </p:txBody>
      </p:sp>
      <p:sp>
        <p:nvSpPr>
          <p:cNvPr id="3" name="Inhaltsplatzhalter 2">
            <a:extLst>
              <a:ext uri="{FF2B5EF4-FFF2-40B4-BE49-F238E27FC236}">
                <a16:creationId xmlns:a16="http://schemas.microsoft.com/office/drawing/2014/main" id="{9FDE41F3-C116-4B59-A414-2C55AD33C5D7}"/>
              </a:ext>
            </a:extLst>
          </p:cNvPr>
          <p:cNvSpPr>
            <a:spLocks noGrp="1"/>
          </p:cNvSpPr>
          <p:nvPr>
            <p:ph sz="half" idx="1"/>
          </p:nvPr>
        </p:nvSpPr>
        <p:spPr>
          <a:xfrm>
            <a:off x="402336" y="1375192"/>
            <a:ext cx="5384800" cy="4681728"/>
          </a:xfrm>
        </p:spPr>
        <p:txBody>
          <a:bodyPr>
            <a:normAutofit/>
          </a:bodyPr>
          <a:lstStyle/>
          <a:p>
            <a:pPr marL="0" indent="0">
              <a:buNone/>
            </a:pPr>
            <a:r>
              <a:rPr lang="de-DE" sz="2400" dirty="0"/>
              <a:t>Originalbeweis:</a:t>
            </a:r>
          </a:p>
          <a:p>
            <a:pPr marL="0" indent="0">
              <a:buNone/>
            </a:pPr>
            <a:r>
              <a:rPr lang="de-DE" sz="2000" dirty="0"/>
              <a:t>Da nämlich AB von c Gleichvielfaches ist wie DE von f, so enthält DE </a:t>
            </a:r>
            <a:r>
              <a:rPr lang="de-DE" sz="2000" dirty="0" err="1"/>
              <a:t>ebensoviel</a:t>
            </a:r>
            <a:r>
              <a:rPr lang="de-DE" sz="2000" dirty="0"/>
              <a:t> Teile = f, wie AB Teile = c. </a:t>
            </a:r>
          </a:p>
          <a:p>
            <a:pPr marL="0" indent="0">
              <a:buNone/>
            </a:pPr>
            <a:r>
              <a:rPr lang="de-DE" sz="2000" dirty="0"/>
              <a:t>Aus demselben Grunde enthält auch EH </a:t>
            </a:r>
            <a:r>
              <a:rPr lang="de-DE" sz="2000" dirty="0" err="1"/>
              <a:t>ebensoviel</a:t>
            </a:r>
            <a:r>
              <a:rPr lang="de-DE" sz="2000" dirty="0"/>
              <a:t> Teile = f, wie BG Teile = c; </a:t>
            </a:r>
          </a:p>
          <a:p>
            <a:pPr marL="0" indent="0">
              <a:buNone/>
            </a:pPr>
            <a:r>
              <a:rPr lang="de-DE" sz="2000" dirty="0"/>
              <a:t>also enthält die Summe DH </a:t>
            </a:r>
            <a:r>
              <a:rPr lang="de-DE" sz="2000" dirty="0" err="1"/>
              <a:t>ebensoviel</a:t>
            </a:r>
            <a:r>
              <a:rPr lang="de-DE" sz="2000" dirty="0"/>
              <a:t> Teile = f, wie die Summe AG Teile = c. </a:t>
            </a:r>
          </a:p>
          <a:p>
            <a:pPr marL="0" indent="0">
              <a:buNone/>
            </a:pPr>
            <a:r>
              <a:rPr lang="de-DE" sz="2000" dirty="0"/>
              <a:t>Also muss zusammen erste + fünfte Größe, hier AG, von der zweiten, hier c, Gleichvielfaches sein wie dritte + sechste, hier DH, von der vierten, hier f.</a:t>
            </a:r>
          </a:p>
          <a:p>
            <a:pPr>
              <a:lnSpc>
                <a:spcPct val="90000"/>
              </a:lnSpc>
            </a:pPr>
            <a:endParaRPr lang="de-DE" sz="2100" dirty="0"/>
          </a:p>
        </p:txBody>
      </p:sp>
      <p:sp>
        <p:nvSpPr>
          <p:cNvPr id="8" name="Content Placeholder 3">
            <a:extLst>
              <a:ext uri="{FF2B5EF4-FFF2-40B4-BE49-F238E27FC236}">
                <a16:creationId xmlns:a16="http://schemas.microsoft.com/office/drawing/2014/main" id="{371723C5-55C9-4523-989E-B4B5746DEA9D}"/>
              </a:ext>
            </a:extLst>
          </p:cNvPr>
          <p:cNvSpPr>
            <a:spLocks noGrp="1"/>
          </p:cNvSpPr>
          <p:nvPr>
            <p:ph sz="half" idx="2"/>
          </p:nvPr>
        </p:nvSpPr>
        <p:spPr>
          <a:xfrm>
            <a:off x="6400800" y="1371600"/>
            <a:ext cx="5384800" cy="4681728"/>
          </a:xfrm>
        </p:spPr>
        <p:txBody>
          <a:bodyPr>
            <a:normAutofit/>
          </a:bodyPr>
          <a:lstStyle/>
          <a:p>
            <a:pPr marL="0" indent="0">
              <a:buNone/>
            </a:pPr>
            <a:r>
              <a:rPr lang="pt-BR" sz="2400" dirty="0"/>
              <a:t>Beweis heute:</a:t>
            </a:r>
          </a:p>
          <a:p>
            <a:pPr marL="0" indent="0">
              <a:buNone/>
            </a:pPr>
            <a:r>
              <a:rPr lang="en-US" sz="2000" dirty="0">
                <a:solidFill>
                  <a:schemeClr val="tx2"/>
                </a:solidFill>
              </a:rPr>
              <a:t>a</a:t>
            </a:r>
            <a:r>
              <a:rPr lang="en-US" sz="2000" dirty="0">
                <a:solidFill>
                  <a:srgbClr val="FFC000"/>
                </a:solidFill>
              </a:rPr>
              <a:t> </a:t>
            </a:r>
            <a:r>
              <a:rPr lang="en-US" sz="2000" dirty="0"/>
              <a:t>= n ·</a:t>
            </a:r>
            <a:r>
              <a:rPr lang="en-US" sz="2000" dirty="0">
                <a:solidFill>
                  <a:srgbClr val="FFC000"/>
                </a:solidFill>
              </a:rPr>
              <a:t> b</a:t>
            </a:r>
            <a:r>
              <a:rPr lang="en-US" sz="2000" dirty="0"/>
              <a:t>,   </a:t>
            </a:r>
            <a:r>
              <a:rPr lang="en-US" sz="2000" dirty="0">
                <a:solidFill>
                  <a:srgbClr val="00B0F0"/>
                </a:solidFill>
              </a:rPr>
              <a:t>c</a:t>
            </a:r>
            <a:r>
              <a:rPr lang="en-US" sz="2000" dirty="0"/>
              <a:t> = n · </a:t>
            </a:r>
            <a:r>
              <a:rPr lang="en-US" sz="2000" dirty="0">
                <a:solidFill>
                  <a:srgbClr val="00B050"/>
                </a:solidFill>
              </a:rPr>
              <a:t>d</a:t>
            </a:r>
            <a:r>
              <a:rPr lang="en-US" sz="2000" dirty="0"/>
              <a:t> und</a:t>
            </a:r>
          </a:p>
          <a:p>
            <a:pPr marL="0" indent="0">
              <a:buNone/>
            </a:pPr>
            <a:r>
              <a:rPr lang="en-US" sz="2000" dirty="0">
                <a:solidFill>
                  <a:srgbClr val="C00000"/>
                </a:solidFill>
              </a:rPr>
              <a:t>e</a:t>
            </a:r>
            <a:r>
              <a:rPr lang="en-US" sz="2000" dirty="0">
                <a:solidFill>
                  <a:srgbClr val="FFC000"/>
                </a:solidFill>
              </a:rPr>
              <a:t> </a:t>
            </a:r>
            <a:r>
              <a:rPr lang="en-US" sz="2000" dirty="0"/>
              <a:t>= m ·</a:t>
            </a:r>
            <a:r>
              <a:rPr lang="en-US" sz="2000" dirty="0">
                <a:solidFill>
                  <a:srgbClr val="FFC000"/>
                </a:solidFill>
              </a:rPr>
              <a:t> b</a:t>
            </a:r>
            <a:r>
              <a:rPr lang="en-US" sz="2000" dirty="0"/>
              <a:t>, </a:t>
            </a:r>
            <a:r>
              <a:rPr lang="en-US" sz="2000" dirty="0">
                <a:solidFill>
                  <a:srgbClr val="0070C0"/>
                </a:solidFill>
              </a:rPr>
              <a:t> f </a:t>
            </a:r>
            <a:r>
              <a:rPr lang="en-US" sz="2000" dirty="0"/>
              <a:t>= m · </a:t>
            </a:r>
            <a:r>
              <a:rPr lang="en-US" sz="2000" dirty="0">
                <a:solidFill>
                  <a:srgbClr val="00B050"/>
                </a:solidFill>
              </a:rPr>
              <a:t>d</a:t>
            </a:r>
            <a:endParaRPr lang="en-US" sz="2000" dirty="0">
              <a:solidFill>
                <a:srgbClr val="0070C0"/>
              </a:solidFill>
            </a:endParaRPr>
          </a:p>
          <a:p>
            <a:endParaRPr lang="en-US" sz="2000" dirty="0"/>
          </a:p>
          <a:p>
            <a:pPr marL="0" indent="0">
              <a:buNone/>
            </a:pPr>
            <a:r>
              <a:rPr lang="en-US" sz="2000" dirty="0"/>
              <a:t>=&gt; </a:t>
            </a:r>
            <a:r>
              <a:rPr lang="en-US" sz="2000" dirty="0">
                <a:solidFill>
                  <a:schemeClr val="tx2"/>
                </a:solidFill>
              </a:rPr>
              <a:t>a </a:t>
            </a:r>
            <a:r>
              <a:rPr lang="en-US" sz="2000" dirty="0"/>
              <a:t>+ </a:t>
            </a:r>
            <a:r>
              <a:rPr lang="en-US" sz="2000" dirty="0">
                <a:solidFill>
                  <a:srgbClr val="C00000"/>
                </a:solidFill>
              </a:rPr>
              <a:t>e</a:t>
            </a:r>
            <a:r>
              <a:rPr lang="en-US" sz="2000" dirty="0"/>
              <a:t> = x · </a:t>
            </a:r>
            <a:r>
              <a:rPr lang="en-US" sz="2000" dirty="0">
                <a:solidFill>
                  <a:srgbClr val="FFC000"/>
                </a:solidFill>
              </a:rPr>
              <a:t>b</a:t>
            </a:r>
            <a:r>
              <a:rPr lang="en-US" sz="2000" dirty="0"/>
              <a:t> und </a:t>
            </a:r>
            <a:r>
              <a:rPr lang="en-US" sz="2000" dirty="0">
                <a:solidFill>
                  <a:srgbClr val="00B0F0"/>
                </a:solidFill>
              </a:rPr>
              <a:t>c </a:t>
            </a:r>
            <a:r>
              <a:rPr lang="en-US" sz="2000" dirty="0"/>
              <a:t>+ </a:t>
            </a:r>
            <a:r>
              <a:rPr lang="en-US" sz="2000" dirty="0">
                <a:solidFill>
                  <a:srgbClr val="0070C0"/>
                </a:solidFill>
              </a:rPr>
              <a:t>f</a:t>
            </a:r>
            <a:r>
              <a:rPr lang="en-US" sz="2000" dirty="0"/>
              <a:t> = x · </a:t>
            </a:r>
            <a:r>
              <a:rPr lang="en-US" sz="2000" dirty="0">
                <a:solidFill>
                  <a:srgbClr val="00B050"/>
                </a:solidFill>
              </a:rPr>
              <a:t>d</a:t>
            </a:r>
          </a:p>
          <a:p>
            <a:pPr marL="0" indent="0">
              <a:buNone/>
            </a:pPr>
            <a:endParaRPr lang="pt-BR" sz="2000" dirty="0"/>
          </a:p>
          <a:p>
            <a:pPr marL="0" indent="0">
              <a:buNone/>
            </a:pPr>
            <a:r>
              <a:rPr lang="pt-BR" sz="2000" dirty="0"/>
              <a:t>denn es ist</a:t>
            </a:r>
          </a:p>
          <a:p>
            <a:pPr marL="0" indent="0">
              <a:buNone/>
            </a:pPr>
            <a:r>
              <a:rPr lang="pt-BR" sz="2000" dirty="0"/>
              <a:t>a + e = b · n + b · m = b · (n+m) und</a:t>
            </a:r>
          </a:p>
          <a:p>
            <a:pPr marL="0" indent="0">
              <a:buNone/>
            </a:pPr>
            <a:r>
              <a:rPr lang="pt-BR" sz="2000" dirty="0"/>
              <a:t>c + f = d · n + d · m = d · (n+m)</a:t>
            </a:r>
          </a:p>
          <a:p>
            <a:pPr marL="0" indent="0">
              <a:buNone/>
            </a:pPr>
            <a:r>
              <a:rPr lang="pt-BR" sz="2000" dirty="0"/>
              <a:t>da n+m eindeutig bestimmt ist, ist die Aussage gezeigt.</a:t>
            </a:r>
          </a:p>
          <a:p>
            <a:pPr marL="0" indent="0">
              <a:buNone/>
            </a:pPr>
            <a:endParaRPr lang="pt-BR" dirty="0"/>
          </a:p>
          <a:p>
            <a:endParaRPr lang="en-US" dirty="0"/>
          </a:p>
        </p:txBody>
      </p:sp>
    </p:spTree>
    <p:extLst>
      <p:ext uri="{BB962C8B-B14F-4D97-AF65-F5344CB8AC3E}">
        <p14:creationId xmlns:p14="http://schemas.microsoft.com/office/powerpoint/2010/main" val="1502303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04068-9275-4F19-BABD-8453A0EAE32A}"/>
              </a:ext>
            </a:extLst>
          </p:cNvPr>
          <p:cNvSpPr>
            <a:spLocks noGrp="1"/>
          </p:cNvSpPr>
          <p:nvPr>
            <p:ph type="title"/>
          </p:nvPr>
        </p:nvSpPr>
        <p:spPr>
          <a:xfrm>
            <a:off x="402336" y="228600"/>
            <a:ext cx="11379200" cy="758952"/>
          </a:xfrm>
        </p:spPr>
        <p:txBody>
          <a:bodyPr anchor="b">
            <a:normAutofit/>
          </a:bodyPr>
          <a:lstStyle/>
          <a:p>
            <a:r>
              <a:rPr lang="de-DE" dirty="0"/>
              <a:t>V.2</a:t>
            </a:r>
          </a:p>
        </p:txBody>
      </p:sp>
      <p:sp>
        <p:nvSpPr>
          <p:cNvPr id="3" name="Inhaltsplatzhalter 2">
            <a:extLst>
              <a:ext uri="{FF2B5EF4-FFF2-40B4-BE49-F238E27FC236}">
                <a16:creationId xmlns:a16="http://schemas.microsoft.com/office/drawing/2014/main" id="{9FDE41F3-C116-4B59-A414-2C55AD33C5D7}"/>
              </a:ext>
            </a:extLst>
          </p:cNvPr>
          <p:cNvSpPr>
            <a:spLocks noGrp="1"/>
          </p:cNvSpPr>
          <p:nvPr>
            <p:ph sz="half" idx="1"/>
          </p:nvPr>
        </p:nvSpPr>
        <p:spPr>
          <a:xfrm>
            <a:off x="402336" y="1367028"/>
            <a:ext cx="5384800" cy="4681728"/>
          </a:xfrm>
        </p:spPr>
        <p:txBody>
          <a:bodyPr>
            <a:normAutofit/>
          </a:bodyPr>
          <a:lstStyle/>
          <a:p>
            <a:pPr marL="0" indent="0">
              <a:buNone/>
            </a:pPr>
            <a:r>
              <a:rPr lang="de-DE" sz="2400" dirty="0"/>
              <a:t>Originalbeweis</a:t>
            </a:r>
            <a:r>
              <a:rPr lang="de-DE" dirty="0"/>
              <a:t>:</a:t>
            </a:r>
          </a:p>
          <a:p>
            <a:pPr marL="0" indent="0">
              <a:buNone/>
            </a:pPr>
            <a:r>
              <a:rPr lang="de-DE" sz="2000" dirty="0"/>
              <a:t>Da nämlich AB von c Gleichvielfaches ist wie DE von f, so enthält DE </a:t>
            </a:r>
            <a:r>
              <a:rPr lang="de-DE" sz="2000" dirty="0" err="1"/>
              <a:t>ebensoviel</a:t>
            </a:r>
            <a:r>
              <a:rPr lang="de-DE" sz="2000" dirty="0"/>
              <a:t> Teile = f, wie AB Teile = c. </a:t>
            </a:r>
          </a:p>
          <a:p>
            <a:pPr marL="0" indent="0">
              <a:buNone/>
            </a:pPr>
            <a:r>
              <a:rPr lang="de-DE" sz="2000" dirty="0"/>
              <a:t>Aus demselben Grunde enthält auch EH </a:t>
            </a:r>
            <a:r>
              <a:rPr lang="de-DE" sz="2000" dirty="0" err="1"/>
              <a:t>ebensoviel</a:t>
            </a:r>
            <a:r>
              <a:rPr lang="de-DE" sz="2000" dirty="0"/>
              <a:t> Teile = f, wie BG Teile = c; </a:t>
            </a:r>
          </a:p>
          <a:p>
            <a:pPr marL="0" indent="0">
              <a:buNone/>
            </a:pPr>
            <a:r>
              <a:rPr lang="de-DE" sz="2000" dirty="0"/>
              <a:t>also enthält die Summe DH </a:t>
            </a:r>
            <a:r>
              <a:rPr lang="de-DE" sz="2000" dirty="0" err="1"/>
              <a:t>ebensoviel</a:t>
            </a:r>
            <a:r>
              <a:rPr lang="de-DE" sz="2000" dirty="0"/>
              <a:t> Teile = f, wie die Summe AG Teile = c. </a:t>
            </a:r>
          </a:p>
          <a:p>
            <a:pPr marL="0" indent="0">
              <a:buNone/>
            </a:pPr>
            <a:r>
              <a:rPr lang="de-DE" sz="2000" dirty="0"/>
              <a:t>Also muss zusammen erste + fünfte Größe, hier AG, von der zweiten, hier c, Gleichvielfaches sein wie dritte + sechste, hier DH, von der vierten, hier f.</a:t>
            </a:r>
          </a:p>
          <a:p>
            <a:pPr>
              <a:lnSpc>
                <a:spcPct val="90000"/>
              </a:lnSpc>
            </a:pPr>
            <a:endParaRPr lang="de-DE" sz="2100" dirty="0"/>
          </a:p>
        </p:txBody>
      </p:sp>
      <p:sp>
        <p:nvSpPr>
          <p:cNvPr id="8" name="Content Placeholder 3">
            <a:extLst>
              <a:ext uri="{FF2B5EF4-FFF2-40B4-BE49-F238E27FC236}">
                <a16:creationId xmlns:a16="http://schemas.microsoft.com/office/drawing/2014/main" id="{371723C5-55C9-4523-989E-B4B5746DEA9D}"/>
              </a:ext>
            </a:extLst>
          </p:cNvPr>
          <p:cNvSpPr>
            <a:spLocks noGrp="1"/>
          </p:cNvSpPr>
          <p:nvPr>
            <p:ph sz="half" idx="2"/>
          </p:nvPr>
        </p:nvSpPr>
        <p:spPr>
          <a:xfrm>
            <a:off x="6400800" y="1371600"/>
            <a:ext cx="5384800" cy="4681728"/>
          </a:xfrm>
        </p:spPr>
        <p:txBody>
          <a:bodyPr>
            <a:normAutofit/>
          </a:bodyPr>
          <a:lstStyle/>
          <a:p>
            <a:pPr marL="0" indent="0">
              <a:buNone/>
            </a:pPr>
            <a:r>
              <a:rPr lang="pt-BR" sz="2400" dirty="0"/>
              <a:t>Beweis heute:</a:t>
            </a:r>
            <a:endParaRPr lang="pt-BR" dirty="0"/>
          </a:p>
          <a:p>
            <a:pPr marL="0" indent="0">
              <a:buNone/>
            </a:pPr>
            <a:r>
              <a:rPr lang="en-US" sz="2000" dirty="0">
                <a:solidFill>
                  <a:schemeClr val="tx2"/>
                </a:solidFill>
              </a:rPr>
              <a:t>a</a:t>
            </a:r>
            <a:r>
              <a:rPr lang="en-US" sz="2000" dirty="0">
                <a:solidFill>
                  <a:srgbClr val="FFC000"/>
                </a:solidFill>
              </a:rPr>
              <a:t> </a:t>
            </a:r>
            <a:r>
              <a:rPr lang="en-US" sz="2000" dirty="0"/>
              <a:t>= n ·</a:t>
            </a:r>
            <a:r>
              <a:rPr lang="en-US" sz="2000" dirty="0">
                <a:solidFill>
                  <a:srgbClr val="FFC000"/>
                </a:solidFill>
              </a:rPr>
              <a:t> b</a:t>
            </a:r>
            <a:r>
              <a:rPr lang="en-US" sz="2000" dirty="0"/>
              <a:t>,   </a:t>
            </a:r>
            <a:r>
              <a:rPr lang="en-US" sz="2000" dirty="0">
                <a:solidFill>
                  <a:srgbClr val="00B0F0"/>
                </a:solidFill>
              </a:rPr>
              <a:t>c</a:t>
            </a:r>
            <a:r>
              <a:rPr lang="en-US" sz="2000" dirty="0"/>
              <a:t> = n · </a:t>
            </a:r>
            <a:r>
              <a:rPr lang="en-US" sz="2000" dirty="0">
                <a:solidFill>
                  <a:srgbClr val="00B050"/>
                </a:solidFill>
              </a:rPr>
              <a:t>d</a:t>
            </a:r>
            <a:r>
              <a:rPr lang="en-US" sz="2000" dirty="0"/>
              <a:t> und</a:t>
            </a:r>
          </a:p>
          <a:p>
            <a:pPr marL="0" indent="0">
              <a:buNone/>
            </a:pPr>
            <a:r>
              <a:rPr lang="en-US" sz="2000" dirty="0">
                <a:solidFill>
                  <a:srgbClr val="C00000"/>
                </a:solidFill>
              </a:rPr>
              <a:t>e</a:t>
            </a:r>
            <a:r>
              <a:rPr lang="en-US" sz="2000" dirty="0">
                <a:solidFill>
                  <a:srgbClr val="FFC000"/>
                </a:solidFill>
              </a:rPr>
              <a:t> </a:t>
            </a:r>
            <a:r>
              <a:rPr lang="en-US" sz="2000" dirty="0"/>
              <a:t>= m ·</a:t>
            </a:r>
            <a:r>
              <a:rPr lang="en-US" sz="2000" dirty="0">
                <a:solidFill>
                  <a:srgbClr val="FFC000"/>
                </a:solidFill>
              </a:rPr>
              <a:t> b</a:t>
            </a:r>
            <a:r>
              <a:rPr lang="en-US" sz="2000" dirty="0"/>
              <a:t>, </a:t>
            </a:r>
            <a:r>
              <a:rPr lang="en-US" sz="2000" dirty="0">
                <a:solidFill>
                  <a:srgbClr val="0070C0"/>
                </a:solidFill>
              </a:rPr>
              <a:t> f </a:t>
            </a:r>
            <a:r>
              <a:rPr lang="en-US" sz="2000" dirty="0"/>
              <a:t>= m · </a:t>
            </a:r>
            <a:r>
              <a:rPr lang="en-US" sz="2000" dirty="0">
                <a:solidFill>
                  <a:srgbClr val="00B050"/>
                </a:solidFill>
              </a:rPr>
              <a:t>d</a:t>
            </a:r>
            <a:endParaRPr lang="en-US" sz="2000" dirty="0">
              <a:solidFill>
                <a:srgbClr val="0070C0"/>
              </a:solidFill>
            </a:endParaRPr>
          </a:p>
          <a:p>
            <a:endParaRPr lang="en-US" sz="2000" dirty="0"/>
          </a:p>
          <a:p>
            <a:pPr marL="0" indent="0">
              <a:buNone/>
            </a:pPr>
            <a:r>
              <a:rPr lang="en-US" sz="2000" dirty="0"/>
              <a:t>=&gt; </a:t>
            </a:r>
            <a:r>
              <a:rPr lang="en-US" sz="2000" dirty="0">
                <a:solidFill>
                  <a:schemeClr val="tx2"/>
                </a:solidFill>
              </a:rPr>
              <a:t>a </a:t>
            </a:r>
            <a:r>
              <a:rPr lang="en-US" sz="2000" dirty="0"/>
              <a:t>+ </a:t>
            </a:r>
            <a:r>
              <a:rPr lang="en-US" sz="2000" dirty="0">
                <a:solidFill>
                  <a:srgbClr val="C00000"/>
                </a:solidFill>
              </a:rPr>
              <a:t>e</a:t>
            </a:r>
            <a:r>
              <a:rPr lang="en-US" sz="2000" dirty="0"/>
              <a:t> = x · </a:t>
            </a:r>
            <a:r>
              <a:rPr lang="en-US" sz="2000" dirty="0">
                <a:solidFill>
                  <a:srgbClr val="FFC000"/>
                </a:solidFill>
              </a:rPr>
              <a:t>b</a:t>
            </a:r>
            <a:r>
              <a:rPr lang="en-US" sz="2000" dirty="0"/>
              <a:t> und </a:t>
            </a:r>
            <a:r>
              <a:rPr lang="en-US" sz="2000" dirty="0">
                <a:solidFill>
                  <a:srgbClr val="00B0F0"/>
                </a:solidFill>
              </a:rPr>
              <a:t>c </a:t>
            </a:r>
            <a:r>
              <a:rPr lang="en-US" sz="2000" dirty="0"/>
              <a:t>+ </a:t>
            </a:r>
            <a:r>
              <a:rPr lang="en-US" sz="2000" dirty="0">
                <a:solidFill>
                  <a:srgbClr val="0070C0"/>
                </a:solidFill>
              </a:rPr>
              <a:t>f</a:t>
            </a:r>
            <a:r>
              <a:rPr lang="en-US" sz="2000" dirty="0"/>
              <a:t> = x · </a:t>
            </a:r>
            <a:r>
              <a:rPr lang="en-US" sz="2000" dirty="0">
                <a:solidFill>
                  <a:srgbClr val="00B050"/>
                </a:solidFill>
              </a:rPr>
              <a:t>d</a:t>
            </a:r>
          </a:p>
          <a:p>
            <a:pPr>
              <a:buFont typeface="Symbol" panose="05050102010706020507" pitchFamily="18" charset="2"/>
              <a:buChar char="Þ"/>
            </a:pPr>
            <a:endParaRPr lang="pt-BR" sz="2000" dirty="0"/>
          </a:p>
          <a:p>
            <a:pPr marL="0" indent="0">
              <a:buNone/>
            </a:pPr>
            <a:r>
              <a:rPr lang="pt-BR" sz="2000" dirty="0"/>
              <a:t>denn es ist</a:t>
            </a:r>
          </a:p>
          <a:p>
            <a:pPr marL="0" indent="0">
              <a:buNone/>
            </a:pPr>
            <a:r>
              <a:rPr lang="pt-BR" sz="2000" dirty="0"/>
              <a:t>a + e = b · n + b · m = b · (n+m) und</a:t>
            </a:r>
          </a:p>
          <a:p>
            <a:pPr marL="0" indent="0">
              <a:buNone/>
            </a:pPr>
            <a:r>
              <a:rPr lang="pt-BR" sz="2000" dirty="0"/>
              <a:t>c + f = d · n + d · m = d · (n+m)</a:t>
            </a:r>
          </a:p>
          <a:p>
            <a:pPr marL="0" indent="0">
              <a:buNone/>
            </a:pPr>
            <a:r>
              <a:rPr lang="pt-BR" sz="2000" dirty="0"/>
              <a:t>da n+m eindeutig bestimmt ist, ist die Aussage gezeigt.</a:t>
            </a:r>
          </a:p>
          <a:p>
            <a:pPr marL="0" indent="0">
              <a:buNone/>
            </a:pPr>
            <a:r>
              <a:rPr lang="pt-BR" dirty="0">
                <a:sym typeface="Wingdings" panose="05000000000000000000" pitchFamily="2" charset="2"/>
              </a:rPr>
              <a:t> </a:t>
            </a:r>
            <a:r>
              <a:rPr lang="pt-BR" u="sng" dirty="0">
                <a:sym typeface="Wingdings" panose="05000000000000000000" pitchFamily="2" charset="2"/>
              </a:rPr>
              <a:t>Distributivität</a:t>
            </a:r>
            <a:endParaRPr lang="pt-BR" u="sng" dirty="0"/>
          </a:p>
          <a:p>
            <a:endParaRPr lang="en-US" dirty="0"/>
          </a:p>
        </p:txBody>
      </p:sp>
    </p:spTree>
    <p:extLst>
      <p:ext uri="{BB962C8B-B14F-4D97-AF65-F5344CB8AC3E}">
        <p14:creationId xmlns:p14="http://schemas.microsoft.com/office/powerpoint/2010/main" val="383923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25AA7-BE89-4664-A67E-66677B173C96}"/>
              </a:ext>
            </a:extLst>
          </p:cNvPr>
          <p:cNvSpPr>
            <a:spLocks noGrp="1"/>
          </p:cNvSpPr>
          <p:nvPr>
            <p:ph type="title"/>
          </p:nvPr>
        </p:nvSpPr>
        <p:spPr>
          <a:xfrm>
            <a:off x="402336" y="228600"/>
            <a:ext cx="11379200" cy="758952"/>
          </a:xfrm>
        </p:spPr>
        <p:txBody>
          <a:bodyPr anchor="b">
            <a:normAutofit/>
          </a:bodyPr>
          <a:lstStyle/>
          <a:p>
            <a:r>
              <a:rPr lang="de-DE" dirty="0"/>
              <a:t>V.3</a:t>
            </a:r>
          </a:p>
        </p:txBody>
      </p:sp>
      <p:sp>
        <p:nvSpPr>
          <p:cNvPr id="3" name="Inhaltsplatzhalter 2">
            <a:extLst>
              <a:ext uri="{FF2B5EF4-FFF2-40B4-BE49-F238E27FC236}">
                <a16:creationId xmlns:a16="http://schemas.microsoft.com/office/drawing/2014/main" id="{497DC934-62EB-4E4B-B8A2-9A09303C8FFE}"/>
              </a:ext>
            </a:extLst>
          </p:cNvPr>
          <p:cNvSpPr>
            <a:spLocks noGrp="1"/>
          </p:cNvSpPr>
          <p:nvPr>
            <p:ph sz="half" idx="1"/>
          </p:nvPr>
        </p:nvSpPr>
        <p:spPr>
          <a:xfrm>
            <a:off x="402336" y="1371600"/>
            <a:ext cx="5384800" cy="4681728"/>
          </a:xfrm>
        </p:spPr>
        <p:txBody>
          <a:bodyPr>
            <a:normAutofit/>
          </a:bodyPr>
          <a:lstStyle/>
          <a:p>
            <a:pPr marL="0" indent="0">
              <a:buNone/>
            </a:pPr>
            <a:r>
              <a:rPr lang="de-DE" dirty="0"/>
              <a:t>Wenn eine </a:t>
            </a:r>
            <a:r>
              <a:rPr lang="de-DE" dirty="0">
                <a:solidFill>
                  <a:schemeClr val="tx2"/>
                </a:solidFill>
              </a:rPr>
              <a:t>erste</a:t>
            </a:r>
            <a:r>
              <a:rPr lang="de-DE" dirty="0"/>
              <a:t> Größe von einer </a:t>
            </a:r>
            <a:r>
              <a:rPr lang="de-DE" dirty="0">
                <a:solidFill>
                  <a:srgbClr val="FFC000"/>
                </a:solidFill>
              </a:rPr>
              <a:t>zweiten</a:t>
            </a:r>
            <a:r>
              <a:rPr lang="de-DE" dirty="0"/>
              <a:t> Gleichvielfaches ist, wie eine </a:t>
            </a:r>
            <a:r>
              <a:rPr lang="de-DE" dirty="0">
                <a:solidFill>
                  <a:srgbClr val="00B050"/>
                </a:solidFill>
              </a:rPr>
              <a:t>dritte</a:t>
            </a:r>
            <a:r>
              <a:rPr lang="de-DE" dirty="0"/>
              <a:t> von einer </a:t>
            </a:r>
            <a:r>
              <a:rPr lang="de-DE" dirty="0">
                <a:solidFill>
                  <a:srgbClr val="00B0F0"/>
                </a:solidFill>
              </a:rPr>
              <a:t>vierten</a:t>
            </a:r>
            <a:r>
              <a:rPr lang="de-DE" dirty="0"/>
              <a:t>, und man bildet Gleichvielfache der </a:t>
            </a:r>
            <a:r>
              <a:rPr lang="de-DE" dirty="0">
                <a:solidFill>
                  <a:schemeClr val="tx2"/>
                </a:solidFill>
              </a:rPr>
              <a:t>ersten</a:t>
            </a:r>
            <a:r>
              <a:rPr lang="de-DE" dirty="0"/>
              <a:t> und </a:t>
            </a:r>
            <a:r>
              <a:rPr lang="de-DE" dirty="0">
                <a:solidFill>
                  <a:srgbClr val="00B050"/>
                </a:solidFill>
              </a:rPr>
              <a:t>dritten</a:t>
            </a:r>
            <a:r>
              <a:rPr lang="de-DE" dirty="0"/>
              <a:t>, dann müssen über gleiches weg auch die </a:t>
            </a:r>
            <a:r>
              <a:rPr lang="de-DE" dirty="0">
                <a:solidFill>
                  <a:srgbClr val="92D050"/>
                </a:solidFill>
              </a:rPr>
              <a:t>n</a:t>
            </a:r>
            <a:r>
              <a:rPr lang="de-DE" dirty="0">
                <a:solidFill>
                  <a:srgbClr val="C00000"/>
                </a:solidFill>
              </a:rPr>
              <a:t>e</a:t>
            </a:r>
            <a:r>
              <a:rPr lang="de-DE" dirty="0">
                <a:solidFill>
                  <a:srgbClr val="92D050"/>
                </a:solidFill>
              </a:rPr>
              <a:t>u</a:t>
            </a:r>
            <a:r>
              <a:rPr lang="de-DE" dirty="0">
                <a:solidFill>
                  <a:srgbClr val="C00000"/>
                </a:solidFill>
              </a:rPr>
              <a:t>g</a:t>
            </a:r>
            <a:r>
              <a:rPr lang="de-DE" dirty="0">
                <a:solidFill>
                  <a:srgbClr val="92D050"/>
                </a:solidFill>
              </a:rPr>
              <a:t>e</a:t>
            </a:r>
            <a:r>
              <a:rPr lang="de-DE" dirty="0">
                <a:solidFill>
                  <a:srgbClr val="C00000"/>
                </a:solidFill>
              </a:rPr>
              <a:t>b</a:t>
            </a:r>
            <a:r>
              <a:rPr lang="de-DE" dirty="0">
                <a:solidFill>
                  <a:srgbClr val="92D050"/>
                </a:solidFill>
              </a:rPr>
              <a:t>i</a:t>
            </a:r>
            <a:r>
              <a:rPr lang="de-DE" dirty="0">
                <a:solidFill>
                  <a:srgbClr val="C00000"/>
                </a:solidFill>
              </a:rPr>
              <a:t>l</a:t>
            </a:r>
            <a:r>
              <a:rPr lang="de-DE" dirty="0">
                <a:solidFill>
                  <a:srgbClr val="92D050"/>
                </a:solidFill>
              </a:rPr>
              <a:t>d</a:t>
            </a:r>
            <a:r>
              <a:rPr lang="de-DE" dirty="0">
                <a:solidFill>
                  <a:srgbClr val="C00000"/>
                </a:solidFill>
              </a:rPr>
              <a:t>e</a:t>
            </a:r>
            <a:r>
              <a:rPr lang="de-DE" dirty="0">
                <a:solidFill>
                  <a:srgbClr val="92D050"/>
                </a:solidFill>
              </a:rPr>
              <a:t>t</a:t>
            </a:r>
            <a:r>
              <a:rPr lang="de-DE" dirty="0">
                <a:solidFill>
                  <a:srgbClr val="C00000"/>
                </a:solidFill>
              </a:rPr>
              <a:t>e</a:t>
            </a:r>
            <a:r>
              <a:rPr lang="de-DE" dirty="0">
                <a:solidFill>
                  <a:srgbClr val="92D050"/>
                </a:solidFill>
              </a:rPr>
              <a:t>n</a:t>
            </a:r>
            <a:r>
              <a:rPr lang="de-DE" dirty="0"/>
              <a:t> </a:t>
            </a:r>
            <a:r>
              <a:rPr lang="de-DE" dirty="0">
                <a:solidFill>
                  <a:srgbClr val="C00000"/>
                </a:solidFill>
              </a:rPr>
              <a:t>G</a:t>
            </a:r>
            <a:r>
              <a:rPr lang="de-DE" dirty="0">
                <a:solidFill>
                  <a:srgbClr val="92D050"/>
                </a:solidFill>
              </a:rPr>
              <a:t>r</a:t>
            </a:r>
            <a:r>
              <a:rPr lang="de-DE" dirty="0">
                <a:solidFill>
                  <a:srgbClr val="C00000"/>
                </a:solidFill>
              </a:rPr>
              <a:t>ö</a:t>
            </a:r>
            <a:r>
              <a:rPr lang="de-DE" dirty="0">
                <a:solidFill>
                  <a:srgbClr val="92D050"/>
                </a:solidFill>
              </a:rPr>
              <a:t>ß</a:t>
            </a:r>
            <a:r>
              <a:rPr lang="de-DE" dirty="0">
                <a:solidFill>
                  <a:srgbClr val="C00000"/>
                </a:solidFill>
              </a:rPr>
              <a:t>e</a:t>
            </a:r>
            <a:r>
              <a:rPr lang="de-DE" dirty="0">
                <a:solidFill>
                  <a:srgbClr val="92D050"/>
                </a:solidFill>
              </a:rPr>
              <a:t>n</a:t>
            </a:r>
            <a:r>
              <a:rPr lang="de-DE" dirty="0"/>
              <a:t> Gleichvielfache der zugehörigen sein, die eine von der </a:t>
            </a:r>
            <a:r>
              <a:rPr lang="de-DE" dirty="0">
                <a:solidFill>
                  <a:srgbClr val="FFC000"/>
                </a:solidFill>
              </a:rPr>
              <a:t>zweiten</a:t>
            </a:r>
            <a:r>
              <a:rPr lang="de-DE" dirty="0"/>
              <a:t>, die andere von der </a:t>
            </a:r>
            <a:r>
              <a:rPr lang="de-DE" dirty="0">
                <a:solidFill>
                  <a:srgbClr val="00B0F0"/>
                </a:solidFill>
              </a:rPr>
              <a:t>vierten</a:t>
            </a:r>
            <a:r>
              <a:rPr lang="de-DE" dirty="0"/>
              <a:t>.</a:t>
            </a:r>
          </a:p>
        </p:txBody>
      </p:sp>
      <p:sp>
        <p:nvSpPr>
          <p:cNvPr id="8" name="Content Placeholder 3">
            <a:extLst>
              <a:ext uri="{FF2B5EF4-FFF2-40B4-BE49-F238E27FC236}">
                <a16:creationId xmlns:a16="http://schemas.microsoft.com/office/drawing/2014/main" id="{444A5A1B-CF80-49F7-A32A-62A29C275D41}"/>
              </a:ext>
            </a:extLst>
          </p:cNvPr>
          <p:cNvSpPr>
            <a:spLocks noGrp="1"/>
          </p:cNvSpPr>
          <p:nvPr>
            <p:ph sz="half" idx="2"/>
          </p:nvPr>
        </p:nvSpPr>
        <p:spPr>
          <a:xfrm>
            <a:off x="6400800" y="1371600"/>
            <a:ext cx="5384800" cy="4681728"/>
          </a:xfrm>
        </p:spPr>
        <p:txBody>
          <a:bodyPr/>
          <a:lstStyle/>
          <a:p>
            <a:pPr marL="0" indent="0">
              <a:buNone/>
            </a:pPr>
            <a:r>
              <a:rPr lang="de-DE" dirty="0"/>
              <a:t>Gibt es natürliche Zahlen n, m so, dass die Größen</a:t>
            </a:r>
          </a:p>
          <a:p>
            <a:pPr marL="0" indent="0">
              <a:buNone/>
            </a:pPr>
            <a:r>
              <a:rPr lang="de-DE" dirty="0">
                <a:solidFill>
                  <a:schemeClr val="tx2"/>
                </a:solidFill>
              </a:rPr>
              <a:t>a</a:t>
            </a:r>
            <a:r>
              <a:rPr lang="de-DE" dirty="0"/>
              <a:t> = n · </a:t>
            </a:r>
            <a:r>
              <a:rPr lang="de-DE" dirty="0">
                <a:solidFill>
                  <a:srgbClr val="FFC000"/>
                </a:solidFill>
              </a:rPr>
              <a:t>b</a:t>
            </a:r>
            <a:r>
              <a:rPr lang="de-DE" dirty="0"/>
              <a:t>, </a:t>
            </a:r>
            <a:r>
              <a:rPr lang="de-DE" dirty="0">
                <a:solidFill>
                  <a:srgbClr val="00B050"/>
                </a:solidFill>
              </a:rPr>
              <a:t>c</a:t>
            </a:r>
            <a:r>
              <a:rPr lang="de-DE" dirty="0"/>
              <a:t> = n · </a:t>
            </a:r>
            <a:r>
              <a:rPr lang="de-DE" dirty="0">
                <a:solidFill>
                  <a:srgbClr val="00B0F0"/>
                </a:solidFill>
              </a:rPr>
              <a:t>d</a:t>
            </a:r>
          </a:p>
          <a:p>
            <a:pPr marL="0" indent="0">
              <a:buNone/>
            </a:pPr>
            <a:r>
              <a:rPr lang="de-DE" dirty="0">
                <a:solidFill>
                  <a:srgbClr val="C00000"/>
                </a:solidFill>
              </a:rPr>
              <a:t>e</a:t>
            </a:r>
            <a:r>
              <a:rPr lang="de-DE" dirty="0"/>
              <a:t> = m · </a:t>
            </a:r>
            <a:r>
              <a:rPr lang="de-DE" dirty="0">
                <a:solidFill>
                  <a:srgbClr val="FF0000"/>
                </a:solidFill>
              </a:rPr>
              <a:t>a</a:t>
            </a:r>
            <a:r>
              <a:rPr lang="de-DE" dirty="0"/>
              <a:t>, </a:t>
            </a:r>
            <a:r>
              <a:rPr lang="de-DE" dirty="0">
                <a:solidFill>
                  <a:srgbClr val="92D050"/>
                </a:solidFill>
              </a:rPr>
              <a:t>f</a:t>
            </a:r>
            <a:r>
              <a:rPr lang="de-DE" dirty="0"/>
              <a:t> = m · </a:t>
            </a:r>
            <a:r>
              <a:rPr lang="de-DE" dirty="0">
                <a:solidFill>
                  <a:srgbClr val="00B050"/>
                </a:solidFill>
              </a:rPr>
              <a:t>c</a:t>
            </a:r>
            <a:r>
              <a:rPr lang="de-DE" dirty="0"/>
              <a:t>, </a:t>
            </a:r>
          </a:p>
          <a:p>
            <a:pPr marL="0" indent="0">
              <a:buNone/>
            </a:pPr>
            <a:r>
              <a:rPr lang="de-DE" dirty="0"/>
              <a:t>dann ist </a:t>
            </a:r>
            <a:r>
              <a:rPr lang="de-DE" dirty="0">
                <a:solidFill>
                  <a:srgbClr val="C00000"/>
                </a:solidFill>
              </a:rPr>
              <a:t>e</a:t>
            </a:r>
            <a:r>
              <a:rPr lang="de-DE" dirty="0"/>
              <a:t> = n · m · </a:t>
            </a:r>
            <a:r>
              <a:rPr lang="de-DE" dirty="0">
                <a:solidFill>
                  <a:srgbClr val="FFC000"/>
                </a:solidFill>
              </a:rPr>
              <a:t>b</a:t>
            </a:r>
            <a:r>
              <a:rPr lang="de-DE" dirty="0"/>
              <a:t> und </a:t>
            </a:r>
          </a:p>
          <a:p>
            <a:pPr marL="0" indent="0">
              <a:buNone/>
            </a:pPr>
            <a:r>
              <a:rPr lang="de-DE" dirty="0">
                <a:solidFill>
                  <a:srgbClr val="92D050"/>
                </a:solidFill>
              </a:rPr>
              <a:t>f </a:t>
            </a:r>
            <a:r>
              <a:rPr lang="de-DE" dirty="0"/>
              <a:t>= n · m · </a:t>
            </a:r>
            <a:r>
              <a:rPr lang="de-DE" dirty="0">
                <a:solidFill>
                  <a:srgbClr val="00B0F0"/>
                </a:solidFill>
              </a:rPr>
              <a:t>d</a:t>
            </a:r>
            <a:r>
              <a:rPr lang="de-DE" dirty="0"/>
              <a:t>.</a:t>
            </a:r>
          </a:p>
          <a:p>
            <a:endParaRPr lang="en-US" dirty="0"/>
          </a:p>
        </p:txBody>
      </p:sp>
    </p:spTree>
    <p:extLst>
      <p:ext uri="{BB962C8B-B14F-4D97-AF65-F5344CB8AC3E}">
        <p14:creationId xmlns:p14="http://schemas.microsoft.com/office/powerpoint/2010/main" val="111880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F6A2D-693D-404E-9AC3-972E7B87D512}"/>
              </a:ext>
            </a:extLst>
          </p:cNvPr>
          <p:cNvSpPr>
            <a:spLocks noGrp="1"/>
          </p:cNvSpPr>
          <p:nvPr>
            <p:ph type="title"/>
          </p:nvPr>
        </p:nvSpPr>
        <p:spPr>
          <a:xfrm>
            <a:off x="402336" y="228600"/>
            <a:ext cx="11379200" cy="758952"/>
          </a:xfrm>
        </p:spPr>
        <p:txBody>
          <a:bodyPr anchor="b">
            <a:normAutofit/>
          </a:bodyPr>
          <a:lstStyle/>
          <a:p>
            <a:r>
              <a:rPr lang="de-DE" dirty="0"/>
              <a:t>V.3</a:t>
            </a:r>
          </a:p>
        </p:txBody>
      </p:sp>
      <p:sp>
        <p:nvSpPr>
          <p:cNvPr id="12" name="Content Placeholder 2">
            <a:extLst>
              <a:ext uri="{FF2B5EF4-FFF2-40B4-BE49-F238E27FC236}">
                <a16:creationId xmlns:a16="http://schemas.microsoft.com/office/drawing/2014/main" id="{EFF14C0C-ED38-478D-9415-8F77F2B9CDD9}"/>
              </a:ext>
            </a:extLst>
          </p:cNvPr>
          <p:cNvSpPr>
            <a:spLocks noGrp="1"/>
          </p:cNvSpPr>
          <p:nvPr>
            <p:ph sz="half" idx="1"/>
          </p:nvPr>
        </p:nvSpPr>
        <p:spPr>
          <a:xfrm>
            <a:off x="402336" y="1371600"/>
            <a:ext cx="5384800" cy="4681728"/>
          </a:xfrm>
        </p:spPr>
        <p:txBody>
          <a:bodyPr>
            <a:normAutofit fontScale="77500" lnSpcReduction="20000"/>
          </a:bodyPr>
          <a:lstStyle/>
          <a:p>
            <a:pPr marL="0" indent="0">
              <a:buNone/>
            </a:pPr>
            <a:r>
              <a:rPr lang="de-DE" dirty="0"/>
              <a:t>Da nämlich EF von a Gleichvielfaches ist wie GH von c, so enthält GH ebenso viele Teile = c, wie EF Teile = a. Man teile EF in die mit a gleichen Größen EK und KF, und GH in die mit C gleichen GL, LH; dann </a:t>
            </a:r>
            <a:r>
              <a:rPr lang="de-DE" dirty="0" err="1"/>
              <a:t>muß</a:t>
            </a:r>
            <a:r>
              <a:rPr lang="de-DE" dirty="0"/>
              <a:t> die Anzahl der Teile GL, LH gleich sein.</a:t>
            </a:r>
          </a:p>
          <a:p>
            <a:pPr marL="0" indent="0">
              <a:buNone/>
            </a:pPr>
            <a:r>
              <a:rPr lang="de-DE" dirty="0"/>
              <a:t>Und da a von b Gleichvielfaches ist, wie c von d aber EK = a und GL = c, so ist EK von b Gleichvielfaches wie GL von d. Aus demselben Grunde ist KF von b Gleichvielfaches wie LH von d. </a:t>
            </a:r>
          </a:p>
          <a:p>
            <a:pPr marL="0" indent="0">
              <a:buNone/>
            </a:pPr>
            <a:r>
              <a:rPr lang="de-DE" dirty="0"/>
              <a:t>Da so eine erste Größe EK von einer zweiten b Gleichvielfaches ist, wie eine dritte GL von einer vierten d, ferner eine fünfte KF von der zweiten b Gleichvielfaches ist wie eine sechste LH von der vierten d, so sind auch zusammen erste + fünfte, nämlich EF, von der zweiten b Gleichvielfaches wie dritte + sechste, nämlich GH von der vierten d (V.2)</a:t>
            </a:r>
          </a:p>
        </p:txBody>
      </p:sp>
      <p:pic>
        <p:nvPicPr>
          <p:cNvPr id="5" name="Inhaltsplatzhalter 4">
            <a:extLst>
              <a:ext uri="{FF2B5EF4-FFF2-40B4-BE49-F238E27FC236}">
                <a16:creationId xmlns:a16="http://schemas.microsoft.com/office/drawing/2014/main" id="{408C4A3F-B23C-47EB-ABC3-45C3BFBEFA40}"/>
              </a:ext>
            </a:extLst>
          </p:cNvPr>
          <p:cNvPicPr>
            <a:picLocks noGrp="1" noChangeAspect="1"/>
          </p:cNvPicPr>
          <p:nvPr>
            <p:ph sz="half" idx="2"/>
          </p:nvPr>
        </p:nvPicPr>
        <p:blipFill>
          <a:blip r:embed="rId2"/>
          <a:stretch>
            <a:fillRect/>
          </a:stretch>
        </p:blipFill>
        <p:spPr>
          <a:xfrm>
            <a:off x="7044944" y="1371600"/>
            <a:ext cx="4096512" cy="4681728"/>
          </a:xfrm>
          <a:prstGeom prst="rect">
            <a:avLst/>
          </a:prstGeom>
          <a:noFill/>
        </p:spPr>
      </p:pic>
    </p:spTree>
    <p:extLst>
      <p:ext uri="{BB962C8B-B14F-4D97-AF65-F5344CB8AC3E}">
        <p14:creationId xmlns:p14="http://schemas.microsoft.com/office/powerpoint/2010/main" val="320409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25AA7-BE89-4664-A67E-66677B173C96}"/>
              </a:ext>
            </a:extLst>
          </p:cNvPr>
          <p:cNvSpPr>
            <a:spLocks noGrp="1"/>
          </p:cNvSpPr>
          <p:nvPr>
            <p:ph type="title"/>
          </p:nvPr>
        </p:nvSpPr>
        <p:spPr>
          <a:xfrm>
            <a:off x="402336" y="228600"/>
            <a:ext cx="11379200" cy="758952"/>
          </a:xfrm>
        </p:spPr>
        <p:txBody>
          <a:bodyPr anchor="b">
            <a:normAutofit/>
          </a:bodyPr>
          <a:lstStyle/>
          <a:p>
            <a:r>
              <a:rPr lang="de-DE" dirty="0"/>
              <a:t>V.3</a:t>
            </a:r>
          </a:p>
        </p:txBody>
      </p:sp>
      <p:sp>
        <p:nvSpPr>
          <p:cNvPr id="3" name="Inhaltsplatzhalter 2">
            <a:extLst>
              <a:ext uri="{FF2B5EF4-FFF2-40B4-BE49-F238E27FC236}">
                <a16:creationId xmlns:a16="http://schemas.microsoft.com/office/drawing/2014/main" id="{497DC934-62EB-4E4B-B8A2-9A09303C8FFE}"/>
              </a:ext>
            </a:extLst>
          </p:cNvPr>
          <p:cNvSpPr>
            <a:spLocks noGrp="1"/>
          </p:cNvSpPr>
          <p:nvPr>
            <p:ph sz="half" idx="1"/>
          </p:nvPr>
        </p:nvSpPr>
        <p:spPr>
          <a:xfrm>
            <a:off x="402336" y="1371600"/>
            <a:ext cx="5384800" cy="4681728"/>
          </a:xfrm>
        </p:spPr>
        <p:txBody>
          <a:bodyPr>
            <a:normAutofit/>
          </a:bodyPr>
          <a:lstStyle/>
          <a:p>
            <a:pPr marL="0" indent="0">
              <a:buNone/>
            </a:pPr>
            <a:r>
              <a:rPr lang="de-DE" dirty="0"/>
              <a:t>Wenn eine </a:t>
            </a:r>
            <a:r>
              <a:rPr lang="de-DE" dirty="0">
                <a:solidFill>
                  <a:schemeClr val="tx2"/>
                </a:solidFill>
              </a:rPr>
              <a:t>erste</a:t>
            </a:r>
            <a:r>
              <a:rPr lang="de-DE" dirty="0"/>
              <a:t> Größe von einer </a:t>
            </a:r>
            <a:r>
              <a:rPr lang="de-DE" dirty="0">
                <a:solidFill>
                  <a:srgbClr val="FFC000"/>
                </a:solidFill>
              </a:rPr>
              <a:t>zweiten</a:t>
            </a:r>
            <a:r>
              <a:rPr lang="de-DE" dirty="0"/>
              <a:t> Gleichvielfaches ist, wie eine </a:t>
            </a:r>
            <a:r>
              <a:rPr lang="de-DE" dirty="0">
                <a:solidFill>
                  <a:srgbClr val="00B050"/>
                </a:solidFill>
              </a:rPr>
              <a:t>dritte</a:t>
            </a:r>
            <a:r>
              <a:rPr lang="de-DE" dirty="0"/>
              <a:t> von einer </a:t>
            </a:r>
            <a:r>
              <a:rPr lang="de-DE" dirty="0">
                <a:solidFill>
                  <a:srgbClr val="00B0F0"/>
                </a:solidFill>
              </a:rPr>
              <a:t>vierten</a:t>
            </a:r>
            <a:r>
              <a:rPr lang="de-DE" dirty="0"/>
              <a:t>, und man bildet Gleichvielfache der </a:t>
            </a:r>
            <a:r>
              <a:rPr lang="de-DE" dirty="0">
                <a:solidFill>
                  <a:schemeClr val="tx2"/>
                </a:solidFill>
              </a:rPr>
              <a:t>ersten</a:t>
            </a:r>
            <a:r>
              <a:rPr lang="de-DE" dirty="0"/>
              <a:t> und </a:t>
            </a:r>
            <a:r>
              <a:rPr lang="de-DE" dirty="0">
                <a:solidFill>
                  <a:srgbClr val="00B050"/>
                </a:solidFill>
              </a:rPr>
              <a:t>dritten</a:t>
            </a:r>
            <a:r>
              <a:rPr lang="de-DE" dirty="0"/>
              <a:t>, dann müssen über gleiches weg auch die </a:t>
            </a:r>
            <a:r>
              <a:rPr lang="de-DE" dirty="0">
                <a:solidFill>
                  <a:srgbClr val="92D050"/>
                </a:solidFill>
              </a:rPr>
              <a:t>n</a:t>
            </a:r>
            <a:r>
              <a:rPr lang="de-DE" dirty="0">
                <a:solidFill>
                  <a:srgbClr val="C00000"/>
                </a:solidFill>
              </a:rPr>
              <a:t>e</a:t>
            </a:r>
            <a:r>
              <a:rPr lang="de-DE" dirty="0">
                <a:solidFill>
                  <a:srgbClr val="92D050"/>
                </a:solidFill>
              </a:rPr>
              <a:t>u</a:t>
            </a:r>
            <a:r>
              <a:rPr lang="de-DE" dirty="0">
                <a:solidFill>
                  <a:srgbClr val="C00000"/>
                </a:solidFill>
              </a:rPr>
              <a:t>g</a:t>
            </a:r>
            <a:r>
              <a:rPr lang="de-DE" dirty="0">
                <a:solidFill>
                  <a:srgbClr val="92D050"/>
                </a:solidFill>
              </a:rPr>
              <a:t>e</a:t>
            </a:r>
            <a:r>
              <a:rPr lang="de-DE" dirty="0">
                <a:solidFill>
                  <a:srgbClr val="C00000"/>
                </a:solidFill>
              </a:rPr>
              <a:t>b</a:t>
            </a:r>
            <a:r>
              <a:rPr lang="de-DE" dirty="0">
                <a:solidFill>
                  <a:srgbClr val="92D050"/>
                </a:solidFill>
              </a:rPr>
              <a:t>i</a:t>
            </a:r>
            <a:r>
              <a:rPr lang="de-DE" dirty="0">
                <a:solidFill>
                  <a:srgbClr val="C00000"/>
                </a:solidFill>
              </a:rPr>
              <a:t>l</a:t>
            </a:r>
            <a:r>
              <a:rPr lang="de-DE" dirty="0">
                <a:solidFill>
                  <a:srgbClr val="92D050"/>
                </a:solidFill>
              </a:rPr>
              <a:t>d</a:t>
            </a:r>
            <a:r>
              <a:rPr lang="de-DE" dirty="0">
                <a:solidFill>
                  <a:srgbClr val="C00000"/>
                </a:solidFill>
              </a:rPr>
              <a:t>e</a:t>
            </a:r>
            <a:r>
              <a:rPr lang="de-DE" dirty="0">
                <a:solidFill>
                  <a:srgbClr val="92D050"/>
                </a:solidFill>
              </a:rPr>
              <a:t>t</a:t>
            </a:r>
            <a:r>
              <a:rPr lang="de-DE" dirty="0">
                <a:solidFill>
                  <a:srgbClr val="C00000"/>
                </a:solidFill>
              </a:rPr>
              <a:t>e</a:t>
            </a:r>
            <a:r>
              <a:rPr lang="de-DE" dirty="0">
                <a:solidFill>
                  <a:srgbClr val="92D050"/>
                </a:solidFill>
              </a:rPr>
              <a:t>n</a:t>
            </a:r>
            <a:r>
              <a:rPr lang="de-DE" dirty="0"/>
              <a:t> </a:t>
            </a:r>
            <a:r>
              <a:rPr lang="de-DE" dirty="0">
                <a:solidFill>
                  <a:srgbClr val="C00000"/>
                </a:solidFill>
              </a:rPr>
              <a:t>G</a:t>
            </a:r>
            <a:r>
              <a:rPr lang="de-DE" dirty="0">
                <a:solidFill>
                  <a:srgbClr val="92D050"/>
                </a:solidFill>
              </a:rPr>
              <a:t>r</a:t>
            </a:r>
            <a:r>
              <a:rPr lang="de-DE" dirty="0">
                <a:solidFill>
                  <a:srgbClr val="C00000"/>
                </a:solidFill>
              </a:rPr>
              <a:t>ö</a:t>
            </a:r>
            <a:r>
              <a:rPr lang="de-DE" dirty="0">
                <a:solidFill>
                  <a:srgbClr val="92D050"/>
                </a:solidFill>
              </a:rPr>
              <a:t>ß</a:t>
            </a:r>
            <a:r>
              <a:rPr lang="de-DE" dirty="0">
                <a:solidFill>
                  <a:srgbClr val="C00000"/>
                </a:solidFill>
              </a:rPr>
              <a:t>e</a:t>
            </a:r>
            <a:r>
              <a:rPr lang="de-DE" dirty="0">
                <a:solidFill>
                  <a:srgbClr val="92D050"/>
                </a:solidFill>
              </a:rPr>
              <a:t>n</a:t>
            </a:r>
            <a:r>
              <a:rPr lang="de-DE" dirty="0"/>
              <a:t> Gleichvielfache der zugehörigen sein, die eine von der </a:t>
            </a:r>
            <a:r>
              <a:rPr lang="de-DE" dirty="0">
                <a:solidFill>
                  <a:srgbClr val="FFC000"/>
                </a:solidFill>
              </a:rPr>
              <a:t>zweiten</a:t>
            </a:r>
            <a:r>
              <a:rPr lang="de-DE" dirty="0"/>
              <a:t>, die andere von der </a:t>
            </a:r>
            <a:r>
              <a:rPr lang="de-DE" dirty="0">
                <a:solidFill>
                  <a:srgbClr val="00B0F0"/>
                </a:solidFill>
              </a:rPr>
              <a:t>vierten</a:t>
            </a:r>
            <a:r>
              <a:rPr lang="de-DE" dirty="0"/>
              <a:t>.</a:t>
            </a:r>
          </a:p>
        </p:txBody>
      </p:sp>
      <p:sp>
        <p:nvSpPr>
          <p:cNvPr id="8" name="Content Placeholder 3">
            <a:extLst>
              <a:ext uri="{FF2B5EF4-FFF2-40B4-BE49-F238E27FC236}">
                <a16:creationId xmlns:a16="http://schemas.microsoft.com/office/drawing/2014/main" id="{444A5A1B-CF80-49F7-A32A-62A29C275D41}"/>
              </a:ext>
            </a:extLst>
          </p:cNvPr>
          <p:cNvSpPr>
            <a:spLocks noGrp="1"/>
          </p:cNvSpPr>
          <p:nvPr>
            <p:ph sz="half" idx="2"/>
          </p:nvPr>
        </p:nvSpPr>
        <p:spPr>
          <a:xfrm>
            <a:off x="6400800" y="1371600"/>
            <a:ext cx="5384800" cy="4681728"/>
          </a:xfrm>
        </p:spPr>
        <p:txBody>
          <a:bodyPr/>
          <a:lstStyle/>
          <a:p>
            <a:pPr marL="0" indent="0">
              <a:buNone/>
            </a:pPr>
            <a:r>
              <a:rPr lang="de-DE" dirty="0"/>
              <a:t>Gibt es natürliche Zahlen n, m so, dass die Größen</a:t>
            </a:r>
          </a:p>
          <a:p>
            <a:pPr marL="0" indent="0">
              <a:buNone/>
            </a:pPr>
            <a:r>
              <a:rPr lang="de-DE" dirty="0">
                <a:solidFill>
                  <a:schemeClr val="tx2"/>
                </a:solidFill>
              </a:rPr>
              <a:t>a</a:t>
            </a:r>
            <a:r>
              <a:rPr lang="de-DE" dirty="0"/>
              <a:t> = n · </a:t>
            </a:r>
            <a:r>
              <a:rPr lang="de-DE" dirty="0">
                <a:solidFill>
                  <a:srgbClr val="FFC000"/>
                </a:solidFill>
              </a:rPr>
              <a:t>b</a:t>
            </a:r>
            <a:r>
              <a:rPr lang="de-DE" dirty="0"/>
              <a:t>, </a:t>
            </a:r>
            <a:r>
              <a:rPr lang="de-DE" dirty="0">
                <a:solidFill>
                  <a:srgbClr val="00B050"/>
                </a:solidFill>
              </a:rPr>
              <a:t>c</a:t>
            </a:r>
            <a:r>
              <a:rPr lang="de-DE" dirty="0"/>
              <a:t> = n · </a:t>
            </a:r>
            <a:r>
              <a:rPr lang="de-DE" dirty="0">
                <a:solidFill>
                  <a:srgbClr val="00B0F0"/>
                </a:solidFill>
              </a:rPr>
              <a:t>d</a:t>
            </a:r>
          </a:p>
          <a:p>
            <a:pPr marL="0" indent="0">
              <a:buNone/>
            </a:pPr>
            <a:r>
              <a:rPr lang="de-DE" dirty="0">
                <a:solidFill>
                  <a:srgbClr val="C00000"/>
                </a:solidFill>
              </a:rPr>
              <a:t>e</a:t>
            </a:r>
            <a:r>
              <a:rPr lang="de-DE" dirty="0"/>
              <a:t> = m · </a:t>
            </a:r>
            <a:r>
              <a:rPr lang="de-DE" dirty="0">
                <a:solidFill>
                  <a:srgbClr val="FF0000"/>
                </a:solidFill>
              </a:rPr>
              <a:t>a</a:t>
            </a:r>
            <a:r>
              <a:rPr lang="de-DE" dirty="0"/>
              <a:t>, </a:t>
            </a:r>
            <a:r>
              <a:rPr lang="de-DE" dirty="0">
                <a:solidFill>
                  <a:srgbClr val="92D050"/>
                </a:solidFill>
              </a:rPr>
              <a:t>f</a:t>
            </a:r>
            <a:r>
              <a:rPr lang="de-DE" dirty="0"/>
              <a:t> = m · </a:t>
            </a:r>
            <a:r>
              <a:rPr lang="de-DE" dirty="0">
                <a:solidFill>
                  <a:srgbClr val="00B050"/>
                </a:solidFill>
              </a:rPr>
              <a:t>c</a:t>
            </a:r>
            <a:r>
              <a:rPr lang="de-DE" dirty="0"/>
              <a:t>, </a:t>
            </a:r>
          </a:p>
          <a:p>
            <a:pPr marL="0" indent="0">
              <a:buNone/>
            </a:pPr>
            <a:r>
              <a:rPr lang="de-DE" dirty="0"/>
              <a:t>dann ist </a:t>
            </a:r>
            <a:r>
              <a:rPr lang="de-DE" dirty="0">
                <a:solidFill>
                  <a:srgbClr val="C00000"/>
                </a:solidFill>
              </a:rPr>
              <a:t>e</a:t>
            </a:r>
            <a:r>
              <a:rPr lang="de-DE" dirty="0"/>
              <a:t> = n · m · </a:t>
            </a:r>
            <a:r>
              <a:rPr lang="de-DE" dirty="0">
                <a:solidFill>
                  <a:srgbClr val="FFC000"/>
                </a:solidFill>
              </a:rPr>
              <a:t>b</a:t>
            </a:r>
            <a:r>
              <a:rPr lang="de-DE" dirty="0"/>
              <a:t> und </a:t>
            </a:r>
          </a:p>
          <a:p>
            <a:pPr marL="0" indent="0">
              <a:buNone/>
            </a:pPr>
            <a:r>
              <a:rPr lang="de-DE" dirty="0">
                <a:solidFill>
                  <a:srgbClr val="92D050"/>
                </a:solidFill>
              </a:rPr>
              <a:t>f </a:t>
            </a:r>
            <a:r>
              <a:rPr lang="de-DE" dirty="0"/>
              <a:t>= n · m · </a:t>
            </a:r>
            <a:r>
              <a:rPr lang="de-DE" dirty="0">
                <a:solidFill>
                  <a:srgbClr val="00B0F0"/>
                </a:solidFill>
              </a:rPr>
              <a:t>d</a:t>
            </a:r>
          </a:p>
          <a:p>
            <a:pPr marL="0" indent="0">
              <a:buNone/>
            </a:pPr>
            <a:endParaRPr lang="de-DE" dirty="0">
              <a:solidFill>
                <a:srgbClr val="00B0F0"/>
              </a:solidFill>
            </a:endParaRPr>
          </a:p>
          <a:p>
            <a:pPr marL="0" indent="0">
              <a:buNone/>
            </a:pPr>
            <a:r>
              <a:rPr lang="de-DE" u="sng" dirty="0">
                <a:solidFill>
                  <a:schemeClr val="tx1">
                    <a:lumMod val="95000"/>
                    <a:lumOff val="5000"/>
                  </a:schemeClr>
                </a:solidFill>
                <a:sym typeface="Wingdings" panose="05000000000000000000" pitchFamily="2" charset="2"/>
              </a:rPr>
              <a:t> Transitivität</a:t>
            </a:r>
            <a:endParaRPr lang="de-DE" u="sng"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1099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86625-7F4D-4267-B140-BAB6BD468465}"/>
              </a:ext>
            </a:extLst>
          </p:cNvPr>
          <p:cNvSpPr>
            <a:spLocks noGrp="1"/>
          </p:cNvSpPr>
          <p:nvPr>
            <p:ph type="title"/>
          </p:nvPr>
        </p:nvSpPr>
        <p:spPr/>
        <p:txBody>
          <a:bodyPr/>
          <a:lstStyle/>
          <a:p>
            <a:r>
              <a:rPr lang="de-DE" dirty="0"/>
              <a:t>Ablauf</a:t>
            </a:r>
          </a:p>
        </p:txBody>
      </p:sp>
      <p:sp>
        <p:nvSpPr>
          <p:cNvPr id="3" name="Inhaltsplatzhalter 2">
            <a:extLst>
              <a:ext uri="{FF2B5EF4-FFF2-40B4-BE49-F238E27FC236}">
                <a16:creationId xmlns:a16="http://schemas.microsoft.com/office/drawing/2014/main" id="{6D48938D-D4C2-425C-8372-29C1467175AD}"/>
              </a:ext>
            </a:extLst>
          </p:cNvPr>
          <p:cNvSpPr>
            <a:spLocks noGrp="1"/>
          </p:cNvSpPr>
          <p:nvPr>
            <p:ph sz="quarter" idx="1"/>
          </p:nvPr>
        </p:nvSpPr>
        <p:spPr/>
        <p:txBody>
          <a:bodyPr>
            <a:normAutofit lnSpcReduction="10000"/>
          </a:bodyPr>
          <a:lstStyle/>
          <a:p>
            <a:pPr marL="514350" indent="-514350">
              <a:buFont typeface="+mj-lt"/>
              <a:buAutoNum type="arabicPeriod"/>
            </a:pPr>
            <a:r>
              <a:rPr lang="de-DE" dirty="0"/>
              <a:t>Pythagoräer:</a:t>
            </a:r>
          </a:p>
          <a:p>
            <a:pPr lvl="1">
              <a:buFont typeface="Arial" panose="020B0604020202020204" pitchFamily="34" charset="0"/>
              <a:buChar char="•"/>
            </a:pPr>
            <a:r>
              <a:rPr lang="de-DE" dirty="0"/>
              <a:t>Pythagoras von Samos</a:t>
            </a:r>
          </a:p>
          <a:p>
            <a:pPr lvl="1">
              <a:buFont typeface="Arial" panose="020B0604020202020204" pitchFamily="34" charset="0"/>
              <a:buChar char="•"/>
            </a:pPr>
            <a:r>
              <a:rPr lang="de-DE" dirty="0"/>
              <a:t>Pythagoräer</a:t>
            </a:r>
          </a:p>
          <a:p>
            <a:pPr lvl="1">
              <a:buFont typeface="Arial" panose="020B0604020202020204" pitchFamily="34" charset="0"/>
              <a:buChar char="•"/>
            </a:pPr>
            <a:r>
              <a:rPr lang="de-DE" dirty="0"/>
              <a:t>Alles ist Zahl</a:t>
            </a:r>
          </a:p>
          <a:p>
            <a:pPr lvl="1">
              <a:buFont typeface="Wingdings" panose="05000000000000000000" pitchFamily="2" charset="2"/>
              <a:buChar char="v"/>
            </a:pPr>
            <a:endParaRPr lang="de-DE" dirty="0"/>
          </a:p>
          <a:p>
            <a:pPr marL="514350" indent="-514350">
              <a:buFont typeface="+mj-lt"/>
              <a:buAutoNum type="arabicPeriod"/>
            </a:pPr>
            <a:r>
              <a:rPr lang="de-DE" dirty="0"/>
              <a:t> Euklid:</a:t>
            </a:r>
          </a:p>
          <a:p>
            <a:pPr lvl="1">
              <a:buFont typeface="Arial" panose="020B0604020202020204" pitchFamily="34" charset="0"/>
              <a:buChar char="•"/>
            </a:pPr>
            <a:r>
              <a:rPr lang="de-DE" dirty="0"/>
              <a:t>Die Elemente Buch V</a:t>
            </a:r>
          </a:p>
          <a:p>
            <a:pPr lvl="1">
              <a:buFont typeface="Arial" panose="020B0604020202020204" pitchFamily="34" charset="0"/>
              <a:buChar char="•"/>
            </a:pPr>
            <a:r>
              <a:rPr lang="de-DE" dirty="0"/>
              <a:t>ausgewählte Definitionen und Propositionen</a:t>
            </a:r>
          </a:p>
          <a:p>
            <a:pPr lvl="1">
              <a:buFont typeface="Arial" panose="020B0604020202020204" pitchFamily="34" charset="0"/>
              <a:buChar char="•"/>
            </a:pPr>
            <a:r>
              <a:rPr lang="de-DE" dirty="0"/>
              <a:t>Die Elemente Buch  VI</a:t>
            </a:r>
          </a:p>
          <a:p>
            <a:pPr lvl="1">
              <a:buFont typeface="Wingdings" panose="05000000000000000000" pitchFamily="2" charset="2"/>
              <a:buChar char="v"/>
            </a:pPr>
            <a:endParaRPr lang="de-DE" dirty="0"/>
          </a:p>
          <a:p>
            <a:pPr marL="514350" indent="-514350">
              <a:buFont typeface="+mj-lt"/>
              <a:buAutoNum type="arabicPeriod"/>
            </a:pPr>
            <a:r>
              <a:rPr lang="de-DE" dirty="0"/>
              <a:t>Vergleich zu heute</a:t>
            </a:r>
          </a:p>
          <a:p>
            <a:pPr lvl="1">
              <a:buFont typeface="Wingdings" panose="05000000000000000000" pitchFamily="2" charset="2"/>
              <a:buChar char="v"/>
            </a:pPr>
            <a:endParaRPr lang="de-DE" dirty="0"/>
          </a:p>
          <a:p>
            <a:pPr lvl="1">
              <a:buFont typeface="Wingdings" panose="05000000000000000000" pitchFamily="2" charset="2"/>
              <a:buChar char="v"/>
            </a:pPr>
            <a:endParaRPr lang="de-DE" dirty="0"/>
          </a:p>
        </p:txBody>
      </p:sp>
    </p:spTree>
    <p:extLst>
      <p:ext uri="{BB962C8B-B14F-4D97-AF65-F5344CB8AC3E}">
        <p14:creationId xmlns:p14="http://schemas.microsoft.com/office/powerpoint/2010/main" val="3111077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630AE-21E3-47AB-A8EB-B272D655E909}"/>
              </a:ext>
            </a:extLst>
          </p:cNvPr>
          <p:cNvSpPr>
            <a:spLocks noGrp="1"/>
          </p:cNvSpPr>
          <p:nvPr>
            <p:ph type="title"/>
          </p:nvPr>
        </p:nvSpPr>
        <p:spPr>
          <a:xfrm>
            <a:off x="402336" y="228600"/>
            <a:ext cx="11379200" cy="758952"/>
          </a:xfrm>
        </p:spPr>
        <p:txBody>
          <a:bodyPr anchor="b">
            <a:normAutofit/>
          </a:bodyPr>
          <a:lstStyle/>
          <a:p>
            <a:r>
              <a:rPr lang="de-DE" dirty="0"/>
              <a:t>V.25</a:t>
            </a:r>
          </a:p>
        </p:txBody>
      </p:sp>
      <p:sp>
        <p:nvSpPr>
          <p:cNvPr id="3" name="Inhaltsplatzhalter 2">
            <a:extLst>
              <a:ext uri="{FF2B5EF4-FFF2-40B4-BE49-F238E27FC236}">
                <a16:creationId xmlns:a16="http://schemas.microsoft.com/office/drawing/2014/main" id="{CF59828E-B3F3-4920-909B-D9D32C3857C8}"/>
              </a:ext>
            </a:extLst>
          </p:cNvPr>
          <p:cNvSpPr>
            <a:spLocks noGrp="1"/>
          </p:cNvSpPr>
          <p:nvPr>
            <p:ph sz="quarter" idx="1"/>
          </p:nvPr>
        </p:nvSpPr>
        <p:spPr>
          <a:xfrm>
            <a:off x="402336" y="1527048"/>
            <a:ext cx="11338560" cy="4572000"/>
          </a:xfrm>
        </p:spPr>
        <p:txBody>
          <a:bodyPr>
            <a:normAutofit/>
          </a:bodyPr>
          <a:lstStyle/>
          <a:p>
            <a:pPr marL="0" indent="0">
              <a:buNone/>
            </a:pPr>
            <a:r>
              <a:rPr lang="de-DE" dirty="0"/>
              <a:t>Stehen vier Größen in Proportion, so sind die größte und kleinste zusammen größer als die übrigen beiden zusammen.</a:t>
            </a:r>
          </a:p>
        </p:txBody>
      </p:sp>
    </p:spTree>
    <p:extLst>
      <p:ext uri="{BB962C8B-B14F-4D97-AF65-F5344CB8AC3E}">
        <p14:creationId xmlns:p14="http://schemas.microsoft.com/office/powerpoint/2010/main" val="1822930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630AE-21E3-47AB-A8EB-B272D655E909}"/>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CF59828E-B3F3-4920-909B-D9D32C3857C8}"/>
              </a:ext>
            </a:extLst>
          </p:cNvPr>
          <p:cNvSpPr>
            <a:spLocks noGrp="1"/>
          </p:cNvSpPr>
          <p:nvPr>
            <p:ph sz="half" idx="1"/>
          </p:nvPr>
        </p:nvSpPr>
        <p:spPr/>
        <p:txBody>
          <a:bodyPr/>
          <a:lstStyle/>
          <a:p>
            <a:pPr marL="0" indent="0">
              <a:buNone/>
            </a:pPr>
            <a:r>
              <a:rPr lang="de-DE" dirty="0"/>
              <a:t>Aussage: </a:t>
            </a:r>
          </a:p>
          <a:p>
            <a:pPr marL="0" indent="0">
              <a:buNone/>
            </a:pPr>
            <a:r>
              <a:rPr lang="de-DE" dirty="0"/>
              <a:t>Stehen vier Größen in Proportion, so sind die größte und kleinste zusammen größer als die übrigen beiden zusammen.</a:t>
            </a:r>
          </a:p>
        </p:txBody>
      </p:sp>
      <p:sp>
        <p:nvSpPr>
          <p:cNvPr id="4" name="Inhaltsplatzhalter 3">
            <a:extLst>
              <a:ext uri="{FF2B5EF4-FFF2-40B4-BE49-F238E27FC236}">
                <a16:creationId xmlns:a16="http://schemas.microsoft.com/office/drawing/2014/main" id="{F89B0673-83FE-465F-98BE-6B6837695772}"/>
              </a:ext>
            </a:extLst>
          </p:cNvPr>
          <p:cNvSpPr>
            <a:spLocks noGrp="1"/>
          </p:cNvSpPr>
          <p:nvPr>
            <p:ph sz="half" idx="2"/>
          </p:nvPr>
        </p:nvSpPr>
        <p:spPr/>
        <p:txBody>
          <a:bodyPr/>
          <a:lstStyle/>
          <a:p>
            <a:pPr marL="0" indent="0">
              <a:buNone/>
            </a:pPr>
            <a:r>
              <a:rPr lang="de-DE" dirty="0"/>
              <a:t>Behauptung:</a:t>
            </a:r>
          </a:p>
          <a:p>
            <a:pPr marL="0" indent="0">
              <a:buNone/>
            </a:pPr>
            <a:r>
              <a:rPr lang="de-DE" dirty="0"/>
              <a:t>Die vier Größen AB, CD, e, f mögen in Proportion stehen, AB : CD = e : f; von ihnen sei AB die größte und (V.14, 16) f die kleinste. </a:t>
            </a:r>
          </a:p>
          <a:p>
            <a:pPr marL="0" indent="0">
              <a:buNone/>
            </a:pPr>
            <a:r>
              <a:rPr lang="de-DE" dirty="0"/>
              <a:t>Ich behaupte, </a:t>
            </a:r>
            <a:r>
              <a:rPr lang="de-DE" dirty="0" err="1"/>
              <a:t>daß</a:t>
            </a:r>
            <a:r>
              <a:rPr lang="de-DE" dirty="0"/>
              <a:t> AB + f &gt; CD + e.</a:t>
            </a:r>
          </a:p>
          <a:p>
            <a:pPr marL="0" indent="0">
              <a:buNone/>
            </a:pPr>
            <a:endParaRPr lang="de-DE" dirty="0"/>
          </a:p>
        </p:txBody>
      </p:sp>
    </p:spTree>
    <p:extLst>
      <p:ext uri="{BB962C8B-B14F-4D97-AF65-F5344CB8AC3E}">
        <p14:creationId xmlns:p14="http://schemas.microsoft.com/office/powerpoint/2010/main" val="3812409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630AE-21E3-47AB-A8EB-B272D655E909}"/>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CF59828E-B3F3-4920-909B-D9D32C3857C8}"/>
              </a:ext>
            </a:extLst>
          </p:cNvPr>
          <p:cNvSpPr>
            <a:spLocks noGrp="1"/>
          </p:cNvSpPr>
          <p:nvPr>
            <p:ph sz="half" idx="1"/>
          </p:nvPr>
        </p:nvSpPr>
        <p:spPr/>
        <p:txBody>
          <a:bodyPr/>
          <a:lstStyle/>
          <a:p>
            <a:pPr marL="0" indent="0">
              <a:buNone/>
            </a:pPr>
            <a:r>
              <a:rPr lang="de-DE" u="sng" dirty="0"/>
              <a:t>V. 14: </a:t>
            </a:r>
          </a:p>
          <a:p>
            <a:pPr marL="0" indent="0">
              <a:buNone/>
            </a:pPr>
            <a:r>
              <a:rPr lang="de-DE" sz="2400" dirty="0"/>
              <a:t>Wenn A : B = C : D und A &gt; C, </a:t>
            </a:r>
          </a:p>
          <a:p>
            <a:pPr marL="0" indent="0">
              <a:buNone/>
            </a:pPr>
            <a:r>
              <a:rPr lang="de-DE" sz="2400" dirty="0"/>
              <a:t>so folgt B &gt; D</a:t>
            </a:r>
          </a:p>
          <a:p>
            <a:pPr marL="0" indent="0">
              <a:buNone/>
            </a:pPr>
            <a:endParaRPr lang="de-DE" dirty="0"/>
          </a:p>
          <a:p>
            <a:pPr marL="0" indent="0">
              <a:buNone/>
            </a:pPr>
            <a:endParaRPr lang="de-DE" dirty="0"/>
          </a:p>
          <a:p>
            <a:pPr marL="0" indent="0">
              <a:buNone/>
            </a:pPr>
            <a:r>
              <a:rPr lang="de-DE" u="sng" dirty="0"/>
              <a:t>V. 16:</a:t>
            </a:r>
          </a:p>
          <a:p>
            <a:pPr marL="0" indent="0">
              <a:buNone/>
            </a:pPr>
            <a:r>
              <a:rPr lang="de-DE" sz="2400" dirty="0"/>
              <a:t>Wenn A : B = C : D,</a:t>
            </a:r>
          </a:p>
          <a:p>
            <a:pPr marL="0" indent="0">
              <a:buNone/>
            </a:pPr>
            <a:r>
              <a:rPr lang="de-DE" sz="2400" dirty="0"/>
              <a:t>so folgt A : C = B : D</a:t>
            </a:r>
          </a:p>
        </p:txBody>
      </p:sp>
      <p:sp>
        <p:nvSpPr>
          <p:cNvPr id="4" name="Inhaltsplatzhalter 3">
            <a:extLst>
              <a:ext uri="{FF2B5EF4-FFF2-40B4-BE49-F238E27FC236}">
                <a16:creationId xmlns:a16="http://schemas.microsoft.com/office/drawing/2014/main" id="{F89B0673-83FE-465F-98BE-6B6837695772}"/>
              </a:ext>
            </a:extLst>
          </p:cNvPr>
          <p:cNvSpPr>
            <a:spLocks noGrp="1"/>
          </p:cNvSpPr>
          <p:nvPr>
            <p:ph sz="half" idx="2"/>
          </p:nvPr>
        </p:nvSpPr>
        <p:spPr/>
        <p:txBody>
          <a:bodyPr/>
          <a:lstStyle/>
          <a:p>
            <a:pPr marL="0" indent="0">
              <a:buNone/>
            </a:pPr>
            <a:r>
              <a:rPr lang="de-DE" dirty="0"/>
              <a:t>Behauptung:</a:t>
            </a:r>
          </a:p>
          <a:p>
            <a:pPr marL="0" indent="0">
              <a:buNone/>
            </a:pPr>
            <a:r>
              <a:rPr lang="de-DE" dirty="0"/>
              <a:t>Die vier Größen AB, CD, e, f mögen in Proportion stehen, AB : CD = e : f; von ihnen sei AB die größte und (V.14, 16) f die kleinste. </a:t>
            </a:r>
          </a:p>
          <a:p>
            <a:pPr marL="0" indent="0">
              <a:buNone/>
            </a:pPr>
            <a:r>
              <a:rPr lang="de-DE" dirty="0"/>
              <a:t>Ich behaupte, </a:t>
            </a:r>
            <a:r>
              <a:rPr lang="de-DE" dirty="0" err="1"/>
              <a:t>daß</a:t>
            </a:r>
            <a:r>
              <a:rPr lang="de-DE" dirty="0"/>
              <a:t> AB + f &gt; CD + e.</a:t>
            </a:r>
          </a:p>
          <a:p>
            <a:pPr marL="0" indent="0">
              <a:buNone/>
            </a:pPr>
            <a:endParaRPr lang="de-DE" dirty="0"/>
          </a:p>
        </p:txBody>
      </p:sp>
    </p:spTree>
    <p:extLst>
      <p:ext uri="{BB962C8B-B14F-4D97-AF65-F5344CB8AC3E}">
        <p14:creationId xmlns:p14="http://schemas.microsoft.com/office/powerpoint/2010/main" val="44461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322A1-72D7-4555-B540-D4AD6C8C7DB3}"/>
              </a:ext>
            </a:extLst>
          </p:cNvPr>
          <p:cNvSpPr>
            <a:spLocks noGrp="1"/>
          </p:cNvSpPr>
          <p:nvPr>
            <p:ph type="title"/>
          </p:nvPr>
        </p:nvSpPr>
        <p:spPr>
          <a:xfrm>
            <a:off x="402336" y="228600"/>
            <a:ext cx="11379200" cy="758952"/>
          </a:xfrm>
        </p:spPr>
        <p:txBody>
          <a:bodyPr anchor="b">
            <a:normAutofit/>
          </a:bodyPr>
          <a:lstStyle/>
          <a:p>
            <a:r>
              <a:rPr lang="de-DE" dirty="0"/>
              <a:t>V.25</a:t>
            </a:r>
          </a:p>
        </p:txBody>
      </p:sp>
      <p:sp>
        <p:nvSpPr>
          <p:cNvPr id="3" name="Inhaltsplatzhalter 2">
            <a:extLst>
              <a:ext uri="{FF2B5EF4-FFF2-40B4-BE49-F238E27FC236}">
                <a16:creationId xmlns:a16="http://schemas.microsoft.com/office/drawing/2014/main" id="{BFE544B0-F6C7-404F-9120-94313CB63F24}"/>
              </a:ext>
            </a:extLst>
          </p:cNvPr>
          <p:cNvSpPr>
            <a:spLocks noGrp="1"/>
          </p:cNvSpPr>
          <p:nvPr>
            <p:ph sz="half" idx="1"/>
          </p:nvPr>
        </p:nvSpPr>
        <p:spPr>
          <a:xfrm>
            <a:off x="402336" y="1371600"/>
            <a:ext cx="5384800" cy="4681728"/>
          </a:xfrm>
        </p:spPr>
        <p:txBody>
          <a:bodyPr>
            <a:normAutofit/>
          </a:bodyPr>
          <a:lstStyle/>
          <a:p>
            <a:pPr marL="0" indent="0">
              <a:buNone/>
            </a:pPr>
            <a:r>
              <a:rPr lang="de-DE" dirty="0"/>
              <a:t>Beweis:</a:t>
            </a:r>
          </a:p>
          <a:p>
            <a:pPr marL="0" indent="0">
              <a:buNone/>
            </a:pPr>
            <a:r>
              <a:rPr lang="de-DE" dirty="0"/>
              <a:t>Man trage AG = e und CH = f ab. Da AB : CD = e : f und e = AG, f = CH, so ist AB : CD = AG : CH. Und da sich, wie das Ganze AB zum Ganzen CD, so das Stück AG zum Stück CH verhält, so </a:t>
            </a:r>
            <a:r>
              <a:rPr lang="de-DE" dirty="0" err="1"/>
              <a:t>muß</a:t>
            </a:r>
            <a:r>
              <a:rPr lang="de-DE" dirty="0"/>
              <a:t> sich auch der Rest GB zum Rest HD wie das Ganze AB zum Ganzen CD verhalten (V. 19) </a:t>
            </a:r>
          </a:p>
        </p:txBody>
      </p:sp>
      <p:pic>
        <p:nvPicPr>
          <p:cNvPr id="6" name="Inhaltsplatzhalter 5" descr="Ein Bild, das Text, Gerät, Anzeige enthält.&#10;&#10;Automatisch generierte Beschreibung">
            <a:extLst>
              <a:ext uri="{FF2B5EF4-FFF2-40B4-BE49-F238E27FC236}">
                <a16:creationId xmlns:a16="http://schemas.microsoft.com/office/drawing/2014/main" id="{BE2170F7-E855-4A84-9FA6-D54CDAF0E90A}"/>
              </a:ext>
            </a:extLst>
          </p:cNvPr>
          <p:cNvPicPr>
            <a:picLocks noGrp="1" noChangeAspect="1"/>
          </p:cNvPicPr>
          <p:nvPr>
            <p:ph sz="half" idx="2"/>
          </p:nvPr>
        </p:nvPicPr>
        <p:blipFill>
          <a:blip r:embed="rId2"/>
          <a:stretch>
            <a:fillRect/>
          </a:stretch>
        </p:blipFill>
        <p:spPr>
          <a:xfrm>
            <a:off x="7121022" y="1371600"/>
            <a:ext cx="3944355" cy="4681728"/>
          </a:xfrm>
          <a:prstGeom prst="rect">
            <a:avLst/>
          </a:prstGeom>
          <a:noFill/>
        </p:spPr>
      </p:pic>
    </p:spTree>
    <p:extLst>
      <p:ext uri="{BB962C8B-B14F-4D97-AF65-F5344CB8AC3E}">
        <p14:creationId xmlns:p14="http://schemas.microsoft.com/office/powerpoint/2010/main" val="363106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322A1-72D7-4555-B540-D4AD6C8C7DB3}"/>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FE544B0-F6C7-404F-9120-94313CB63F24}"/>
              </a:ext>
            </a:extLst>
          </p:cNvPr>
          <p:cNvSpPr>
            <a:spLocks noGrp="1"/>
          </p:cNvSpPr>
          <p:nvPr>
            <p:ph sz="half" idx="1"/>
          </p:nvPr>
        </p:nvSpPr>
        <p:spPr/>
        <p:txBody>
          <a:bodyPr/>
          <a:lstStyle/>
          <a:p>
            <a:pPr marL="0" indent="0">
              <a:buNone/>
            </a:pPr>
            <a:r>
              <a:rPr lang="de-DE" dirty="0"/>
              <a:t>Beweis:</a:t>
            </a:r>
          </a:p>
          <a:p>
            <a:pPr marL="0" indent="0">
              <a:buNone/>
            </a:pPr>
            <a:r>
              <a:rPr lang="de-DE" dirty="0"/>
              <a:t>Man trage AG = e und CH = f ab. Da AB : CD = e : f und e = AG, f = CH, so ist AB : CD = AG : CH. Und da sich, wie das Ganze AB zum Ganzen CD, so das Stück AG zum Stück CH verhält, so </a:t>
            </a:r>
            <a:r>
              <a:rPr lang="de-DE" dirty="0" err="1"/>
              <a:t>muß</a:t>
            </a:r>
            <a:r>
              <a:rPr lang="de-DE" dirty="0"/>
              <a:t> sich auch der Rest GB zum Rest HD wie das Ganze AB zum Ganzen CD verhalten (V. 19) </a:t>
            </a:r>
          </a:p>
        </p:txBody>
      </p:sp>
      <p:sp>
        <p:nvSpPr>
          <p:cNvPr id="4" name="Inhaltsplatzhalter 3">
            <a:extLst>
              <a:ext uri="{FF2B5EF4-FFF2-40B4-BE49-F238E27FC236}">
                <a16:creationId xmlns:a16="http://schemas.microsoft.com/office/drawing/2014/main" id="{35061FD6-AB9A-4FAA-87CF-90477027EF21}"/>
              </a:ext>
            </a:extLst>
          </p:cNvPr>
          <p:cNvSpPr>
            <a:spLocks noGrp="1"/>
          </p:cNvSpPr>
          <p:nvPr>
            <p:ph sz="half" idx="2"/>
          </p:nvPr>
        </p:nvSpPr>
        <p:spPr/>
        <p:txBody>
          <a:bodyPr/>
          <a:lstStyle/>
          <a:p>
            <a:pPr marL="0" indent="0">
              <a:buNone/>
            </a:pPr>
            <a:r>
              <a:rPr lang="de-DE" u="sng" dirty="0"/>
              <a:t>V. 19: </a:t>
            </a:r>
          </a:p>
          <a:p>
            <a:pPr marL="0" indent="0">
              <a:buNone/>
            </a:pPr>
            <a:r>
              <a:rPr lang="de-DE" dirty="0"/>
              <a:t>Wenn</a:t>
            </a:r>
          </a:p>
          <a:p>
            <a:pPr marL="0" indent="0">
              <a:buNone/>
            </a:pPr>
            <a:r>
              <a:rPr lang="de-DE" dirty="0"/>
              <a:t>AB = AE + EB, CD = CF + FD und</a:t>
            </a:r>
          </a:p>
          <a:p>
            <a:pPr marL="0" indent="0">
              <a:buNone/>
            </a:pPr>
            <a:r>
              <a:rPr lang="de-DE" dirty="0"/>
              <a:t>AB : CD = AE : CF,</a:t>
            </a:r>
          </a:p>
          <a:p>
            <a:pPr marL="0" indent="0">
              <a:buNone/>
            </a:pPr>
            <a:endParaRPr lang="de-DE" dirty="0"/>
          </a:p>
          <a:p>
            <a:pPr marL="0" indent="0">
              <a:buNone/>
            </a:pPr>
            <a:r>
              <a:rPr lang="de-DE" dirty="0"/>
              <a:t>so ist EB : FD = AB : CF</a:t>
            </a:r>
          </a:p>
        </p:txBody>
      </p:sp>
    </p:spTree>
    <p:extLst>
      <p:ext uri="{BB962C8B-B14F-4D97-AF65-F5344CB8AC3E}">
        <p14:creationId xmlns:p14="http://schemas.microsoft.com/office/powerpoint/2010/main" val="379112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65CB32-B720-4204-8683-98FA9CA21A2F}"/>
              </a:ext>
            </a:extLst>
          </p:cNvPr>
          <p:cNvSpPr>
            <a:spLocks noGrp="1"/>
          </p:cNvSpPr>
          <p:nvPr>
            <p:ph type="title"/>
          </p:nvPr>
        </p:nvSpPr>
        <p:spPr>
          <a:xfrm>
            <a:off x="402336" y="228600"/>
            <a:ext cx="11379200" cy="758952"/>
          </a:xfrm>
        </p:spPr>
        <p:txBody>
          <a:bodyPr/>
          <a:lstStyle/>
          <a:p>
            <a:r>
              <a:rPr lang="en-US" dirty="0"/>
              <a:t>V.25</a:t>
            </a:r>
          </a:p>
        </p:txBody>
      </p:sp>
      <p:sp>
        <p:nvSpPr>
          <p:cNvPr id="3" name="Inhaltsplatzhalter 2">
            <a:extLst>
              <a:ext uri="{FF2B5EF4-FFF2-40B4-BE49-F238E27FC236}">
                <a16:creationId xmlns:a16="http://schemas.microsoft.com/office/drawing/2014/main" id="{66F4823D-A9BC-432A-931D-05EF6F2A71D7}"/>
              </a:ext>
            </a:extLst>
          </p:cNvPr>
          <p:cNvSpPr>
            <a:spLocks noGrp="1"/>
          </p:cNvSpPr>
          <p:nvPr>
            <p:ph sz="half" idx="1"/>
          </p:nvPr>
        </p:nvSpPr>
        <p:spPr>
          <a:xfrm>
            <a:off x="402336" y="1371600"/>
            <a:ext cx="5384800" cy="4681728"/>
          </a:xfrm>
        </p:spPr>
        <p:txBody>
          <a:bodyPr>
            <a:normAutofit/>
          </a:bodyPr>
          <a:lstStyle/>
          <a:p>
            <a:pPr marL="0" indent="0">
              <a:buNone/>
            </a:pPr>
            <a:r>
              <a:rPr lang="de-DE" dirty="0"/>
              <a:t>Nun ist AB &gt; CD, also auch GB &gt; HD (V. 16, V. 14). Ferner ist, da AG = e und CH = f, auch AG + f = CH + e.</a:t>
            </a:r>
          </a:p>
          <a:p>
            <a:pPr marL="0" indent="0">
              <a:buNone/>
            </a:pPr>
            <a:r>
              <a:rPr lang="de-DE" dirty="0"/>
              <a:t>Nun sind wenn ungleichem Gleiches hinzugefügt wird, die Ganzen ungleich (</a:t>
            </a:r>
            <a:r>
              <a:rPr lang="de-DE" dirty="0" err="1"/>
              <a:t>Ax</a:t>
            </a:r>
            <a:r>
              <a:rPr lang="de-DE" dirty="0"/>
              <a:t>. 4).</a:t>
            </a:r>
          </a:p>
          <a:p>
            <a:pPr marL="0" indent="0">
              <a:buNone/>
            </a:pPr>
            <a:r>
              <a:rPr lang="de-DE" dirty="0"/>
              <a:t>Wenn man daher, da GB, HG ungleiche Größen sind, GB die größere, AG + f zu GB hinzufügt und CH + e zu HD, so erhält man AB + f &gt; CD + e.</a:t>
            </a:r>
          </a:p>
        </p:txBody>
      </p:sp>
      <p:pic>
        <p:nvPicPr>
          <p:cNvPr id="5" name="Inhaltsplatzhalter 4">
            <a:extLst>
              <a:ext uri="{FF2B5EF4-FFF2-40B4-BE49-F238E27FC236}">
                <a16:creationId xmlns:a16="http://schemas.microsoft.com/office/drawing/2014/main" id="{186CBCC7-C9E9-4BB2-8695-28168688EF40}"/>
              </a:ext>
            </a:extLst>
          </p:cNvPr>
          <p:cNvPicPr>
            <a:picLocks noGrp="1" noChangeAspect="1"/>
          </p:cNvPicPr>
          <p:nvPr>
            <p:ph sz="half" idx="2"/>
          </p:nvPr>
        </p:nvPicPr>
        <p:blipFill>
          <a:blip r:embed="rId2"/>
          <a:stretch>
            <a:fillRect/>
          </a:stretch>
        </p:blipFill>
        <p:spPr>
          <a:xfrm>
            <a:off x="7121022" y="1371600"/>
            <a:ext cx="3944355" cy="4681728"/>
          </a:xfrm>
          <a:prstGeom prst="rect">
            <a:avLst/>
          </a:prstGeom>
          <a:noFill/>
        </p:spPr>
      </p:pic>
    </p:spTree>
    <p:extLst>
      <p:ext uri="{BB962C8B-B14F-4D97-AF65-F5344CB8AC3E}">
        <p14:creationId xmlns:p14="http://schemas.microsoft.com/office/powerpoint/2010/main" val="176003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71D1-764C-42F6-A47E-D154F67B4FBD}"/>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69B22AB-FAED-428D-9894-1307E91745ED}"/>
              </a:ext>
            </a:extLst>
          </p:cNvPr>
          <p:cNvSpPr>
            <a:spLocks noGrp="1"/>
          </p:cNvSpPr>
          <p:nvPr>
            <p:ph sz="half" idx="1"/>
          </p:nvPr>
        </p:nvSpPr>
        <p:spPr/>
        <p:txBody>
          <a:bodyPr/>
          <a:lstStyle/>
          <a:p>
            <a:pPr marL="0" indent="0">
              <a:buNone/>
            </a:pPr>
            <a:r>
              <a:rPr lang="de-DE" dirty="0"/>
              <a:t>Originalaussage:</a:t>
            </a:r>
          </a:p>
          <a:p>
            <a:pPr marL="0" indent="0">
              <a:buNone/>
            </a:pPr>
            <a:r>
              <a:rPr lang="de-DE" dirty="0"/>
              <a:t>Stehen vier Größen in Proportion, so sind die größte und kleinste zusammen größer als die übrigen beiden zusammen.</a:t>
            </a:r>
          </a:p>
          <a:p>
            <a:pPr marL="0" indent="0">
              <a:buNone/>
            </a:pPr>
            <a:endParaRPr lang="de-DE" dirty="0"/>
          </a:p>
          <a:p>
            <a:pPr marL="0" indent="0">
              <a:buNone/>
            </a:pPr>
            <a:endParaRPr lang="de-DE" dirty="0"/>
          </a:p>
        </p:txBody>
      </p:sp>
      <p:sp>
        <p:nvSpPr>
          <p:cNvPr id="4" name="Inhaltsplatzhalter 3">
            <a:extLst>
              <a:ext uri="{FF2B5EF4-FFF2-40B4-BE49-F238E27FC236}">
                <a16:creationId xmlns:a16="http://schemas.microsoft.com/office/drawing/2014/main" id="{15705E00-CC65-4984-B427-C8CF571CE327}"/>
              </a:ext>
            </a:extLst>
          </p:cNvPr>
          <p:cNvSpPr>
            <a:spLocks noGrp="1"/>
          </p:cNvSpPr>
          <p:nvPr>
            <p:ph sz="half" idx="2"/>
          </p:nvPr>
        </p:nvSpPr>
        <p:spPr/>
        <p:txBody>
          <a:bodyPr/>
          <a:lstStyle/>
          <a:p>
            <a:pPr marL="0" indent="0">
              <a:buNone/>
            </a:pPr>
            <a:r>
              <a:rPr lang="de-DE" dirty="0"/>
              <a:t>Wenn:</a:t>
            </a:r>
          </a:p>
          <a:p>
            <a:pPr marL="0" indent="0">
              <a:buNone/>
            </a:pPr>
            <a:r>
              <a:rPr lang="de-DE" dirty="0"/>
              <a:t>a : b = c : d und</a:t>
            </a:r>
          </a:p>
          <a:p>
            <a:pPr marL="0" indent="0">
              <a:buNone/>
            </a:pPr>
            <a:r>
              <a:rPr lang="de-DE" dirty="0"/>
              <a:t>a &gt; {b, c} &gt; d</a:t>
            </a:r>
          </a:p>
          <a:p>
            <a:pPr marL="0" indent="0">
              <a:buNone/>
            </a:pPr>
            <a:endParaRPr lang="de-DE" dirty="0"/>
          </a:p>
          <a:p>
            <a:pPr marL="0" indent="0">
              <a:buNone/>
            </a:pPr>
            <a:r>
              <a:rPr lang="de-DE" dirty="0"/>
              <a:t>=&gt; a + d &gt; b + c</a:t>
            </a:r>
          </a:p>
          <a:p>
            <a:endParaRPr lang="de-DE" dirty="0"/>
          </a:p>
        </p:txBody>
      </p:sp>
    </p:spTree>
    <p:extLst>
      <p:ext uri="{BB962C8B-B14F-4D97-AF65-F5344CB8AC3E}">
        <p14:creationId xmlns:p14="http://schemas.microsoft.com/office/powerpoint/2010/main" val="403617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71D1-764C-42F6-A47E-D154F67B4FBD}"/>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69B22AB-FAED-428D-9894-1307E91745ED}"/>
              </a:ext>
            </a:extLst>
          </p:cNvPr>
          <p:cNvSpPr>
            <a:spLocks noGrp="1"/>
          </p:cNvSpPr>
          <p:nvPr>
            <p:ph sz="half" idx="1"/>
          </p:nvPr>
        </p:nvSpPr>
        <p:spPr/>
        <p:txBody>
          <a:bodyPr/>
          <a:lstStyle/>
          <a:p>
            <a:pPr marL="0" indent="0">
              <a:buNone/>
            </a:pPr>
            <a:r>
              <a:rPr lang="de-DE" dirty="0"/>
              <a:t>Wenn:</a:t>
            </a:r>
          </a:p>
          <a:p>
            <a:pPr marL="0" indent="0">
              <a:buNone/>
            </a:pPr>
            <a:r>
              <a:rPr lang="de-DE" dirty="0"/>
              <a:t>a : b = c : d und</a:t>
            </a:r>
          </a:p>
          <a:p>
            <a:pPr marL="0" indent="0">
              <a:buNone/>
            </a:pPr>
            <a:r>
              <a:rPr lang="de-DE" dirty="0"/>
              <a:t>a &gt; b, c &gt; d</a:t>
            </a:r>
          </a:p>
          <a:p>
            <a:pPr marL="0" indent="0">
              <a:buNone/>
            </a:pPr>
            <a:endParaRPr lang="de-DE" dirty="0"/>
          </a:p>
          <a:p>
            <a:pPr marL="0" indent="0">
              <a:buNone/>
            </a:pPr>
            <a:r>
              <a:rPr lang="de-DE" dirty="0"/>
              <a:t>=&gt; a + d &gt; b + c</a:t>
            </a:r>
          </a:p>
          <a:p>
            <a:pPr marL="0" indent="0">
              <a:buNone/>
            </a:pPr>
            <a:endParaRPr lang="de-DE" dirty="0"/>
          </a:p>
        </p:txBody>
      </p:sp>
      <p:sp>
        <p:nvSpPr>
          <p:cNvPr id="4" name="Inhaltsplatzhalter 3">
            <a:extLst>
              <a:ext uri="{FF2B5EF4-FFF2-40B4-BE49-F238E27FC236}">
                <a16:creationId xmlns:a16="http://schemas.microsoft.com/office/drawing/2014/main" id="{15705E00-CC65-4984-B427-C8CF571CE327}"/>
              </a:ext>
            </a:extLst>
          </p:cNvPr>
          <p:cNvSpPr>
            <a:spLocks noGrp="1"/>
          </p:cNvSpPr>
          <p:nvPr>
            <p:ph sz="half" idx="2"/>
          </p:nvPr>
        </p:nvSpPr>
        <p:spPr/>
        <p:txBody>
          <a:bodyPr/>
          <a:lstStyle/>
          <a:p>
            <a:pPr marL="0" indent="0">
              <a:buNone/>
            </a:pPr>
            <a:r>
              <a:rPr lang="de-DE" dirty="0"/>
              <a:t>Setze b = c</a:t>
            </a:r>
          </a:p>
          <a:p>
            <a:pPr marL="0" indent="0">
              <a:buNone/>
            </a:pPr>
            <a:r>
              <a:rPr lang="de-DE" dirty="0"/>
              <a:t>=&gt; Wenn a : b = b : d und </a:t>
            </a:r>
          </a:p>
          <a:p>
            <a:pPr marL="0" indent="0">
              <a:buNone/>
            </a:pPr>
            <a:r>
              <a:rPr lang="de-DE" dirty="0"/>
              <a:t>a &gt; b &gt; d</a:t>
            </a:r>
          </a:p>
          <a:p>
            <a:endParaRPr lang="de-DE" dirty="0"/>
          </a:p>
          <a:p>
            <a:pPr marL="0" indent="0">
              <a:buNone/>
            </a:pPr>
            <a:r>
              <a:rPr lang="de-DE" dirty="0"/>
              <a:t>=&gt; a + d &gt; b + b</a:t>
            </a:r>
          </a:p>
          <a:p>
            <a:pPr marL="0" indent="0">
              <a:buNone/>
            </a:pPr>
            <a:r>
              <a:rPr lang="de-DE" dirty="0"/>
              <a:t>=&gt; a + d &gt; 2 · b</a:t>
            </a:r>
          </a:p>
        </p:txBody>
      </p:sp>
    </p:spTree>
    <p:extLst>
      <p:ext uri="{BB962C8B-B14F-4D97-AF65-F5344CB8AC3E}">
        <p14:creationId xmlns:p14="http://schemas.microsoft.com/office/powerpoint/2010/main" val="220600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71D1-764C-42F6-A47E-D154F67B4FBD}"/>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69B22AB-FAED-428D-9894-1307E91745ED}"/>
              </a:ext>
            </a:extLst>
          </p:cNvPr>
          <p:cNvSpPr>
            <a:spLocks noGrp="1"/>
          </p:cNvSpPr>
          <p:nvPr>
            <p:ph sz="half" idx="1"/>
          </p:nvPr>
        </p:nvSpPr>
        <p:spPr/>
        <p:txBody>
          <a:bodyPr/>
          <a:lstStyle/>
          <a:p>
            <a:pPr marL="0" indent="0">
              <a:buNone/>
            </a:pPr>
            <a:r>
              <a:rPr lang="de-DE" dirty="0"/>
              <a:t>Voraussetzung:</a:t>
            </a:r>
          </a:p>
          <a:p>
            <a:pPr marL="0" indent="0">
              <a:buNone/>
            </a:pPr>
            <a:r>
              <a:rPr lang="de-DE" dirty="0"/>
              <a:t>a : b = b : d</a:t>
            </a:r>
          </a:p>
          <a:p>
            <a:pPr marL="0" indent="0">
              <a:buNone/>
            </a:pPr>
            <a:endParaRPr lang="de-DE" dirty="0"/>
          </a:p>
          <a:p>
            <a:pPr marL="0" indent="0">
              <a:buNone/>
            </a:pPr>
            <a:r>
              <a:rPr lang="de-DE" dirty="0"/>
              <a:t>=&gt; b = √a · d</a:t>
            </a:r>
          </a:p>
        </p:txBody>
      </p:sp>
      <p:sp>
        <p:nvSpPr>
          <p:cNvPr id="4" name="Inhaltsplatzhalter 3">
            <a:extLst>
              <a:ext uri="{FF2B5EF4-FFF2-40B4-BE49-F238E27FC236}">
                <a16:creationId xmlns:a16="http://schemas.microsoft.com/office/drawing/2014/main" id="{15705E00-CC65-4984-B427-C8CF571CE327}"/>
              </a:ext>
            </a:extLst>
          </p:cNvPr>
          <p:cNvSpPr>
            <a:spLocks noGrp="1"/>
          </p:cNvSpPr>
          <p:nvPr>
            <p:ph sz="half" idx="2"/>
          </p:nvPr>
        </p:nvSpPr>
        <p:spPr/>
        <p:txBody>
          <a:bodyPr/>
          <a:lstStyle/>
          <a:p>
            <a:pPr marL="0" indent="0">
              <a:buNone/>
            </a:pPr>
            <a:r>
              <a:rPr lang="de-DE" dirty="0"/>
              <a:t>Wähle b = c</a:t>
            </a:r>
          </a:p>
          <a:p>
            <a:pPr marL="0" indent="0">
              <a:buNone/>
            </a:pPr>
            <a:r>
              <a:rPr lang="de-DE" dirty="0"/>
              <a:t>=&gt; Wenn a : b = b : d und </a:t>
            </a:r>
          </a:p>
          <a:p>
            <a:pPr marL="0" indent="0">
              <a:buNone/>
            </a:pPr>
            <a:r>
              <a:rPr lang="de-DE" dirty="0"/>
              <a:t>a &gt; b &gt; d</a:t>
            </a:r>
          </a:p>
          <a:p>
            <a:endParaRPr lang="de-DE" dirty="0"/>
          </a:p>
          <a:p>
            <a:pPr marL="0" indent="0">
              <a:buNone/>
            </a:pPr>
            <a:r>
              <a:rPr lang="de-DE" dirty="0"/>
              <a:t>=&gt; a + d &gt; b + b</a:t>
            </a:r>
          </a:p>
          <a:p>
            <a:pPr marL="0" indent="0">
              <a:buNone/>
            </a:pPr>
            <a:r>
              <a:rPr lang="de-DE" dirty="0"/>
              <a:t>=&gt; a + d &gt; 2 · b</a:t>
            </a:r>
          </a:p>
        </p:txBody>
      </p:sp>
      <p:cxnSp>
        <p:nvCxnSpPr>
          <p:cNvPr id="21" name="Gerader Verbinder 20">
            <a:extLst>
              <a:ext uri="{FF2B5EF4-FFF2-40B4-BE49-F238E27FC236}">
                <a16:creationId xmlns:a16="http://schemas.microsoft.com/office/drawing/2014/main" id="{2CE2B943-1C90-4082-943B-D1930943AC4E}"/>
              </a:ext>
            </a:extLst>
          </p:cNvPr>
          <p:cNvCxnSpPr>
            <a:cxnSpLocks/>
          </p:cNvCxnSpPr>
          <p:nvPr/>
        </p:nvCxnSpPr>
        <p:spPr>
          <a:xfrm>
            <a:off x="1726485" y="2815726"/>
            <a:ext cx="605654" cy="0"/>
          </a:xfrm>
          <a:prstGeom prst="line">
            <a:avLst/>
          </a:prstGeom>
          <a:ln>
            <a:solidFill>
              <a:schemeClr val="tx1"/>
            </a:solidFill>
          </a:ln>
          <a:effectLst/>
          <a:scene3d>
            <a:camera prst="orthographicFront" fov="0">
              <a:rot lat="0" lon="0" rev="0"/>
            </a:camera>
            <a:lightRig rig="threePt" dir="t">
              <a:rot lat="0" lon="0" rev="0"/>
            </a:lightRig>
          </a:scene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0050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71D1-764C-42F6-A47E-D154F67B4FBD}"/>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69B22AB-FAED-428D-9894-1307E91745ED}"/>
              </a:ext>
            </a:extLst>
          </p:cNvPr>
          <p:cNvSpPr>
            <a:spLocks noGrp="1"/>
          </p:cNvSpPr>
          <p:nvPr>
            <p:ph sz="half" idx="1"/>
          </p:nvPr>
        </p:nvSpPr>
        <p:spPr/>
        <p:txBody>
          <a:bodyPr/>
          <a:lstStyle/>
          <a:p>
            <a:pPr marL="0" indent="0">
              <a:buNone/>
            </a:pPr>
            <a:r>
              <a:rPr lang="de-DE" dirty="0"/>
              <a:t>Voraussetzung:</a:t>
            </a:r>
          </a:p>
          <a:p>
            <a:pPr marL="0" indent="0">
              <a:buNone/>
            </a:pPr>
            <a:r>
              <a:rPr lang="de-DE" dirty="0"/>
              <a:t>a : b = b : d</a:t>
            </a:r>
          </a:p>
          <a:p>
            <a:pPr marL="0" indent="0">
              <a:buNone/>
            </a:pPr>
            <a:endParaRPr lang="de-DE" dirty="0"/>
          </a:p>
          <a:p>
            <a:pPr marL="0" indent="0">
              <a:buNone/>
            </a:pPr>
            <a:r>
              <a:rPr lang="de-DE" dirty="0"/>
              <a:t>=&gt; b = √a · d</a:t>
            </a:r>
          </a:p>
        </p:txBody>
      </p:sp>
      <p:sp>
        <p:nvSpPr>
          <p:cNvPr id="4" name="Inhaltsplatzhalter 3">
            <a:extLst>
              <a:ext uri="{FF2B5EF4-FFF2-40B4-BE49-F238E27FC236}">
                <a16:creationId xmlns:a16="http://schemas.microsoft.com/office/drawing/2014/main" id="{15705E00-CC65-4984-B427-C8CF571CE327}"/>
              </a:ext>
            </a:extLst>
          </p:cNvPr>
          <p:cNvSpPr>
            <a:spLocks noGrp="1"/>
          </p:cNvSpPr>
          <p:nvPr>
            <p:ph sz="half" idx="2"/>
          </p:nvPr>
        </p:nvSpPr>
        <p:spPr/>
        <p:txBody>
          <a:bodyPr/>
          <a:lstStyle/>
          <a:p>
            <a:pPr marL="0" indent="0">
              <a:buNone/>
            </a:pPr>
            <a:r>
              <a:rPr lang="de-DE" dirty="0"/>
              <a:t>Wähle b = c</a:t>
            </a:r>
          </a:p>
          <a:p>
            <a:pPr marL="0" indent="0">
              <a:buNone/>
            </a:pPr>
            <a:r>
              <a:rPr lang="de-DE" dirty="0"/>
              <a:t>=&gt; Wenn a : b = b : d und </a:t>
            </a:r>
          </a:p>
          <a:p>
            <a:pPr marL="0" indent="0">
              <a:buNone/>
            </a:pPr>
            <a:r>
              <a:rPr lang="de-DE" dirty="0"/>
              <a:t>a &gt; b &gt; d</a:t>
            </a:r>
          </a:p>
          <a:p>
            <a:endParaRPr lang="de-DE" dirty="0"/>
          </a:p>
          <a:p>
            <a:pPr marL="0" indent="0">
              <a:buNone/>
            </a:pPr>
            <a:r>
              <a:rPr lang="de-DE" dirty="0"/>
              <a:t>=&gt; a + d &gt; b + b</a:t>
            </a:r>
          </a:p>
          <a:p>
            <a:pPr marL="0" indent="0">
              <a:buNone/>
            </a:pPr>
            <a:r>
              <a:rPr lang="de-DE" dirty="0"/>
              <a:t>=&gt; a + d &gt; 2 · b</a:t>
            </a:r>
          </a:p>
          <a:p>
            <a:pPr marL="0" indent="0">
              <a:buNone/>
            </a:pPr>
            <a:r>
              <a:rPr lang="de-DE" dirty="0"/>
              <a:t>=&gt; a + d &gt; 2 · √a · d</a:t>
            </a:r>
          </a:p>
          <a:p>
            <a:pPr marL="0" indent="0">
              <a:buNone/>
            </a:pPr>
            <a:endParaRPr lang="de-DE" dirty="0"/>
          </a:p>
        </p:txBody>
      </p:sp>
      <p:cxnSp>
        <p:nvCxnSpPr>
          <p:cNvPr id="17" name="Gerader Verbinder 16">
            <a:extLst>
              <a:ext uri="{FF2B5EF4-FFF2-40B4-BE49-F238E27FC236}">
                <a16:creationId xmlns:a16="http://schemas.microsoft.com/office/drawing/2014/main" id="{DDBC6F49-FD5A-4202-A2D7-F463C1184EBC}"/>
              </a:ext>
            </a:extLst>
          </p:cNvPr>
          <p:cNvCxnSpPr>
            <a:cxnSpLocks/>
          </p:cNvCxnSpPr>
          <p:nvPr/>
        </p:nvCxnSpPr>
        <p:spPr>
          <a:xfrm>
            <a:off x="1733574" y="2815727"/>
            <a:ext cx="605654" cy="0"/>
          </a:xfrm>
          <a:prstGeom prst="line">
            <a:avLst/>
          </a:prstGeom>
          <a:ln>
            <a:solidFill>
              <a:schemeClr val="tx1"/>
            </a:solidFill>
          </a:ln>
          <a:effectLst/>
          <a:scene3d>
            <a:camera prst="orthographicFront" fov="0">
              <a:rot lat="0" lon="0" rev="0"/>
            </a:camera>
            <a:lightRig rig="threePt" dir="t">
              <a:rot lat="0" lon="0" rev="0"/>
            </a:lightRig>
          </a:scene3d>
        </p:spPr>
        <p:style>
          <a:lnRef idx="3">
            <a:schemeClr val="dk1"/>
          </a:lnRef>
          <a:fillRef idx="0">
            <a:schemeClr val="dk1"/>
          </a:fillRef>
          <a:effectRef idx="2">
            <a:schemeClr val="dk1"/>
          </a:effectRef>
          <a:fontRef idx="minor">
            <a:schemeClr val="tx1"/>
          </a:fontRef>
        </p:style>
      </p:cxnSp>
      <p:cxnSp>
        <p:nvCxnSpPr>
          <p:cNvPr id="7" name="Gerader Verbinder 6">
            <a:extLst>
              <a:ext uri="{FF2B5EF4-FFF2-40B4-BE49-F238E27FC236}">
                <a16:creationId xmlns:a16="http://schemas.microsoft.com/office/drawing/2014/main" id="{57D3D741-5F6A-4D09-96CF-8CDF909274DA}"/>
              </a:ext>
            </a:extLst>
          </p:cNvPr>
          <p:cNvCxnSpPr>
            <a:cxnSpLocks/>
          </p:cNvCxnSpPr>
          <p:nvPr/>
        </p:nvCxnSpPr>
        <p:spPr>
          <a:xfrm>
            <a:off x="8665578" y="4200658"/>
            <a:ext cx="605654" cy="0"/>
          </a:xfrm>
          <a:prstGeom prst="line">
            <a:avLst/>
          </a:prstGeom>
          <a:ln>
            <a:solidFill>
              <a:schemeClr val="tx1"/>
            </a:solidFill>
          </a:ln>
          <a:effectLst/>
          <a:scene3d>
            <a:camera prst="orthographicFront" fov="0">
              <a:rot lat="0" lon="0" rev="0"/>
            </a:camera>
            <a:lightRig rig="threePt" dir="t">
              <a:rot lat="0" lon="0" rev="0"/>
            </a:lightRig>
          </a:scene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865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2044-B0BA-462F-8B4A-56E1A5BBB89D}"/>
              </a:ext>
            </a:extLst>
          </p:cNvPr>
          <p:cNvSpPr>
            <a:spLocks noGrp="1"/>
          </p:cNvSpPr>
          <p:nvPr>
            <p:ph type="title"/>
          </p:nvPr>
        </p:nvSpPr>
        <p:spPr/>
        <p:txBody>
          <a:bodyPr/>
          <a:lstStyle/>
          <a:p>
            <a:r>
              <a:rPr lang="de-DE" dirty="0"/>
              <a:t>Pythagoras von Samos</a:t>
            </a:r>
          </a:p>
        </p:txBody>
      </p:sp>
      <p:sp>
        <p:nvSpPr>
          <p:cNvPr id="3" name="Inhaltsplatzhalter 2">
            <a:extLst>
              <a:ext uri="{FF2B5EF4-FFF2-40B4-BE49-F238E27FC236}">
                <a16:creationId xmlns:a16="http://schemas.microsoft.com/office/drawing/2014/main" id="{89885FAE-2258-4034-9DA3-58B62AD2536B}"/>
              </a:ext>
            </a:extLst>
          </p:cNvPr>
          <p:cNvSpPr>
            <a:spLocks noGrp="1"/>
          </p:cNvSpPr>
          <p:nvPr>
            <p:ph sz="quarter" idx="1"/>
          </p:nvPr>
        </p:nvSpPr>
        <p:spPr/>
        <p:txBody>
          <a:bodyPr/>
          <a:lstStyle/>
          <a:p>
            <a:r>
              <a:rPr lang="de-DE" dirty="0"/>
              <a:t>Philosoph, der sich um Mathematik, Musiktheorie und Astronomie bemühte</a:t>
            </a:r>
          </a:p>
          <a:p>
            <a:r>
              <a:rPr lang="de-DE" dirty="0"/>
              <a:t>geboren um 570 v. Chr. auf Samos</a:t>
            </a:r>
          </a:p>
          <a:p>
            <a:r>
              <a:rPr lang="de-DE" dirty="0"/>
              <a:t>gestorben um 500 v.Chr. in </a:t>
            </a:r>
            <a:r>
              <a:rPr lang="de-DE" dirty="0" err="1"/>
              <a:t>Metapont</a:t>
            </a:r>
            <a:endParaRPr lang="de-DE" dirty="0"/>
          </a:p>
          <a:p>
            <a:r>
              <a:rPr lang="de-DE" dirty="0"/>
              <a:t>lebte einige Zeit in Ägypten</a:t>
            </a:r>
          </a:p>
          <a:p>
            <a:r>
              <a:rPr lang="de-DE" dirty="0"/>
              <a:t>bedeutende Entdeckungen auf den Gebieten der Mathematik, der Astronomie und anderer Wissenschaften</a:t>
            </a:r>
          </a:p>
          <a:p>
            <a:r>
              <a:rPr lang="de-DE" dirty="0"/>
              <a:t>Lehre zuerst nur mündlich weitergegeben</a:t>
            </a:r>
          </a:p>
          <a:p>
            <a:r>
              <a:rPr lang="de-DE" dirty="0"/>
              <a:t>eigene Leistungen nicht von denen seiner Schüler zu trennen</a:t>
            </a:r>
          </a:p>
        </p:txBody>
      </p:sp>
    </p:spTree>
    <p:extLst>
      <p:ext uri="{BB962C8B-B14F-4D97-AF65-F5344CB8AC3E}">
        <p14:creationId xmlns:p14="http://schemas.microsoft.com/office/powerpoint/2010/main" val="366290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71D1-764C-42F6-A47E-D154F67B4FBD}"/>
              </a:ext>
            </a:extLst>
          </p:cNvPr>
          <p:cNvSpPr>
            <a:spLocks noGrp="1"/>
          </p:cNvSpPr>
          <p:nvPr>
            <p:ph type="title"/>
          </p:nvPr>
        </p:nvSpPr>
        <p:spPr/>
        <p:txBody>
          <a:bodyPr/>
          <a:lstStyle/>
          <a:p>
            <a:r>
              <a:rPr lang="de-DE" dirty="0"/>
              <a:t>V.25</a:t>
            </a:r>
          </a:p>
        </p:txBody>
      </p:sp>
      <p:sp>
        <p:nvSpPr>
          <p:cNvPr id="3" name="Inhaltsplatzhalter 2">
            <a:extLst>
              <a:ext uri="{FF2B5EF4-FFF2-40B4-BE49-F238E27FC236}">
                <a16:creationId xmlns:a16="http://schemas.microsoft.com/office/drawing/2014/main" id="{B69B22AB-FAED-428D-9894-1307E91745ED}"/>
              </a:ext>
            </a:extLst>
          </p:cNvPr>
          <p:cNvSpPr>
            <a:spLocks noGrp="1"/>
          </p:cNvSpPr>
          <p:nvPr>
            <p:ph sz="half" idx="1"/>
          </p:nvPr>
        </p:nvSpPr>
        <p:spPr/>
        <p:txBody>
          <a:bodyPr/>
          <a:lstStyle/>
          <a:p>
            <a:pPr marL="0" indent="0">
              <a:buNone/>
            </a:pPr>
            <a:r>
              <a:rPr lang="de-DE" dirty="0"/>
              <a:t>Voraussetzung:</a:t>
            </a:r>
          </a:p>
          <a:p>
            <a:pPr marL="0" indent="0">
              <a:buNone/>
            </a:pPr>
            <a:r>
              <a:rPr lang="de-DE" dirty="0"/>
              <a:t>a : b = b : d</a:t>
            </a:r>
          </a:p>
          <a:p>
            <a:pPr marL="0" indent="0">
              <a:buNone/>
            </a:pPr>
            <a:endParaRPr lang="de-DE" dirty="0"/>
          </a:p>
          <a:p>
            <a:pPr marL="0" indent="0">
              <a:buNone/>
            </a:pPr>
            <a:r>
              <a:rPr lang="de-DE" dirty="0"/>
              <a:t>=&gt; b = √a · d</a:t>
            </a:r>
          </a:p>
        </p:txBody>
      </p:sp>
      <p:sp>
        <p:nvSpPr>
          <p:cNvPr id="4" name="Inhaltsplatzhalter 3">
            <a:extLst>
              <a:ext uri="{FF2B5EF4-FFF2-40B4-BE49-F238E27FC236}">
                <a16:creationId xmlns:a16="http://schemas.microsoft.com/office/drawing/2014/main" id="{15705E00-CC65-4984-B427-C8CF571CE327}"/>
              </a:ext>
            </a:extLst>
          </p:cNvPr>
          <p:cNvSpPr>
            <a:spLocks noGrp="1"/>
          </p:cNvSpPr>
          <p:nvPr>
            <p:ph sz="half" idx="2"/>
          </p:nvPr>
        </p:nvSpPr>
        <p:spPr/>
        <p:txBody>
          <a:bodyPr/>
          <a:lstStyle/>
          <a:p>
            <a:pPr marL="0" indent="0">
              <a:buNone/>
            </a:pPr>
            <a:r>
              <a:rPr lang="de-DE" dirty="0"/>
              <a:t>Wähle b = c</a:t>
            </a:r>
          </a:p>
          <a:p>
            <a:pPr marL="0" indent="0">
              <a:buNone/>
            </a:pPr>
            <a:r>
              <a:rPr lang="de-DE" dirty="0"/>
              <a:t>=&gt; Wenn a : b = b : d und </a:t>
            </a:r>
          </a:p>
          <a:p>
            <a:pPr marL="0" indent="0">
              <a:buNone/>
            </a:pPr>
            <a:r>
              <a:rPr lang="de-DE" dirty="0"/>
              <a:t>a &gt; b &gt; d</a:t>
            </a:r>
          </a:p>
          <a:p>
            <a:endParaRPr lang="de-DE" dirty="0"/>
          </a:p>
          <a:p>
            <a:pPr marL="0" indent="0">
              <a:buNone/>
            </a:pPr>
            <a:r>
              <a:rPr lang="de-DE" dirty="0"/>
              <a:t>=&gt; a + d &gt; b + b</a:t>
            </a:r>
          </a:p>
          <a:p>
            <a:pPr marL="0" indent="0">
              <a:buNone/>
            </a:pPr>
            <a:r>
              <a:rPr lang="de-DE" dirty="0"/>
              <a:t>=&gt; a + d &gt; 2 · b</a:t>
            </a:r>
          </a:p>
          <a:p>
            <a:pPr marL="0" indent="0">
              <a:buNone/>
            </a:pPr>
            <a:r>
              <a:rPr lang="de-DE" dirty="0"/>
              <a:t>=&gt; a + d &gt; 2 · √a · d</a:t>
            </a:r>
          </a:p>
          <a:p>
            <a:pPr marL="0" indent="0">
              <a:buNone/>
            </a:pPr>
            <a:r>
              <a:rPr lang="de-DE" dirty="0"/>
              <a:t>=&gt; (a + d) : 2 &gt; √a · d</a:t>
            </a:r>
          </a:p>
          <a:p>
            <a:pPr marL="0" indent="0">
              <a:buNone/>
            </a:pPr>
            <a:r>
              <a:rPr lang="de-DE" dirty="0">
                <a:sym typeface="Wingdings" panose="05000000000000000000" pitchFamily="2" charset="2"/>
              </a:rPr>
              <a:t> arithmetisch-geometrische Ungleichung für n = 2</a:t>
            </a:r>
            <a:endParaRPr lang="de-DE" dirty="0"/>
          </a:p>
        </p:txBody>
      </p:sp>
      <p:cxnSp>
        <p:nvCxnSpPr>
          <p:cNvPr id="17" name="Gerader Verbinder 16">
            <a:extLst>
              <a:ext uri="{FF2B5EF4-FFF2-40B4-BE49-F238E27FC236}">
                <a16:creationId xmlns:a16="http://schemas.microsoft.com/office/drawing/2014/main" id="{DDBC6F49-FD5A-4202-A2D7-F463C1184EBC}"/>
              </a:ext>
            </a:extLst>
          </p:cNvPr>
          <p:cNvCxnSpPr>
            <a:cxnSpLocks/>
          </p:cNvCxnSpPr>
          <p:nvPr/>
        </p:nvCxnSpPr>
        <p:spPr>
          <a:xfrm>
            <a:off x="1733574" y="2815727"/>
            <a:ext cx="605654" cy="0"/>
          </a:xfrm>
          <a:prstGeom prst="line">
            <a:avLst/>
          </a:prstGeom>
          <a:ln>
            <a:solidFill>
              <a:schemeClr val="tx1"/>
            </a:solidFill>
          </a:ln>
          <a:effectLst/>
          <a:scene3d>
            <a:camera prst="orthographicFront" fov="0">
              <a:rot lat="0" lon="0" rev="0"/>
            </a:camera>
            <a:lightRig rig="threePt" dir="t">
              <a:rot lat="0" lon="0" rev="0"/>
            </a:lightRig>
          </a:scene3d>
        </p:spPr>
        <p:style>
          <a:lnRef idx="3">
            <a:schemeClr val="dk1"/>
          </a:lnRef>
          <a:fillRef idx="0">
            <a:schemeClr val="dk1"/>
          </a:fillRef>
          <a:effectRef idx="2">
            <a:schemeClr val="dk1"/>
          </a:effectRef>
          <a:fontRef idx="minor">
            <a:schemeClr val="tx1"/>
          </a:fontRef>
        </p:style>
      </p:cxnSp>
      <p:cxnSp>
        <p:nvCxnSpPr>
          <p:cNvPr id="7" name="Gerader Verbinder 6">
            <a:extLst>
              <a:ext uri="{FF2B5EF4-FFF2-40B4-BE49-F238E27FC236}">
                <a16:creationId xmlns:a16="http://schemas.microsoft.com/office/drawing/2014/main" id="{57D3D741-5F6A-4D09-96CF-8CDF909274DA}"/>
              </a:ext>
            </a:extLst>
          </p:cNvPr>
          <p:cNvCxnSpPr>
            <a:cxnSpLocks/>
          </p:cNvCxnSpPr>
          <p:nvPr/>
        </p:nvCxnSpPr>
        <p:spPr>
          <a:xfrm>
            <a:off x="8665578" y="4200658"/>
            <a:ext cx="605654" cy="0"/>
          </a:xfrm>
          <a:prstGeom prst="line">
            <a:avLst/>
          </a:prstGeom>
          <a:ln>
            <a:solidFill>
              <a:schemeClr val="tx1"/>
            </a:solidFill>
          </a:ln>
          <a:effectLst/>
          <a:scene3d>
            <a:camera prst="orthographicFront" fov="0">
              <a:rot lat="0" lon="0" rev="0"/>
            </a:camera>
            <a:lightRig rig="threePt" dir="t">
              <a:rot lat="0" lon="0" rev="0"/>
            </a:lightRig>
          </a:scene3d>
        </p:spPr>
        <p:style>
          <a:lnRef idx="3">
            <a:schemeClr val="dk1"/>
          </a:lnRef>
          <a:fillRef idx="0">
            <a:schemeClr val="dk1"/>
          </a:fillRef>
          <a:effectRef idx="2">
            <a:schemeClr val="dk1"/>
          </a:effectRef>
          <a:fontRef idx="minor">
            <a:schemeClr val="tx1"/>
          </a:fontRef>
        </p:style>
      </p:cxnSp>
      <p:pic>
        <p:nvPicPr>
          <p:cNvPr id="6" name="Grafik 5">
            <a:extLst>
              <a:ext uri="{FF2B5EF4-FFF2-40B4-BE49-F238E27FC236}">
                <a16:creationId xmlns:a16="http://schemas.microsoft.com/office/drawing/2014/main" id="{44CEAD74-0405-4CA1-9AF8-B5EDFC7EBDC4}"/>
              </a:ext>
            </a:extLst>
          </p:cNvPr>
          <p:cNvPicPr>
            <a:picLocks noChangeAspect="1"/>
          </p:cNvPicPr>
          <p:nvPr/>
        </p:nvPicPr>
        <p:blipFill>
          <a:blip r:embed="rId2"/>
          <a:stretch>
            <a:fillRect/>
          </a:stretch>
        </p:blipFill>
        <p:spPr>
          <a:xfrm>
            <a:off x="8885311" y="4643514"/>
            <a:ext cx="658425" cy="60965"/>
          </a:xfrm>
          <a:prstGeom prst="rect">
            <a:avLst/>
          </a:prstGeom>
        </p:spPr>
      </p:pic>
    </p:spTree>
    <p:extLst>
      <p:ext uri="{BB962C8B-B14F-4D97-AF65-F5344CB8AC3E}">
        <p14:creationId xmlns:p14="http://schemas.microsoft.com/office/powerpoint/2010/main" val="3492221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E8054-0AED-45D7-805E-87287334B9CF}"/>
              </a:ext>
            </a:extLst>
          </p:cNvPr>
          <p:cNvSpPr>
            <a:spLocks noGrp="1"/>
          </p:cNvSpPr>
          <p:nvPr>
            <p:ph type="title"/>
          </p:nvPr>
        </p:nvSpPr>
        <p:spPr>
          <a:xfrm>
            <a:off x="402336" y="228600"/>
            <a:ext cx="11379200" cy="758952"/>
          </a:xfrm>
        </p:spPr>
        <p:txBody>
          <a:bodyPr anchor="b">
            <a:normAutofit/>
          </a:bodyPr>
          <a:lstStyle/>
          <a:p>
            <a:r>
              <a:rPr lang="de-DE" dirty="0"/>
              <a:t>Buch 6 </a:t>
            </a:r>
          </a:p>
        </p:txBody>
      </p:sp>
      <p:sp>
        <p:nvSpPr>
          <p:cNvPr id="9" name="Content Placeholder 2">
            <a:extLst>
              <a:ext uri="{FF2B5EF4-FFF2-40B4-BE49-F238E27FC236}">
                <a16:creationId xmlns:a16="http://schemas.microsoft.com/office/drawing/2014/main" id="{5B2F53C5-C399-464C-848A-CF61A1040B57}"/>
              </a:ext>
            </a:extLst>
          </p:cNvPr>
          <p:cNvSpPr>
            <a:spLocks noGrp="1"/>
          </p:cNvSpPr>
          <p:nvPr>
            <p:ph sz="quarter" idx="1"/>
          </p:nvPr>
        </p:nvSpPr>
        <p:spPr>
          <a:xfrm>
            <a:off x="402336" y="1527048"/>
            <a:ext cx="11338560" cy="4572000"/>
          </a:xfrm>
        </p:spPr>
        <p:txBody>
          <a:bodyPr/>
          <a:lstStyle/>
          <a:p>
            <a:pPr marL="0" indent="0">
              <a:buNone/>
            </a:pPr>
            <a:r>
              <a:rPr lang="en-US" dirty="0"/>
              <a:t>Buch 6 </a:t>
            </a:r>
            <a:r>
              <a:rPr lang="en-US" dirty="0" err="1"/>
              <a:t>enthält</a:t>
            </a:r>
            <a:r>
              <a:rPr lang="en-US" dirty="0"/>
              <a:t> die </a:t>
            </a:r>
            <a:r>
              <a:rPr lang="en-US" dirty="0" err="1"/>
              <a:t>geometrische</a:t>
            </a:r>
            <a:r>
              <a:rPr lang="en-US" dirty="0"/>
              <a:t> </a:t>
            </a:r>
            <a:r>
              <a:rPr lang="en-US" dirty="0" err="1"/>
              <a:t>Anwendung</a:t>
            </a:r>
            <a:r>
              <a:rPr lang="en-US" dirty="0"/>
              <a:t> des </a:t>
            </a:r>
            <a:r>
              <a:rPr lang="en-US" dirty="0" err="1"/>
              <a:t>Vorhergehenden</a:t>
            </a:r>
            <a:r>
              <a:rPr lang="en-US" dirty="0"/>
              <a:t>, die </a:t>
            </a:r>
            <a:r>
              <a:rPr lang="en-US" dirty="0" err="1"/>
              <a:t>Ähnlichkeitslehre</a:t>
            </a:r>
            <a:r>
              <a:rPr lang="en-US" dirty="0"/>
              <a:t> und die </a:t>
            </a:r>
            <a:r>
              <a:rPr lang="en-US" dirty="0" err="1"/>
              <a:t>allgemeine</a:t>
            </a:r>
            <a:r>
              <a:rPr lang="en-US" dirty="0"/>
              <a:t> </a:t>
            </a:r>
            <a:r>
              <a:rPr lang="en-US" dirty="0" err="1"/>
              <a:t>Flächenanlegung</a:t>
            </a:r>
            <a:r>
              <a:rPr lang="en-US" dirty="0"/>
              <a:t>.</a:t>
            </a:r>
          </a:p>
          <a:p>
            <a:pPr marL="0" indent="0">
              <a:buNone/>
            </a:pPr>
            <a:endParaRPr lang="en-US" dirty="0"/>
          </a:p>
        </p:txBody>
      </p:sp>
    </p:spTree>
    <p:extLst>
      <p:ext uri="{BB962C8B-B14F-4D97-AF65-F5344CB8AC3E}">
        <p14:creationId xmlns:p14="http://schemas.microsoft.com/office/powerpoint/2010/main" val="321164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E8054-0AED-45D7-805E-87287334B9CF}"/>
              </a:ext>
            </a:extLst>
          </p:cNvPr>
          <p:cNvSpPr>
            <a:spLocks noGrp="1"/>
          </p:cNvSpPr>
          <p:nvPr>
            <p:ph type="title"/>
          </p:nvPr>
        </p:nvSpPr>
        <p:spPr>
          <a:xfrm>
            <a:off x="402336" y="228600"/>
            <a:ext cx="11379200" cy="758952"/>
          </a:xfrm>
        </p:spPr>
        <p:txBody>
          <a:bodyPr anchor="b">
            <a:normAutofit/>
          </a:bodyPr>
          <a:lstStyle/>
          <a:p>
            <a:r>
              <a:rPr lang="de-DE" dirty="0"/>
              <a:t>Definition 1</a:t>
            </a:r>
          </a:p>
        </p:txBody>
      </p:sp>
      <p:sp>
        <p:nvSpPr>
          <p:cNvPr id="9" name="Content Placeholder 2">
            <a:extLst>
              <a:ext uri="{FF2B5EF4-FFF2-40B4-BE49-F238E27FC236}">
                <a16:creationId xmlns:a16="http://schemas.microsoft.com/office/drawing/2014/main" id="{5B2F53C5-C399-464C-848A-CF61A1040B57}"/>
              </a:ext>
            </a:extLst>
          </p:cNvPr>
          <p:cNvSpPr>
            <a:spLocks noGrp="1"/>
          </p:cNvSpPr>
          <p:nvPr>
            <p:ph sz="quarter" idx="1"/>
          </p:nvPr>
        </p:nvSpPr>
        <p:spPr>
          <a:xfrm>
            <a:off x="402336" y="1527048"/>
            <a:ext cx="11338560" cy="4572000"/>
          </a:xfrm>
        </p:spPr>
        <p:txBody>
          <a:bodyPr/>
          <a:lstStyle/>
          <a:p>
            <a:pPr marL="0" indent="0">
              <a:buNone/>
            </a:pPr>
            <a:r>
              <a:rPr lang="de-DE" dirty="0"/>
              <a:t>Ähnlich sind geradlinige Figuren, in denen die Winkel einzeln gleich sind und die gleiche Winkel umfassenden Seiten in Proportion stehen. </a:t>
            </a:r>
            <a:endParaRPr lang="en-US" dirty="0"/>
          </a:p>
        </p:txBody>
      </p:sp>
    </p:spTree>
    <p:extLst>
      <p:ext uri="{BB962C8B-B14F-4D97-AF65-F5344CB8AC3E}">
        <p14:creationId xmlns:p14="http://schemas.microsoft.com/office/powerpoint/2010/main" val="3951170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42971-9C0F-417E-A1A9-03E743B0A435}"/>
              </a:ext>
            </a:extLst>
          </p:cNvPr>
          <p:cNvSpPr>
            <a:spLocks noGrp="1"/>
          </p:cNvSpPr>
          <p:nvPr>
            <p:ph type="title"/>
          </p:nvPr>
        </p:nvSpPr>
        <p:spPr/>
        <p:txBody>
          <a:bodyPr/>
          <a:lstStyle/>
          <a:p>
            <a:r>
              <a:rPr lang="de-DE" dirty="0"/>
              <a:t>VI.12</a:t>
            </a:r>
          </a:p>
        </p:txBody>
      </p:sp>
      <p:sp>
        <p:nvSpPr>
          <p:cNvPr id="3" name="Inhaltsplatzhalter 2">
            <a:extLst>
              <a:ext uri="{FF2B5EF4-FFF2-40B4-BE49-F238E27FC236}">
                <a16:creationId xmlns:a16="http://schemas.microsoft.com/office/drawing/2014/main" id="{6D403759-75DD-4948-80BF-999B86E77D89}"/>
              </a:ext>
            </a:extLst>
          </p:cNvPr>
          <p:cNvSpPr>
            <a:spLocks noGrp="1"/>
          </p:cNvSpPr>
          <p:nvPr>
            <p:ph sz="quarter" idx="1"/>
          </p:nvPr>
        </p:nvSpPr>
        <p:spPr/>
        <p:txBody>
          <a:bodyPr/>
          <a:lstStyle/>
          <a:p>
            <a:pPr marL="0" indent="0">
              <a:buNone/>
            </a:pPr>
            <a:r>
              <a:rPr lang="de-DE" dirty="0"/>
              <a:t>Zu drei gegebenen Strecken die vierte Proportionale zu finden.</a:t>
            </a:r>
          </a:p>
          <a:p>
            <a:pPr marL="0" indent="0">
              <a:buNone/>
            </a:pPr>
            <a:endParaRPr lang="de-DE" dirty="0"/>
          </a:p>
        </p:txBody>
      </p:sp>
    </p:spTree>
    <p:extLst>
      <p:ext uri="{BB962C8B-B14F-4D97-AF65-F5344CB8AC3E}">
        <p14:creationId xmlns:p14="http://schemas.microsoft.com/office/powerpoint/2010/main" val="662796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42971-9C0F-417E-A1A9-03E743B0A435}"/>
              </a:ext>
            </a:extLst>
          </p:cNvPr>
          <p:cNvSpPr>
            <a:spLocks noGrp="1"/>
          </p:cNvSpPr>
          <p:nvPr>
            <p:ph type="title"/>
          </p:nvPr>
        </p:nvSpPr>
        <p:spPr/>
        <p:txBody>
          <a:bodyPr/>
          <a:lstStyle/>
          <a:p>
            <a:r>
              <a:rPr lang="de-DE" dirty="0"/>
              <a:t>VI.12</a:t>
            </a:r>
          </a:p>
        </p:txBody>
      </p:sp>
      <p:sp>
        <p:nvSpPr>
          <p:cNvPr id="3" name="Inhaltsplatzhalter 2">
            <a:extLst>
              <a:ext uri="{FF2B5EF4-FFF2-40B4-BE49-F238E27FC236}">
                <a16:creationId xmlns:a16="http://schemas.microsoft.com/office/drawing/2014/main" id="{6D403759-75DD-4948-80BF-999B86E77D89}"/>
              </a:ext>
            </a:extLst>
          </p:cNvPr>
          <p:cNvSpPr>
            <a:spLocks noGrp="1"/>
          </p:cNvSpPr>
          <p:nvPr>
            <p:ph sz="quarter" idx="1"/>
          </p:nvPr>
        </p:nvSpPr>
        <p:spPr/>
        <p:txBody>
          <a:bodyPr/>
          <a:lstStyle/>
          <a:p>
            <a:pPr marL="0" indent="0">
              <a:buNone/>
            </a:pPr>
            <a:r>
              <a:rPr lang="de-DE" dirty="0"/>
              <a:t>Zu drei gegebenen Strecken die vierte Proportionale zu finden.</a:t>
            </a:r>
          </a:p>
          <a:p>
            <a:pPr marL="0" indent="0">
              <a:buNone/>
            </a:pPr>
            <a:endParaRPr lang="de-DE" dirty="0"/>
          </a:p>
          <a:p>
            <a:pPr marL="0" indent="0">
              <a:buNone/>
            </a:pPr>
            <a:r>
              <a:rPr lang="de-DE" dirty="0"/>
              <a:t>Seien A, B, C gegeben. Man soll D finden mit A : B = C : D.</a:t>
            </a:r>
          </a:p>
          <a:p>
            <a:pPr marL="0" indent="0">
              <a:buNone/>
            </a:pPr>
            <a:endParaRPr lang="de-DE" dirty="0"/>
          </a:p>
          <a:p>
            <a:pPr marL="0" indent="0">
              <a:buNone/>
            </a:pPr>
            <a:r>
              <a:rPr lang="de-DE" dirty="0">
                <a:sym typeface="Wingdings" panose="05000000000000000000" pitchFamily="2" charset="2"/>
              </a:rPr>
              <a:t> Anleitung zur Konstruktion</a:t>
            </a:r>
            <a:endParaRPr lang="de-DE" dirty="0"/>
          </a:p>
          <a:p>
            <a:pPr marL="0" indent="0">
              <a:buNone/>
            </a:pPr>
            <a:endParaRPr lang="de-DE" dirty="0"/>
          </a:p>
          <a:p>
            <a:pPr marL="0" indent="0">
              <a:buNone/>
            </a:pPr>
            <a:endParaRPr lang="de-DE" dirty="0"/>
          </a:p>
          <a:p>
            <a:endParaRPr lang="de-DE" dirty="0"/>
          </a:p>
          <a:p>
            <a:endParaRPr lang="de-DE" dirty="0"/>
          </a:p>
          <a:p>
            <a:endParaRPr lang="de-DE" dirty="0"/>
          </a:p>
          <a:p>
            <a:pPr marL="0" indent="0">
              <a:buNone/>
            </a:pPr>
            <a:endParaRPr lang="de-DE" dirty="0"/>
          </a:p>
        </p:txBody>
      </p:sp>
    </p:spTree>
    <p:extLst>
      <p:ext uri="{BB962C8B-B14F-4D97-AF65-F5344CB8AC3E}">
        <p14:creationId xmlns:p14="http://schemas.microsoft.com/office/powerpoint/2010/main" val="3470866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028C8-90DF-43CE-B664-73AACE69F965}"/>
              </a:ext>
            </a:extLst>
          </p:cNvPr>
          <p:cNvSpPr>
            <a:spLocks noGrp="1"/>
          </p:cNvSpPr>
          <p:nvPr>
            <p:ph type="title"/>
          </p:nvPr>
        </p:nvSpPr>
        <p:spPr>
          <a:xfrm>
            <a:off x="402336" y="228600"/>
            <a:ext cx="11379200" cy="758952"/>
          </a:xfrm>
        </p:spPr>
        <p:txBody>
          <a:bodyPr anchor="b">
            <a:normAutofit/>
          </a:bodyPr>
          <a:lstStyle/>
          <a:p>
            <a:r>
              <a:rPr lang="de-DE" dirty="0"/>
              <a:t>VI.12</a:t>
            </a:r>
          </a:p>
        </p:txBody>
      </p:sp>
      <p:sp>
        <p:nvSpPr>
          <p:cNvPr id="3" name="Inhaltsplatzhalter 2">
            <a:extLst>
              <a:ext uri="{FF2B5EF4-FFF2-40B4-BE49-F238E27FC236}">
                <a16:creationId xmlns:a16="http://schemas.microsoft.com/office/drawing/2014/main" id="{C7534401-C5CC-4DD5-A98E-7926431A1FF7}"/>
              </a:ext>
            </a:extLst>
          </p:cNvPr>
          <p:cNvSpPr>
            <a:spLocks noGrp="1"/>
          </p:cNvSpPr>
          <p:nvPr>
            <p:ph sz="half" idx="1"/>
          </p:nvPr>
        </p:nvSpPr>
        <p:spPr>
          <a:xfrm>
            <a:off x="402336" y="1371600"/>
            <a:ext cx="5384800" cy="4681728"/>
          </a:xfrm>
        </p:spPr>
        <p:txBody>
          <a:bodyPr>
            <a:normAutofit/>
          </a:bodyPr>
          <a:lstStyle/>
          <a:p>
            <a:pPr marL="0" indent="0">
              <a:buNone/>
            </a:pPr>
            <a:r>
              <a:rPr lang="de-DE" dirty="0"/>
              <a:t>Man ziehe zwei gerade Linien DE, DF, die einen beliebigen Winkel EDF umfassen, trage DG = A, </a:t>
            </a:r>
            <a:r>
              <a:rPr lang="de-DE" dirty="0">
                <a:solidFill>
                  <a:srgbClr val="00B0F0"/>
                </a:solidFill>
              </a:rPr>
              <a:t>GE</a:t>
            </a:r>
            <a:r>
              <a:rPr lang="de-DE" dirty="0"/>
              <a:t> = </a:t>
            </a:r>
            <a:r>
              <a:rPr lang="de-DE" dirty="0">
                <a:solidFill>
                  <a:srgbClr val="00B0F0"/>
                </a:solidFill>
              </a:rPr>
              <a:t>B</a:t>
            </a:r>
            <a:r>
              <a:rPr lang="de-DE" dirty="0"/>
              <a:t> und </a:t>
            </a:r>
            <a:r>
              <a:rPr lang="de-DE" dirty="0">
                <a:solidFill>
                  <a:srgbClr val="00B050"/>
                </a:solidFill>
              </a:rPr>
              <a:t>DH</a:t>
            </a:r>
            <a:r>
              <a:rPr lang="de-DE" dirty="0"/>
              <a:t> = </a:t>
            </a:r>
            <a:r>
              <a:rPr lang="de-DE" dirty="0">
                <a:solidFill>
                  <a:srgbClr val="00B050"/>
                </a:solidFill>
              </a:rPr>
              <a:t>C</a:t>
            </a:r>
            <a:r>
              <a:rPr lang="de-DE" dirty="0"/>
              <a:t> ab.</a:t>
            </a:r>
          </a:p>
          <a:p>
            <a:pPr marL="0" indent="0">
              <a:buNone/>
            </a:pPr>
            <a:r>
              <a:rPr lang="de-DE" dirty="0"/>
              <a:t>Ziehe </a:t>
            </a:r>
            <a:r>
              <a:rPr lang="de-DE" dirty="0">
                <a:solidFill>
                  <a:schemeClr val="bg1">
                    <a:lumMod val="50000"/>
                  </a:schemeClr>
                </a:solidFill>
              </a:rPr>
              <a:t>GH</a:t>
            </a:r>
            <a:r>
              <a:rPr lang="de-DE" dirty="0"/>
              <a:t> und hierzu parallel </a:t>
            </a:r>
            <a:r>
              <a:rPr lang="de-DE" dirty="0">
                <a:solidFill>
                  <a:schemeClr val="bg1">
                    <a:lumMod val="50000"/>
                  </a:schemeClr>
                </a:solidFill>
              </a:rPr>
              <a:t>EF</a:t>
            </a:r>
            <a:r>
              <a:rPr lang="de-DE" dirty="0"/>
              <a:t> durch E.</a:t>
            </a:r>
          </a:p>
        </p:txBody>
      </p:sp>
      <p:pic>
        <p:nvPicPr>
          <p:cNvPr id="4" name="Grafik 3">
            <a:extLst>
              <a:ext uri="{FF2B5EF4-FFF2-40B4-BE49-F238E27FC236}">
                <a16:creationId xmlns:a16="http://schemas.microsoft.com/office/drawing/2014/main" id="{6C2CCEDF-04A6-43F3-954E-403CB4EC3634}"/>
              </a:ext>
            </a:extLst>
          </p:cNvPr>
          <p:cNvPicPr>
            <a:picLocks noChangeAspect="1"/>
          </p:cNvPicPr>
          <p:nvPr/>
        </p:nvPicPr>
        <p:blipFill>
          <a:blip r:embed="rId2"/>
          <a:stretch>
            <a:fillRect/>
          </a:stretch>
        </p:blipFill>
        <p:spPr>
          <a:xfrm>
            <a:off x="6402552" y="1371600"/>
            <a:ext cx="5381296" cy="4681728"/>
          </a:xfrm>
          <a:prstGeom prst="rect">
            <a:avLst/>
          </a:prstGeom>
          <a:noFill/>
        </p:spPr>
      </p:pic>
    </p:spTree>
    <p:extLst>
      <p:ext uri="{BB962C8B-B14F-4D97-AF65-F5344CB8AC3E}">
        <p14:creationId xmlns:p14="http://schemas.microsoft.com/office/powerpoint/2010/main" val="3101817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93A01-C911-4802-A36A-046F13F00DBC}"/>
              </a:ext>
            </a:extLst>
          </p:cNvPr>
          <p:cNvSpPr>
            <a:spLocks noGrp="1"/>
          </p:cNvSpPr>
          <p:nvPr>
            <p:ph type="title"/>
          </p:nvPr>
        </p:nvSpPr>
        <p:spPr>
          <a:xfrm>
            <a:off x="402336" y="228600"/>
            <a:ext cx="11379200" cy="758952"/>
          </a:xfrm>
        </p:spPr>
        <p:txBody>
          <a:bodyPr anchor="b">
            <a:normAutofit/>
          </a:bodyPr>
          <a:lstStyle/>
          <a:p>
            <a:r>
              <a:rPr lang="de-DE" dirty="0"/>
              <a:t>VI.12</a:t>
            </a:r>
          </a:p>
        </p:txBody>
      </p:sp>
      <p:sp>
        <p:nvSpPr>
          <p:cNvPr id="3" name="Inhaltsplatzhalter 2">
            <a:extLst>
              <a:ext uri="{FF2B5EF4-FFF2-40B4-BE49-F238E27FC236}">
                <a16:creationId xmlns:a16="http://schemas.microsoft.com/office/drawing/2014/main" id="{B77B2C73-F294-4B17-8D2F-65AAB0C695E7}"/>
              </a:ext>
            </a:extLst>
          </p:cNvPr>
          <p:cNvSpPr>
            <a:spLocks noGrp="1"/>
          </p:cNvSpPr>
          <p:nvPr>
            <p:ph sz="half" idx="1"/>
          </p:nvPr>
        </p:nvSpPr>
        <p:spPr>
          <a:xfrm>
            <a:off x="402336" y="1371600"/>
            <a:ext cx="5384800" cy="4681728"/>
          </a:xfrm>
        </p:spPr>
        <p:txBody>
          <a:bodyPr>
            <a:normAutofit/>
          </a:bodyPr>
          <a:lstStyle/>
          <a:p>
            <a:pPr marL="0" indent="0">
              <a:buNone/>
            </a:pPr>
            <a:r>
              <a:rPr lang="de-DE" dirty="0"/>
              <a:t>Da </a:t>
            </a:r>
            <a:r>
              <a:rPr lang="de-DE" dirty="0">
                <a:solidFill>
                  <a:schemeClr val="bg1">
                    <a:lumMod val="50000"/>
                  </a:schemeClr>
                </a:solidFill>
              </a:rPr>
              <a:t>GH</a:t>
            </a:r>
            <a:r>
              <a:rPr lang="de-DE" dirty="0"/>
              <a:t> parallel zu </a:t>
            </a:r>
            <a:r>
              <a:rPr lang="de-DE" dirty="0">
                <a:solidFill>
                  <a:schemeClr val="bg1">
                    <a:lumMod val="50000"/>
                  </a:schemeClr>
                </a:solidFill>
              </a:rPr>
              <a:t>EF</a:t>
            </a:r>
            <a:r>
              <a:rPr lang="de-DE" dirty="0"/>
              <a:t>, einer der Seiten, gezogen wurde,</a:t>
            </a:r>
          </a:p>
          <a:p>
            <a:pPr marL="0" indent="0">
              <a:buNone/>
            </a:pPr>
            <a:r>
              <a:rPr lang="de-DE" dirty="0"/>
              <a:t>so ist DG : </a:t>
            </a:r>
            <a:r>
              <a:rPr lang="de-DE" dirty="0">
                <a:solidFill>
                  <a:srgbClr val="00B0F0"/>
                </a:solidFill>
              </a:rPr>
              <a:t>GE</a:t>
            </a:r>
            <a:r>
              <a:rPr lang="de-DE" dirty="0"/>
              <a:t> = </a:t>
            </a:r>
            <a:r>
              <a:rPr lang="de-DE" dirty="0">
                <a:solidFill>
                  <a:srgbClr val="00B050"/>
                </a:solidFill>
              </a:rPr>
              <a:t>DH</a:t>
            </a:r>
            <a:r>
              <a:rPr lang="de-DE" dirty="0"/>
              <a:t> : </a:t>
            </a:r>
            <a:r>
              <a:rPr lang="de-DE" dirty="0">
                <a:solidFill>
                  <a:srgbClr val="FFC000"/>
                </a:solidFill>
              </a:rPr>
              <a:t>HF</a:t>
            </a:r>
            <a:r>
              <a:rPr lang="de-DE" dirty="0"/>
              <a:t>. (VI. 2).</a:t>
            </a:r>
          </a:p>
          <a:p>
            <a:pPr marL="0" indent="0">
              <a:buNone/>
            </a:pPr>
            <a:r>
              <a:rPr lang="de-DE" dirty="0"/>
              <a:t>Nun ist DG = A, </a:t>
            </a:r>
            <a:r>
              <a:rPr lang="de-DE" dirty="0">
                <a:solidFill>
                  <a:srgbClr val="00B0F0"/>
                </a:solidFill>
              </a:rPr>
              <a:t>GE</a:t>
            </a:r>
            <a:r>
              <a:rPr lang="de-DE" dirty="0"/>
              <a:t> = </a:t>
            </a:r>
            <a:r>
              <a:rPr lang="de-DE" dirty="0">
                <a:solidFill>
                  <a:srgbClr val="00B0F0"/>
                </a:solidFill>
              </a:rPr>
              <a:t>B</a:t>
            </a:r>
            <a:r>
              <a:rPr lang="de-DE" dirty="0"/>
              <a:t>, </a:t>
            </a:r>
            <a:r>
              <a:rPr lang="de-DE" dirty="0">
                <a:solidFill>
                  <a:srgbClr val="00B050"/>
                </a:solidFill>
              </a:rPr>
              <a:t>DH</a:t>
            </a:r>
            <a:r>
              <a:rPr lang="de-DE" dirty="0"/>
              <a:t> = </a:t>
            </a:r>
            <a:r>
              <a:rPr lang="de-DE" dirty="0">
                <a:solidFill>
                  <a:srgbClr val="00B050"/>
                </a:solidFill>
              </a:rPr>
              <a:t>C</a:t>
            </a:r>
            <a:r>
              <a:rPr lang="de-DE" dirty="0"/>
              <a:t>, also ist A : </a:t>
            </a:r>
            <a:r>
              <a:rPr lang="de-DE" dirty="0">
                <a:solidFill>
                  <a:srgbClr val="00B0F0"/>
                </a:solidFill>
              </a:rPr>
              <a:t>B</a:t>
            </a:r>
            <a:r>
              <a:rPr lang="de-DE" dirty="0"/>
              <a:t> = </a:t>
            </a:r>
            <a:r>
              <a:rPr lang="de-DE" dirty="0">
                <a:solidFill>
                  <a:srgbClr val="00B050"/>
                </a:solidFill>
              </a:rPr>
              <a:t>C</a:t>
            </a:r>
            <a:r>
              <a:rPr lang="de-DE" dirty="0"/>
              <a:t> : </a:t>
            </a:r>
            <a:r>
              <a:rPr lang="de-DE" dirty="0">
                <a:solidFill>
                  <a:srgbClr val="FFC000"/>
                </a:solidFill>
              </a:rPr>
              <a:t>HF</a:t>
            </a:r>
            <a:r>
              <a:rPr lang="de-DE" dirty="0"/>
              <a:t>. </a:t>
            </a:r>
          </a:p>
          <a:p>
            <a:pPr marL="0" indent="0">
              <a:buNone/>
            </a:pPr>
            <a:r>
              <a:rPr lang="de-DE" dirty="0"/>
              <a:t>Also hat man die vierte Proportionale zu den drei gegebenen Strecken A, </a:t>
            </a:r>
            <a:r>
              <a:rPr lang="de-DE" dirty="0">
                <a:solidFill>
                  <a:srgbClr val="00B0F0"/>
                </a:solidFill>
              </a:rPr>
              <a:t>B</a:t>
            </a:r>
            <a:r>
              <a:rPr lang="de-DE" dirty="0"/>
              <a:t> ,</a:t>
            </a:r>
            <a:r>
              <a:rPr lang="de-DE" dirty="0">
                <a:solidFill>
                  <a:srgbClr val="00B050"/>
                </a:solidFill>
              </a:rPr>
              <a:t>C</a:t>
            </a:r>
            <a:r>
              <a:rPr lang="de-DE" dirty="0"/>
              <a:t> gefunden, nämlich </a:t>
            </a:r>
            <a:r>
              <a:rPr lang="de-DE" dirty="0">
                <a:solidFill>
                  <a:srgbClr val="FFC000"/>
                </a:solidFill>
              </a:rPr>
              <a:t>HF</a:t>
            </a:r>
            <a:r>
              <a:rPr lang="de-DE" dirty="0"/>
              <a:t>.</a:t>
            </a:r>
          </a:p>
        </p:txBody>
      </p:sp>
      <p:pic>
        <p:nvPicPr>
          <p:cNvPr id="5" name="Inhaltsplatzhalter 4">
            <a:extLst>
              <a:ext uri="{FF2B5EF4-FFF2-40B4-BE49-F238E27FC236}">
                <a16:creationId xmlns:a16="http://schemas.microsoft.com/office/drawing/2014/main" id="{0865CBA2-9623-4038-AB0B-E37B2F203CA9}"/>
              </a:ext>
            </a:extLst>
          </p:cNvPr>
          <p:cNvPicPr>
            <a:picLocks noGrp="1" noChangeAspect="1"/>
          </p:cNvPicPr>
          <p:nvPr>
            <p:ph sz="half" idx="2"/>
          </p:nvPr>
        </p:nvPicPr>
        <p:blipFill>
          <a:blip r:embed="rId2"/>
          <a:stretch>
            <a:fillRect/>
          </a:stretch>
        </p:blipFill>
        <p:spPr>
          <a:xfrm>
            <a:off x="6402552" y="1371600"/>
            <a:ext cx="5381296" cy="4681728"/>
          </a:xfrm>
          <a:prstGeom prst="rect">
            <a:avLst/>
          </a:prstGeom>
          <a:noFill/>
        </p:spPr>
      </p:pic>
    </p:spTree>
    <p:extLst>
      <p:ext uri="{BB962C8B-B14F-4D97-AF65-F5344CB8AC3E}">
        <p14:creationId xmlns:p14="http://schemas.microsoft.com/office/powerpoint/2010/main" val="2206507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8CC38-353B-4A16-9D70-F73468510E6D}"/>
              </a:ext>
            </a:extLst>
          </p:cNvPr>
          <p:cNvSpPr>
            <a:spLocks noGrp="1"/>
          </p:cNvSpPr>
          <p:nvPr>
            <p:ph type="title"/>
          </p:nvPr>
        </p:nvSpPr>
        <p:spPr/>
        <p:txBody>
          <a:bodyPr/>
          <a:lstStyle/>
          <a:p>
            <a:r>
              <a:rPr lang="de-DE" dirty="0"/>
              <a:t>VI.12 heute</a:t>
            </a:r>
          </a:p>
        </p:txBody>
      </p:sp>
      <p:sp>
        <p:nvSpPr>
          <p:cNvPr id="3" name="Inhaltsplatzhalter 2">
            <a:extLst>
              <a:ext uri="{FF2B5EF4-FFF2-40B4-BE49-F238E27FC236}">
                <a16:creationId xmlns:a16="http://schemas.microsoft.com/office/drawing/2014/main" id="{CB6B513D-6FEB-4DBC-8628-C5F58C09FA04}"/>
              </a:ext>
            </a:extLst>
          </p:cNvPr>
          <p:cNvSpPr>
            <a:spLocks noGrp="1"/>
          </p:cNvSpPr>
          <p:nvPr>
            <p:ph sz="half" idx="1"/>
          </p:nvPr>
        </p:nvSpPr>
        <p:spPr/>
        <p:txBody>
          <a:bodyPr/>
          <a:lstStyle/>
          <a:p>
            <a:pPr marL="0" indent="0">
              <a:buNone/>
            </a:pPr>
            <a:r>
              <a:rPr lang="de-DE" dirty="0"/>
              <a:t>Seien A, B, C verschiedene Strecken mit </a:t>
            </a:r>
            <a:r>
              <a:rPr lang="de-DE" dirty="0">
                <a:solidFill>
                  <a:schemeClr val="tx1"/>
                </a:solidFill>
              </a:rPr>
              <a:t>A = 3 m, B = 6 m, C = 13 m. Finde eine Strecke D, zu der C im selben Verhältnis steht, wie A zu B.</a:t>
            </a:r>
          </a:p>
        </p:txBody>
      </p:sp>
      <p:sp>
        <p:nvSpPr>
          <p:cNvPr id="4" name="Inhaltsplatzhalter 3">
            <a:extLst>
              <a:ext uri="{FF2B5EF4-FFF2-40B4-BE49-F238E27FC236}">
                <a16:creationId xmlns:a16="http://schemas.microsoft.com/office/drawing/2014/main" id="{20F0FADA-6CB5-4EDE-9D69-4843BA23A798}"/>
              </a:ext>
            </a:extLst>
          </p:cNvPr>
          <p:cNvSpPr>
            <a:spLocks noGrp="1"/>
          </p:cNvSpPr>
          <p:nvPr>
            <p:ph sz="half" idx="2"/>
          </p:nvPr>
        </p:nvSpPr>
        <p:spPr/>
        <p:txBody>
          <a:bodyPr/>
          <a:lstStyle/>
          <a:p>
            <a:pPr marL="0" indent="0">
              <a:buNone/>
            </a:pPr>
            <a:r>
              <a:rPr lang="de-DE" dirty="0"/>
              <a:t>Ansatz: Es muss gelten A : B = C : D.</a:t>
            </a:r>
          </a:p>
          <a:p>
            <a:pPr marL="0" indent="0">
              <a:buNone/>
            </a:pPr>
            <a:endParaRPr lang="de-DE" dirty="0"/>
          </a:p>
          <a:p>
            <a:pPr marL="0" indent="0">
              <a:buNone/>
            </a:pPr>
            <a:r>
              <a:rPr lang="de-DE" dirty="0"/>
              <a:t>=&gt; D = C · B : A</a:t>
            </a:r>
          </a:p>
          <a:p>
            <a:pPr marL="0" indent="0">
              <a:buNone/>
            </a:pPr>
            <a:r>
              <a:rPr lang="de-DE" dirty="0"/>
              <a:t>=&gt; D = 13 m · 6 m : 3 m</a:t>
            </a:r>
          </a:p>
          <a:p>
            <a:pPr marL="0" indent="0">
              <a:buNone/>
            </a:pPr>
            <a:r>
              <a:rPr lang="de-DE" dirty="0"/>
              <a:t>=&gt; D = 2 · 13 m = 26 m</a:t>
            </a:r>
          </a:p>
          <a:p>
            <a:pPr marL="0" indent="0">
              <a:buNone/>
            </a:pPr>
            <a:endParaRPr lang="de-DE" dirty="0"/>
          </a:p>
        </p:txBody>
      </p:sp>
    </p:spTree>
    <p:extLst>
      <p:ext uri="{BB962C8B-B14F-4D97-AF65-F5344CB8AC3E}">
        <p14:creationId xmlns:p14="http://schemas.microsoft.com/office/powerpoint/2010/main" val="867142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A1952-9B5C-4635-9EB0-226498CC1A19}"/>
              </a:ext>
            </a:extLst>
          </p:cNvPr>
          <p:cNvSpPr>
            <a:spLocks noGrp="1"/>
          </p:cNvSpPr>
          <p:nvPr>
            <p:ph type="title"/>
          </p:nvPr>
        </p:nvSpPr>
        <p:spPr/>
        <p:txBody>
          <a:bodyPr/>
          <a:lstStyle/>
          <a:p>
            <a:r>
              <a:rPr lang="de-DE" dirty="0"/>
              <a:t>Messen heute</a:t>
            </a:r>
          </a:p>
        </p:txBody>
      </p:sp>
      <p:sp>
        <p:nvSpPr>
          <p:cNvPr id="3" name="Inhaltsplatzhalter 2">
            <a:extLst>
              <a:ext uri="{FF2B5EF4-FFF2-40B4-BE49-F238E27FC236}">
                <a16:creationId xmlns:a16="http://schemas.microsoft.com/office/drawing/2014/main" id="{4A604F9C-438B-42E7-AE24-8BE9ECD68338}"/>
              </a:ext>
            </a:extLst>
          </p:cNvPr>
          <p:cNvSpPr>
            <a:spLocks noGrp="1"/>
          </p:cNvSpPr>
          <p:nvPr>
            <p:ph sz="quarter" idx="1"/>
          </p:nvPr>
        </p:nvSpPr>
        <p:spPr/>
        <p:txBody>
          <a:bodyPr/>
          <a:lstStyle/>
          <a:p>
            <a:r>
              <a:rPr lang="de-DE" dirty="0"/>
              <a:t>Zentrale Idee des Messens: </a:t>
            </a:r>
          </a:p>
          <a:p>
            <a:pPr marL="274320" lvl="1" indent="0">
              <a:buNone/>
            </a:pPr>
            <a:r>
              <a:rPr lang="de-DE" sz="2400" dirty="0">
                <a:solidFill>
                  <a:schemeClr val="tx1"/>
                </a:solidFill>
              </a:rPr>
              <a:t>Festlegen von Einheiten und Bestimmen von Vielfachen (bzw. Anteilen) davon; Argumentation über Ergänzungs- und Zerlegungsgleichheit.</a:t>
            </a:r>
          </a:p>
          <a:p>
            <a:endParaRPr lang="de-DE" dirty="0"/>
          </a:p>
          <a:p>
            <a:pPr marL="0" indent="0">
              <a:buNone/>
            </a:pPr>
            <a:endParaRPr lang="de-DE" dirty="0"/>
          </a:p>
        </p:txBody>
      </p:sp>
    </p:spTree>
    <p:extLst>
      <p:ext uri="{BB962C8B-B14F-4D97-AF65-F5344CB8AC3E}">
        <p14:creationId xmlns:p14="http://schemas.microsoft.com/office/powerpoint/2010/main" val="3691423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A1952-9B5C-4635-9EB0-226498CC1A19}"/>
              </a:ext>
            </a:extLst>
          </p:cNvPr>
          <p:cNvSpPr>
            <a:spLocks noGrp="1"/>
          </p:cNvSpPr>
          <p:nvPr>
            <p:ph type="title"/>
          </p:nvPr>
        </p:nvSpPr>
        <p:spPr/>
        <p:txBody>
          <a:bodyPr/>
          <a:lstStyle/>
          <a:p>
            <a:r>
              <a:rPr lang="de-DE" dirty="0"/>
              <a:t>Messen heute</a:t>
            </a:r>
          </a:p>
        </p:txBody>
      </p:sp>
      <p:sp>
        <p:nvSpPr>
          <p:cNvPr id="3" name="Inhaltsplatzhalter 2">
            <a:extLst>
              <a:ext uri="{FF2B5EF4-FFF2-40B4-BE49-F238E27FC236}">
                <a16:creationId xmlns:a16="http://schemas.microsoft.com/office/drawing/2014/main" id="{4A604F9C-438B-42E7-AE24-8BE9ECD68338}"/>
              </a:ext>
            </a:extLst>
          </p:cNvPr>
          <p:cNvSpPr>
            <a:spLocks noGrp="1"/>
          </p:cNvSpPr>
          <p:nvPr>
            <p:ph sz="quarter" idx="1"/>
          </p:nvPr>
        </p:nvSpPr>
        <p:spPr/>
        <p:txBody>
          <a:bodyPr/>
          <a:lstStyle/>
          <a:p>
            <a:r>
              <a:rPr lang="de-DE" dirty="0"/>
              <a:t>Zentrale Idee des Messens: </a:t>
            </a:r>
          </a:p>
          <a:p>
            <a:pPr marL="274320" lvl="1" indent="0">
              <a:buNone/>
            </a:pPr>
            <a:r>
              <a:rPr lang="de-DE" sz="2400" dirty="0">
                <a:solidFill>
                  <a:schemeClr val="tx1"/>
                </a:solidFill>
              </a:rPr>
              <a:t>Festlegen von Einheiten und Bestimmen von Vielfachen (bzw. Anteilen) davon; Argumentation über Ergänzungs- und Zerlegungsgleichheit.</a:t>
            </a:r>
          </a:p>
          <a:p>
            <a:r>
              <a:rPr lang="de-DE" dirty="0"/>
              <a:t>damals wie heute das selbe Grundprinzip</a:t>
            </a:r>
          </a:p>
          <a:p>
            <a:r>
              <a:rPr lang="de-DE" dirty="0"/>
              <a:t>heute eine strengere Grundlegung der Mathematik</a:t>
            </a:r>
          </a:p>
          <a:p>
            <a:r>
              <a:rPr lang="de-DE" dirty="0"/>
              <a:t>heute gibt es international festgelegte Einheiten	</a:t>
            </a:r>
          </a:p>
        </p:txBody>
      </p:sp>
    </p:spTree>
    <p:extLst>
      <p:ext uri="{BB962C8B-B14F-4D97-AF65-F5344CB8AC3E}">
        <p14:creationId xmlns:p14="http://schemas.microsoft.com/office/powerpoint/2010/main" val="256226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6EB5-D2C2-449F-8891-A7B59E54B012}"/>
              </a:ext>
            </a:extLst>
          </p:cNvPr>
          <p:cNvSpPr>
            <a:spLocks noGrp="1"/>
          </p:cNvSpPr>
          <p:nvPr>
            <p:ph type="title"/>
          </p:nvPr>
        </p:nvSpPr>
        <p:spPr/>
        <p:txBody>
          <a:bodyPr/>
          <a:lstStyle/>
          <a:p>
            <a:r>
              <a:rPr lang="de-DE" dirty="0"/>
              <a:t>Pythagoras von Samos</a:t>
            </a:r>
          </a:p>
        </p:txBody>
      </p:sp>
      <p:pic>
        <p:nvPicPr>
          <p:cNvPr id="4" name="Inhaltsplatzhalter 3">
            <a:extLst>
              <a:ext uri="{FF2B5EF4-FFF2-40B4-BE49-F238E27FC236}">
                <a16:creationId xmlns:a16="http://schemas.microsoft.com/office/drawing/2014/main" id="{571D3E8A-2462-4286-97A3-8A976B4C2CB2}"/>
              </a:ext>
            </a:extLst>
          </p:cNvPr>
          <p:cNvPicPr>
            <a:picLocks noGrp="1" noChangeAspect="1"/>
          </p:cNvPicPr>
          <p:nvPr>
            <p:ph sz="quarter" idx="1"/>
          </p:nvPr>
        </p:nvPicPr>
        <p:blipFill>
          <a:blip r:embed="rId2"/>
          <a:stretch>
            <a:fillRect/>
          </a:stretch>
        </p:blipFill>
        <p:spPr>
          <a:xfrm>
            <a:off x="4344660" y="1527175"/>
            <a:ext cx="3453467" cy="4572000"/>
          </a:xfrm>
          <a:prstGeom prst="rect">
            <a:avLst/>
          </a:prstGeom>
        </p:spPr>
      </p:pic>
    </p:spTree>
    <p:extLst>
      <p:ext uri="{BB962C8B-B14F-4D97-AF65-F5344CB8AC3E}">
        <p14:creationId xmlns:p14="http://schemas.microsoft.com/office/powerpoint/2010/main" val="1978186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3B064-0F11-4507-83D3-42C34AD6B26E}"/>
              </a:ext>
            </a:extLst>
          </p:cNvPr>
          <p:cNvSpPr>
            <a:spLocks noGrp="1"/>
          </p:cNvSpPr>
          <p:nvPr>
            <p:ph type="title"/>
          </p:nvPr>
        </p:nvSpPr>
        <p:spPr>
          <a:xfrm>
            <a:off x="402336" y="228600"/>
            <a:ext cx="11379200" cy="758952"/>
          </a:xfrm>
        </p:spPr>
        <p:txBody>
          <a:bodyPr anchor="b">
            <a:normAutofit/>
          </a:bodyPr>
          <a:lstStyle/>
          <a:p>
            <a:r>
              <a:rPr lang="de-DE" dirty="0"/>
              <a:t>Quellenverzeichnis</a:t>
            </a:r>
          </a:p>
        </p:txBody>
      </p:sp>
      <p:sp>
        <p:nvSpPr>
          <p:cNvPr id="9" name="Content Placeholder 2">
            <a:extLst>
              <a:ext uri="{FF2B5EF4-FFF2-40B4-BE49-F238E27FC236}">
                <a16:creationId xmlns:a16="http://schemas.microsoft.com/office/drawing/2014/main" id="{9E35A1D8-191C-4E37-9DC4-3233F47B888F}"/>
              </a:ext>
            </a:extLst>
          </p:cNvPr>
          <p:cNvSpPr>
            <a:spLocks noGrp="1"/>
          </p:cNvSpPr>
          <p:nvPr>
            <p:ph sz="quarter" idx="1"/>
          </p:nvPr>
        </p:nvSpPr>
        <p:spPr>
          <a:xfrm>
            <a:off x="402336" y="1527048"/>
            <a:ext cx="11338560" cy="4572000"/>
          </a:xfrm>
        </p:spPr>
        <p:txBody>
          <a:bodyPr/>
          <a:lstStyle/>
          <a:p>
            <a:pPr marL="0" indent="0">
              <a:buNone/>
            </a:pPr>
            <a:r>
              <a:rPr lang="de-DE" sz="1600" dirty="0"/>
              <a:t>Euclides (1933) </a:t>
            </a:r>
            <a:r>
              <a:rPr lang="de-DE" sz="1600" i="1" dirty="0"/>
              <a:t>Die Elemente</a:t>
            </a:r>
            <a:r>
              <a:rPr lang="de-DE" sz="1600" dirty="0"/>
              <a:t>. Leipzig: Akademische  Verlagsgesellschaft.</a:t>
            </a:r>
          </a:p>
          <a:p>
            <a:pPr marL="0" indent="0">
              <a:buNone/>
            </a:pPr>
            <a:r>
              <a:rPr lang="de-DE" sz="1600" dirty="0"/>
              <a:t>Geyer, W.-D. (2001) </a:t>
            </a:r>
            <a:r>
              <a:rPr lang="de-DE" sz="1600" i="1" dirty="0"/>
              <a:t>Vorlesung über die antike Mathematik SS 2001. </a:t>
            </a:r>
            <a:r>
              <a:rPr lang="de-DE" sz="1600" dirty="0"/>
              <a:t>Zugriff am 5. November 2020 unter  https://www.math.uni-bielefeld.de/~sek/ez/material/geyer.pdf</a:t>
            </a:r>
            <a:endParaRPr lang="de-DE" sz="1600" i="1" dirty="0"/>
          </a:p>
          <a:p>
            <a:pPr marL="0" indent="0">
              <a:buNone/>
            </a:pPr>
            <a:r>
              <a:rPr lang="de-DE" sz="1600" dirty="0"/>
              <a:t>Haller, R. (2017). </a:t>
            </a:r>
            <a:r>
              <a:rPr lang="de-DE" sz="1600" i="1" dirty="0"/>
              <a:t>Euklid: Elemente. Übersetzung der 15 Bücher der </a:t>
            </a:r>
            <a:r>
              <a:rPr lang="de-DE" sz="1600" i="1" dirty="0" err="1"/>
              <a:t>Stoicheia</a:t>
            </a:r>
            <a:r>
              <a:rPr lang="de-DE" sz="1600" i="1" dirty="0"/>
              <a:t> mit Verknüpfung der griechischen Textfassung. Neufassung mit Hypertextverweisen. : Die </a:t>
            </a:r>
            <a:r>
              <a:rPr lang="de-DE" sz="1600" i="1" dirty="0" err="1"/>
              <a:t>Stoicheia</a:t>
            </a:r>
            <a:r>
              <a:rPr lang="de-DE" sz="1600" i="1" dirty="0"/>
              <a:t>. / Übersetzer: Rudolf Haller. </a:t>
            </a:r>
            <a:r>
              <a:rPr lang="de-DE" sz="1600" dirty="0"/>
              <a:t>Zugriff am 2. November 2020 unter http://www.opera-platonis.de/euklid/index.html</a:t>
            </a:r>
            <a:endParaRPr lang="en-US" sz="1600" dirty="0"/>
          </a:p>
          <a:p>
            <a:pPr marL="0" indent="0">
              <a:buNone/>
            </a:pPr>
            <a:r>
              <a:rPr lang="en-US" sz="1600" dirty="0"/>
              <a:t>Herrmann, D. (2020). </a:t>
            </a:r>
            <a:r>
              <a:rPr lang="de-DE" sz="1600" i="1" dirty="0"/>
              <a:t>Die antike Mathematik: Eine Geschichte der griechischen Mathematik, ihrer Probleme und                Lösungen. </a:t>
            </a:r>
            <a:r>
              <a:rPr lang="de-DE" sz="1600" dirty="0"/>
              <a:t>Berlin, Heidelberg: Springer Spektrum.</a:t>
            </a:r>
          </a:p>
          <a:p>
            <a:pPr marL="0" indent="0">
              <a:buNone/>
            </a:pPr>
            <a:r>
              <a:rPr lang="de-DE" sz="1600" dirty="0" err="1"/>
              <a:t>Schappacher</a:t>
            </a:r>
            <a:r>
              <a:rPr lang="de-DE" sz="1600" dirty="0"/>
              <a:t>, N. (2016). Euklid. In M. Hagner (Hrsg.), </a:t>
            </a:r>
            <a:r>
              <a:rPr lang="de-DE" sz="1600" i="1" dirty="0"/>
              <a:t>Kindler Kompakt Klassiker der Naturwissenschaften, </a:t>
            </a:r>
            <a:r>
              <a:rPr lang="de-DE" sz="1600" dirty="0"/>
              <a:t>Stuttgart: J.B. Metzler.</a:t>
            </a:r>
          </a:p>
          <a:p>
            <a:endParaRPr lang="en-US" sz="1600" dirty="0"/>
          </a:p>
          <a:p>
            <a:pPr marL="0" indent="0">
              <a:buNone/>
            </a:pPr>
            <a:endParaRPr lang="en-US" dirty="0"/>
          </a:p>
        </p:txBody>
      </p:sp>
    </p:spTree>
    <p:extLst>
      <p:ext uri="{BB962C8B-B14F-4D97-AF65-F5344CB8AC3E}">
        <p14:creationId xmlns:p14="http://schemas.microsoft.com/office/powerpoint/2010/main" val="716441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551D0-BE2D-46BD-A67F-5959E6C55F8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A2821F0-DFB7-4149-91A3-E738E4B90A61}"/>
              </a:ext>
            </a:extLst>
          </p:cNvPr>
          <p:cNvSpPr>
            <a:spLocks noGrp="1"/>
          </p:cNvSpPr>
          <p:nvPr>
            <p:ph sz="quarter" idx="1"/>
          </p:nvPr>
        </p:nvSpPr>
        <p:spPr/>
        <p:txBody>
          <a:bodyPr>
            <a:normAutofit/>
          </a:bodyPr>
          <a:lstStyle/>
          <a:p>
            <a:pPr marL="0" indent="0" algn="ctr">
              <a:buNone/>
            </a:pPr>
            <a:endParaRPr lang="de-DE" sz="4000" dirty="0"/>
          </a:p>
          <a:p>
            <a:pPr marL="0" indent="0" algn="ctr">
              <a:buNone/>
            </a:pPr>
            <a:r>
              <a:rPr lang="de-DE" sz="4000" dirty="0"/>
              <a:t>Vielen Dank für Eure Aufmerksamkeit!</a:t>
            </a:r>
          </a:p>
        </p:txBody>
      </p:sp>
    </p:spTree>
    <p:extLst>
      <p:ext uri="{BB962C8B-B14F-4D97-AF65-F5344CB8AC3E}">
        <p14:creationId xmlns:p14="http://schemas.microsoft.com/office/powerpoint/2010/main" val="242278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CAF26-AE3A-425C-BA4E-4DFFF3C61AB8}"/>
              </a:ext>
            </a:extLst>
          </p:cNvPr>
          <p:cNvSpPr>
            <a:spLocks noGrp="1"/>
          </p:cNvSpPr>
          <p:nvPr>
            <p:ph type="title"/>
          </p:nvPr>
        </p:nvSpPr>
        <p:spPr/>
        <p:txBody>
          <a:bodyPr/>
          <a:lstStyle/>
          <a:p>
            <a:r>
              <a:rPr lang="de-DE" dirty="0"/>
              <a:t>Pythagoräer</a:t>
            </a:r>
          </a:p>
        </p:txBody>
      </p:sp>
      <p:sp>
        <p:nvSpPr>
          <p:cNvPr id="3" name="Inhaltsplatzhalter 2">
            <a:extLst>
              <a:ext uri="{FF2B5EF4-FFF2-40B4-BE49-F238E27FC236}">
                <a16:creationId xmlns:a16="http://schemas.microsoft.com/office/drawing/2014/main" id="{200DA48E-7CF1-461D-A99E-2295D86BE980}"/>
              </a:ext>
            </a:extLst>
          </p:cNvPr>
          <p:cNvSpPr>
            <a:spLocks noGrp="1"/>
          </p:cNvSpPr>
          <p:nvPr>
            <p:ph sz="quarter" idx="1"/>
          </p:nvPr>
        </p:nvSpPr>
        <p:spPr/>
        <p:txBody>
          <a:bodyPr/>
          <a:lstStyle/>
          <a:p>
            <a:r>
              <a:rPr lang="de-DE" dirty="0"/>
              <a:t>Sekte/Bruderschaft von Pythagoras selbst gegründet</a:t>
            </a:r>
          </a:p>
          <a:p>
            <a:r>
              <a:rPr lang="de-DE" dirty="0"/>
              <a:t>Verbreitung im gesamten Mittelmeerraum</a:t>
            </a:r>
          </a:p>
          <a:p>
            <a:r>
              <a:rPr lang="de-DE" dirty="0"/>
              <a:t>befolgen die pythagoreische Lebensweise</a:t>
            </a:r>
          </a:p>
          <a:p>
            <a:r>
              <a:rPr lang="de-DE" dirty="0"/>
              <a:t>Leitsatz: „Alles ist Zahl“</a:t>
            </a:r>
          </a:p>
          <a:p>
            <a:endParaRPr lang="de-DE" dirty="0"/>
          </a:p>
        </p:txBody>
      </p:sp>
    </p:spTree>
    <p:extLst>
      <p:ext uri="{BB962C8B-B14F-4D97-AF65-F5344CB8AC3E}">
        <p14:creationId xmlns:p14="http://schemas.microsoft.com/office/powerpoint/2010/main" val="335646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8264A-0C3B-4DC1-A930-45BA1A4F9DBD}"/>
              </a:ext>
            </a:extLst>
          </p:cNvPr>
          <p:cNvSpPr>
            <a:spLocks noGrp="1"/>
          </p:cNvSpPr>
          <p:nvPr>
            <p:ph type="title"/>
          </p:nvPr>
        </p:nvSpPr>
        <p:spPr/>
        <p:txBody>
          <a:bodyPr/>
          <a:lstStyle/>
          <a:p>
            <a:r>
              <a:rPr lang="de-DE" dirty="0"/>
              <a:t>Alles ist Zahl</a:t>
            </a:r>
          </a:p>
        </p:txBody>
      </p:sp>
      <p:sp>
        <p:nvSpPr>
          <p:cNvPr id="3" name="Inhaltsplatzhalter 2">
            <a:extLst>
              <a:ext uri="{FF2B5EF4-FFF2-40B4-BE49-F238E27FC236}">
                <a16:creationId xmlns:a16="http://schemas.microsoft.com/office/drawing/2014/main" id="{25CD391B-F4C7-4B77-B02B-29953DC6251E}"/>
              </a:ext>
            </a:extLst>
          </p:cNvPr>
          <p:cNvSpPr>
            <a:spLocks noGrp="1"/>
          </p:cNvSpPr>
          <p:nvPr>
            <p:ph sz="quarter" idx="1"/>
          </p:nvPr>
        </p:nvSpPr>
        <p:spPr/>
        <p:txBody>
          <a:bodyPr>
            <a:normAutofit lnSpcReduction="10000"/>
          </a:bodyPr>
          <a:lstStyle/>
          <a:p>
            <a:r>
              <a:rPr lang="de-DE" dirty="0"/>
              <a:t>Überzeugung, dass in jedem „Ding“ Zahlen oder Zahlenverhältnisse verborgen sind</a:t>
            </a:r>
          </a:p>
          <a:p>
            <a:r>
              <a:rPr lang="de-DE" dirty="0"/>
              <a:t>Verallgemeinerung aus einer sehr beschränkten Anzahl von Beobachtungen </a:t>
            </a:r>
          </a:p>
          <a:p>
            <a:r>
              <a:rPr lang="de-DE" dirty="0"/>
              <a:t>nicht allein die antiken Zeugnisse, sondern auch die frühe mathematische Terminologie deuten darauf, dass diese Beobachtungen mit der Musik verbunden waren</a:t>
            </a:r>
          </a:p>
          <a:p>
            <a:pPr marL="274320" lvl="1" indent="0">
              <a:buNone/>
            </a:pPr>
            <a:r>
              <a:rPr lang="de-DE" sz="2400" dirty="0">
                <a:solidFill>
                  <a:schemeClr val="accent1">
                    <a:lumMod val="75000"/>
                  </a:schemeClr>
                </a:solidFill>
                <a:sym typeface="Wingdings" panose="05000000000000000000" pitchFamily="2" charset="2"/>
              </a:rPr>
              <a:t> Verhältnisse ganzer Zahlen</a:t>
            </a:r>
            <a:endParaRPr lang="de-DE" sz="2400" dirty="0">
              <a:solidFill>
                <a:schemeClr val="accent1">
                  <a:lumMod val="75000"/>
                </a:schemeClr>
              </a:solidFill>
            </a:endParaRPr>
          </a:p>
          <a:p>
            <a:r>
              <a:rPr lang="de-DE" dirty="0"/>
              <a:t>Suche nach analogen Verhältnissen in anderen Gebieten</a:t>
            </a:r>
          </a:p>
          <a:p>
            <a:r>
              <a:rPr lang="de-DE" dirty="0"/>
              <a:t>Behandlung geometrischer Probleme vorzugsweise mit Hilfe von Proportionen</a:t>
            </a:r>
          </a:p>
          <a:p>
            <a:pPr marL="0" indent="0">
              <a:buNone/>
            </a:pPr>
            <a:endParaRPr lang="de-DE" dirty="0"/>
          </a:p>
        </p:txBody>
      </p:sp>
    </p:spTree>
    <p:extLst>
      <p:ext uri="{BB962C8B-B14F-4D97-AF65-F5344CB8AC3E}">
        <p14:creationId xmlns:p14="http://schemas.microsoft.com/office/powerpoint/2010/main" val="88484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F76B6-0804-4DA9-8131-C290FDED99F5}"/>
              </a:ext>
            </a:extLst>
          </p:cNvPr>
          <p:cNvSpPr>
            <a:spLocks noGrp="1"/>
          </p:cNvSpPr>
          <p:nvPr>
            <p:ph type="title"/>
          </p:nvPr>
        </p:nvSpPr>
        <p:spPr/>
        <p:txBody>
          <a:bodyPr/>
          <a:lstStyle/>
          <a:p>
            <a:r>
              <a:rPr lang="de-DE" dirty="0"/>
              <a:t>Alles ist Zahl</a:t>
            </a:r>
          </a:p>
        </p:txBody>
      </p:sp>
      <p:sp>
        <p:nvSpPr>
          <p:cNvPr id="3" name="Inhaltsplatzhalter 2">
            <a:extLst>
              <a:ext uri="{FF2B5EF4-FFF2-40B4-BE49-F238E27FC236}">
                <a16:creationId xmlns:a16="http://schemas.microsoft.com/office/drawing/2014/main" id="{AFE26176-098D-4F12-8C22-011357972D5F}"/>
              </a:ext>
            </a:extLst>
          </p:cNvPr>
          <p:cNvSpPr>
            <a:spLocks noGrp="1"/>
          </p:cNvSpPr>
          <p:nvPr>
            <p:ph sz="quarter" idx="1"/>
          </p:nvPr>
        </p:nvSpPr>
        <p:spPr/>
        <p:txBody>
          <a:bodyPr/>
          <a:lstStyle/>
          <a:p>
            <a:r>
              <a:rPr lang="de-DE" dirty="0"/>
              <a:t>Zahlen der ersten Dekade: besonders 3, 4, 7 und 10 von Interesse</a:t>
            </a:r>
          </a:p>
          <a:p>
            <a:r>
              <a:rPr lang="de-DE" dirty="0"/>
              <a:t>1 galt nicht als Zahl sondern als Ausgangspunkt und der Urgrund aller Zahlen und folglich aller Dinge</a:t>
            </a:r>
          </a:p>
          <a:p>
            <a:pPr marL="274320" lvl="1" indent="0">
              <a:buNone/>
            </a:pPr>
            <a:r>
              <a:rPr lang="de-DE" sz="2400" dirty="0">
                <a:solidFill>
                  <a:schemeClr val="accent1">
                    <a:lumMod val="75000"/>
                  </a:schemeClr>
                </a:solidFill>
                <a:sym typeface="Wingdings" panose="05000000000000000000" pitchFamily="2" charset="2"/>
              </a:rPr>
              <a:t> 1 unteilbar, deshalb Darstellung in Verhältnissen und Proportionen anstelle von Brüchen</a:t>
            </a:r>
            <a:endParaRPr lang="de-DE" sz="2400" dirty="0">
              <a:solidFill>
                <a:schemeClr val="accent1">
                  <a:lumMod val="75000"/>
                </a:schemeClr>
              </a:solidFill>
            </a:endParaRPr>
          </a:p>
          <a:p>
            <a:r>
              <a:rPr lang="de-DE" dirty="0">
                <a:sym typeface="Wingdings" panose="05000000000000000000" pitchFamily="2" charset="2"/>
              </a:rPr>
              <a:t>schon die Pythagoräer entdeckten, dass nicht alle Zahlen als Verhältnis zweier ganzer Zahlen dargestellt werden können </a:t>
            </a:r>
          </a:p>
          <a:p>
            <a:r>
              <a:rPr lang="de-DE" dirty="0">
                <a:sym typeface="Wingdings" panose="05000000000000000000" pitchFamily="2" charset="2"/>
              </a:rPr>
              <a:t>Widerspruch zum Leitmotiv: „Alles ist Zahl“</a:t>
            </a:r>
          </a:p>
        </p:txBody>
      </p:sp>
    </p:spTree>
    <p:extLst>
      <p:ext uri="{BB962C8B-B14F-4D97-AF65-F5344CB8AC3E}">
        <p14:creationId xmlns:p14="http://schemas.microsoft.com/office/powerpoint/2010/main" val="24964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3D44C-2FD6-4B69-B4EA-64125CA1F732}"/>
              </a:ext>
            </a:extLst>
          </p:cNvPr>
          <p:cNvSpPr>
            <a:spLocks noGrp="1"/>
          </p:cNvSpPr>
          <p:nvPr>
            <p:ph type="title"/>
          </p:nvPr>
        </p:nvSpPr>
        <p:spPr/>
        <p:txBody>
          <a:bodyPr/>
          <a:lstStyle/>
          <a:p>
            <a:r>
              <a:rPr lang="de-DE" dirty="0"/>
              <a:t>Euklid: Die Elemente</a:t>
            </a:r>
          </a:p>
        </p:txBody>
      </p:sp>
      <p:sp>
        <p:nvSpPr>
          <p:cNvPr id="3" name="Inhaltsplatzhalter 2">
            <a:extLst>
              <a:ext uri="{FF2B5EF4-FFF2-40B4-BE49-F238E27FC236}">
                <a16:creationId xmlns:a16="http://schemas.microsoft.com/office/drawing/2014/main" id="{B5752512-6386-476E-BB52-3C8795B49C99}"/>
              </a:ext>
            </a:extLst>
          </p:cNvPr>
          <p:cNvSpPr>
            <a:spLocks noGrp="1"/>
          </p:cNvSpPr>
          <p:nvPr>
            <p:ph sz="quarter" idx="1"/>
          </p:nvPr>
        </p:nvSpPr>
        <p:spPr/>
        <p:txBody>
          <a:bodyPr/>
          <a:lstStyle/>
          <a:p>
            <a:r>
              <a:rPr lang="de-DE" dirty="0"/>
              <a:t>ca. 325 v.Chr. verfasst</a:t>
            </a:r>
          </a:p>
          <a:p>
            <a:r>
              <a:rPr lang="de-DE" dirty="0"/>
              <a:t>Euklid sammelte Erkenntnisse und Theorien anderer Mathematiker, verknüpfte diese und schrieb sie systematisch auf</a:t>
            </a:r>
          </a:p>
          <a:p>
            <a:r>
              <a:rPr lang="de-DE" dirty="0"/>
              <a:t>Ursprüngliche Texte bzw. deren Autoren nicht immer bekannt</a:t>
            </a:r>
          </a:p>
          <a:p>
            <a:r>
              <a:rPr lang="de-DE" dirty="0"/>
              <a:t>Buch 5 geht im Wesentlichen auf </a:t>
            </a:r>
            <a:r>
              <a:rPr lang="de-DE" dirty="0" err="1"/>
              <a:t>Eudoxos</a:t>
            </a:r>
            <a:r>
              <a:rPr lang="de-DE" dirty="0"/>
              <a:t> von </a:t>
            </a:r>
            <a:r>
              <a:rPr lang="de-DE" dirty="0" err="1"/>
              <a:t>Knidos</a:t>
            </a:r>
            <a:r>
              <a:rPr lang="de-DE" dirty="0"/>
              <a:t> (um 370 v. Chr.) zurück</a:t>
            </a:r>
          </a:p>
          <a:p>
            <a:endParaRPr lang="de-DE" dirty="0"/>
          </a:p>
          <a:p>
            <a:endParaRPr lang="de-DE" dirty="0"/>
          </a:p>
          <a:p>
            <a:endParaRPr lang="de-DE" dirty="0"/>
          </a:p>
        </p:txBody>
      </p:sp>
    </p:spTree>
    <p:extLst>
      <p:ext uri="{BB962C8B-B14F-4D97-AF65-F5344CB8AC3E}">
        <p14:creationId xmlns:p14="http://schemas.microsoft.com/office/powerpoint/2010/main" val="7901839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sign1">
  <a:themeElements>
    <a:clrScheme name="Benutzerdefiniert 1">
      <a:dk1>
        <a:sysClr val="windowText" lastClr="000000"/>
      </a:dk1>
      <a:lt1>
        <a:sysClr val="window" lastClr="FFFFFF"/>
      </a:lt1>
      <a:dk2>
        <a:srgbClr val="FF0000"/>
      </a:dk2>
      <a:lt2>
        <a:srgbClr val="FFFFFF"/>
      </a:lt2>
      <a:accent1>
        <a:srgbClr val="4F81BD"/>
      </a:accent1>
      <a:accent2>
        <a:srgbClr val="C0504D"/>
      </a:accent2>
      <a:accent3>
        <a:srgbClr val="1F497D"/>
      </a:accent3>
      <a:accent4>
        <a:srgbClr val="8064A2"/>
      </a:accent4>
      <a:accent5>
        <a:srgbClr val="4BACC6"/>
      </a:accent5>
      <a:accent6>
        <a:srgbClr val="F79646"/>
      </a:accent6>
      <a:hlink>
        <a:srgbClr val="0000FF"/>
      </a:hlink>
      <a:folHlink>
        <a:srgbClr val="800080"/>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Design1" id="{403B1DD6-D3E6-4C4B-9F2F-11012F420A88}" vid="{691AE779-9914-4437-BFDC-F6A4D0597B1E}"/>
    </a:ext>
  </a:extLst>
</a:theme>
</file>

<file path=docProps/app.xml><?xml version="1.0" encoding="utf-8"?>
<Properties xmlns="http://schemas.openxmlformats.org/officeDocument/2006/extended-properties" xmlns:vt="http://schemas.openxmlformats.org/officeDocument/2006/docPropsVTypes">
  <TotalTime>0</TotalTime>
  <Words>3355</Words>
  <Application>Microsoft Office PowerPoint</Application>
  <PresentationFormat>Breitbild</PresentationFormat>
  <Paragraphs>325</Paragraphs>
  <Slides>51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51</vt:i4>
      </vt:variant>
    </vt:vector>
  </HeadingPairs>
  <TitlesOfParts>
    <vt:vector size="57" baseType="lpstr">
      <vt:lpstr>Arial</vt:lpstr>
      <vt:lpstr>Georgia</vt:lpstr>
      <vt:lpstr>Symbol</vt:lpstr>
      <vt:lpstr>Wingdings</vt:lpstr>
      <vt:lpstr>Wingdings 2</vt:lpstr>
      <vt:lpstr>Design1</vt:lpstr>
      <vt:lpstr>Messen bei Euklid und heute </vt:lpstr>
      <vt:lpstr>Messen</vt:lpstr>
      <vt:lpstr>Ablauf</vt:lpstr>
      <vt:lpstr>Pythagoras von Samos</vt:lpstr>
      <vt:lpstr>Pythagoras von Samos</vt:lpstr>
      <vt:lpstr>Pythagoräer</vt:lpstr>
      <vt:lpstr>Alles ist Zahl</vt:lpstr>
      <vt:lpstr>Alles ist Zahl</vt:lpstr>
      <vt:lpstr>Euklid: Die Elemente</vt:lpstr>
      <vt:lpstr>Buch 5</vt:lpstr>
      <vt:lpstr>Buch 5</vt:lpstr>
      <vt:lpstr>Definitionen 1&amp;2</vt:lpstr>
      <vt:lpstr>Definitionen 1&amp;2</vt:lpstr>
      <vt:lpstr>Definition 3</vt:lpstr>
      <vt:lpstr>Definition 3</vt:lpstr>
      <vt:lpstr>Definition 5</vt:lpstr>
      <vt:lpstr>Definition 5</vt:lpstr>
      <vt:lpstr>Definition 6</vt:lpstr>
      <vt:lpstr>Definition 6</vt:lpstr>
      <vt:lpstr>V.2</vt:lpstr>
      <vt:lpstr>V.2</vt:lpstr>
      <vt:lpstr>V.2 </vt:lpstr>
      <vt:lpstr>V.2</vt:lpstr>
      <vt:lpstr>V.2</vt:lpstr>
      <vt:lpstr>V.2</vt:lpstr>
      <vt:lpstr>V.2</vt:lpstr>
      <vt:lpstr>V.3</vt:lpstr>
      <vt:lpstr>V.3</vt:lpstr>
      <vt:lpstr>V.3</vt:lpstr>
      <vt:lpstr>V.25</vt:lpstr>
      <vt:lpstr>V.25</vt:lpstr>
      <vt:lpstr>V.25</vt:lpstr>
      <vt:lpstr>V.25</vt:lpstr>
      <vt:lpstr>V.25</vt:lpstr>
      <vt:lpstr>V.25</vt:lpstr>
      <vt:lpstr>V.25</vt:lpstr>
      <vt:lpstr>V.25</vt:lpstr>
      <vt:lpstr>V.25</vt:lpstr>
      <vt:lpstr>V.25</vt:lpstr>
      <vt:lpstr>V.25</vt:lpstr>
      <vt:lpstr>Buch 6 </vt:lpstr>
      <vt:lpstr>Definition 1</vt:lpstr>
      <vt:lpstr>VI.12</vt:lpstr>
      <vt:lpstr>VI.12</vt:lpstr>
      <vt:lpstr>VI.12</vt:lpstr>
      <vt:lpstr>VI.12</vt:lpstr>
      <vt:lpstr>VI.12 heute</vt:lpstr>
      <vt:lpstr>Messen heute</vt:lpstr>
      <vt:lpstr>Messen heute</vt:lpstr>
      <vt:lpstr>Quellenverzeichnis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Messen bei Euklid und heute </dc:title>
  <dc:creator>Joachim Biesel</dc:creator>
  <cp:lastModifiedBy>Joachim Biesel</cp:lastModifiedBy>
  <cp:revision>18</cp:revision>
  <dcterms:created xsi:type="dcterms:W3CDTF">2020-11-10T09:45:02Z</dcterms:created>
  <dcterms:modified xsi:type="dcterms:W3CDTF">2020-11-17T11:05:25Z</dcterms:modified>
</cp:coreProperties>
</file>