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1" r:id="rId4"/>
    <p:sldId id="258" r:id="rId5"/>
    <p:sldId id="271" r:id="rId6"/>
    <p:sldId id="272" r:id="rId7"/>
    <p:sldId id="265" r:id="rId8"/>
    <p:sldId id="273" r:id="rId9"/>
    <p:sldId id="263" r:id="rId10"/>
    <p:sldId id="287" r:id="rId11"/>
    <p:sldId id="267" r:id="rId12"/>
    <p:sldId id="266" r:id="rId13"/>
    <p:sldId id="274" r:id="rId14"/>
    <p:sldId id="289" r:id="rId15"/>
    <p:sldId id="276" r:id="rId16"/>
    <p:sldId id="277" r:id="rId17"/>
    <p:sldId id="262" r:id="rId18"/>
    <p:sldId id="270" r:id="rId19"/>
    <p:sldId id="278" r:id="rId20"/>
    <p:sldId id="279" r:id="rId21"/>
    <p:sldId id="291" r:id="rId22"/>
    <p:sldId id="290" r:id="rId23"/>
    <p:sldId id="284" r:id="rId24"/>
    <p:sldId id="268" r:id="rId25"/>
    <p:sldId id="292" r:id="rId26"/>
    <p:sldId id="294" r:id="rId27"/>
    <p:sldId id="305" r:id="rId28"/>
    <p:sldId id="306" r:id="rId29"/>
    <p:sldId id="296" r:id="rId30"/>
    <p:sldId id="297" r:id="rId31"/>
    <p:sldId id="298" r:id="rId32"/>
    <p:sldId id="299" r:id="rId33"/>
    <p:sldId id="300" r:id="rId34"/>
    <p:sldId id="302" r:id="rId35"/>
    <p:sldId id="301" r:id="rId36"/>
    <p:sldId id="303" r:id="rId37"/>
    <p:sldId id="269" r:id="rId38"/>
    <p:sldId id="304" r:id="rId39"/>
    <p:sldId id="293" r:id="rId4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90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6DFAA-11D1-48B0-9C77-C82691CD0020}" type="datetimeFigureOut">
              <a:rPr lang="de-DE" smtClean="0"/>
              <a:t>07.12.2020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08930-6A00-4FC3-8D0D-8B889C27D970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E139-5D8E-4324-9EA8-B1EA2798B9E8}" type="datetime1">
              <a:rPr lang="de-DE" smtClean="0"/>
              <a:t>07.12.2020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56E-667F-41C1-8D44-E6D2649ED4A8}" type="datetime1">
              <a:rPr lang="de-DE" smtClean="0"/>
              <a:t>07.12.2020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DEEA-EA0B-47D8-A64C-80C37020D698}" type="datetime1">
              <a:rPr lang="de-DE" smtClean="0"/>
              <a:t>07.12.2020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944B-8AA8-4D07-94CC-825130F81B16}" type="datetime1">
              <a:rPr lang="de-DE" smtClean="0"/>
              <a:t>07.12.2020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6797-F6B2-4E5C-AD61-9A9591EEA3B9}" type="datetime1">
              <a:rPr lang="de-DE" smtClean="0"/>
              <a:t>07.12.2020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47B4-3EA8-4D93-B915-BAC3EF7A7DF3}" type="datetime1">
              <a:rPr lang="de-DE" smtClean="0"/>
              <a:t>07.12.2020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E940-E398-4254-B8C6-2BD4B34D22BA}" type="datetime1">
              <a:rPr lang="de-DE" smtClean="0"/>
              <a:t>07.12.2020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860B-E1D3-4382-BEDE-36740E70E885}" type="datetime1">
              <a:rPr lang="de-DE" smtClean="0"/>
              <a:t>07.12.2020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110B-7C9D-4494-BBFE-16F886E0CD40}" type="datetime1">
              <a:rPr lang="de-DE" smtClean="0"/>
              <a:t>07.12.2020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10BE-9EC5-4D13-9544-2D726BAE1CB8}" type="datetime1">
              <a:rPr lang="de-DE" smtClean="0"/>
              <a:t>07.12.2020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4257-C5F1-443C-8D6D-A5E51C9F9BF1}" type="datetime1">
              <a:rPr lang="de-DE" smtClean="0"/>
              <a:t>07.12.2020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B2785-3B45-478F-8CDB-D7FE6DDF1581}" type="datetime1">
              <a:rPr lang="de-DE" smtClean="0"/>
              <a:t>07.12.2020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5EC5D-796E-48EC-9614-292696CCCDF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85000"/>
                </a:schemeClr>
              </a:gs>
              <a:gs pos="0">
                <a:schemeClr val="bg1">
                  <a:lumMod val="65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de-DE" dirty="0" smtClean="0"/>
              <a:t>Geometrie und Funktionen 1: Zykloide und Kettenlinien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2000264"/>
          </a:xfrm>
        </p:spPr>
        <p:txBody>
          <a:bodyPr>
            <a:normAutofit fontScale="70000" lnSpcReduction="20000"/>
          </a:bodyPr>
          <a:lstStyle/>
          <a:p>
            <a:r>
              <a:rPr lang="de-DE" sz="5100" dirty="0" smtClean="0"/>
              <a:t>Sandra Schick</a:t>
            </a:r>
          </a:p>
          <a:p>
            <a:endParaRPr lang="de-DE" dirty="0" smtClean="0"/>
          </a:p>
          <a:p>
            <a:r>
              <a:rPr lang="de-DE" dirty="0" smtClean="0"/>
              <a:t>Universität des Saarlandes</a:t>
            </a:r>
          </a:p>
          <a:p>
            <a:endParaRPr lang="de-DE" dirty="0" smtClean="0"/>
          </a:p>
          <a:p>
            <a:r>
              <a:rPr lang="de-DE" dirty="0" smtClean="0"/>
              <a:t>WS2020/21   08.12.2020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143900" y="6286520"/>
            <a:ext cx="1000100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r>
              <a:rPr lang="de-DE" dirty="0" smtClean="0"/>
              <a:t>1686: Integraldarstellung (Leibniz)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Für r=1 und y ϵ [0;2] gilt:</a:t>
            </a:r>
          </a:p>
          <a:p>
            <a:r>
              <a:rPr lang="de-DE" dirty="0" smtClean="0"/>
              <a:t>P bewegt sich auf Erzeugerkreis </a:t>
            </a:r>
          </a:p>
          <a:p>
            <a:pPr>
              <a:buNone/>
            </a:pPr>
            <a:r>
              <a:rPr lang="de-DE" dirty="0" smtClean="0"/>
              <a:t>	 im Uhrzeigersinn bei 0 beginnend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106" y="3357562"/>
            <a:ext cx="2786050" cy="439903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786322"/>
            <a:ext cx="5890444" cy="585790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7" y="5516580"/>
            <a:ext cx="6666303" cy="841378"/>
          </a:xfrm>
          <a:prstGeom prst="rect">
            <a:avLst/>
          </a:prstGeom>
          <a:noFill/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Gottfried Wilhelm Leibni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500042"/>
            <a:ext cx="1882929" cy="2643206"/>
          </a:xfrm>
          <a:prstGeom prst="rect">
            <a:avLst/>
          </a:prstGeom>
          <a:noFill/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Quadratur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86412"/>
          </a:xfrm>
        </p:spPr>
        <p:txBody>
          <a:bodyPr>
            <a:normAutofit/>
          </a:bodyPr>
          <a:lstStyle/>
          <a:p>
            <a:r>
              <a:rPr lang="de-DE" sz="2400" dirty="0" smtClean="0"/>
              <a:t>Vermutung aufgrund realer </a:t>
            </a:r>
            <a:r>
              <a:rPr lang="de-DE" sz="2400" dirty="0" err="1" smtClean="0"/>
              <a:t>Wägeversuche</a:t>
            </a:r>
            <a:r>
              <a:rPr lang="de-DE" sz="2400" dirty="0" smtClean="0"/>
              <a:t>:</a:t>
            </a:r>
          </a:p>
          <a:p>
            <a:pPr>
              <a:buNone/>
            </a:pPr>
            <a:r>
              <a:rPr lang="de-DE" sz="2400" dirty="0" smtClean="0"/>
              <a:t>	Fläche Zykloid&lt; 3x Flächeninhalt Erzeugerkreis (</a:t>
            </a:r>
            <a:r>
              <a:rPr lang="de-DE" sz="2400" dirty="0" err="1" smtClean="0"/>
              <a:t>Gallilei</a:t>
            </a:r>
            <a:r>
              <a:rPr lang="de-DE" sz="2400" dirty="0" smtClean="0"/>
              <a:t>)</a:t>
            </a:r>
          </a:p>
          <a:p>
            <a:r>
              <a:rPr lang="de-DE" sz="2800" dirty="0" smtClean="0"/>
              <a:t>1634: erste Quadratur </a:t>
            </a:r>
            <a:r>
              <a:rPr lang="de-DE" sz="2800" dirty="0" err="1" smtClean="0"/>
              <a:t>Trochoide</a:t>
            </a:r>
            <a:r>
              <a:rPr lang="de-DE" sz="2800" dirty="0" smtClean="0"/>
              <a:t> (</a:t>
            </a:r>
            <a:r>
              <a:rPr lang="de-DE" sz="2800" dirty="0" err="1" smtClean="0"/>
              <a:t>Roberval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Font typeface="Wingdings" pitchFamily="2" charset="2"/>
              <a:buChar char="à"/>
            </a:pPr>
            <a:r>
              <a:rPr lang="de-DE" sz="2800" dirty="0" smtClean="0">
                <a:sym typeface="Wingdings" pitchFamily="2" charset="2"/>
              </a:rPr>
              <a:t>Flächeninhalt halbe Zykloide </a:t>
            </a:r>
          </a:p>
          <a:p>
            <a:pPr>
              <a:buNone/>
            </a:pPr>
            <a:r>
              <a:rPr lang="de-DE" sz="2800" dirty="0" smtClean="0">
                <a:sym typeface="Wingdings" pitchFamily="2" charset="2"/>
              </a:rPr>
              <a:t> = Inhalt der Fläche unter Hilfskurve + Inhalt Zwickel</a:t>
            </a:r>
          </a:p>
          <a:p>
            <a:pPr>
              <a:buFont typeface="Wingdings" pitchFamily="2" charset="2"/>
              <a:buChar char="à"/>
            </a:pP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5429256" y="3286124"/>
            <a:ext cx="335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Nach ½ Drehung Punkt O auf Position F</a:t>
            </a:r>
            <a:endParaRPr lang="de-DE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9836"/>
          <a:stretch>
            <a:fillRect/>
          </a:stretch>
        </p:blipFill>
        <p:spPr bwMode="auto">
          <a:xfrm>
            <a:off x="1071538" y="2928934"/>
            <a:ext cx="3929090" cy="21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5214942" y="3143248"/>
            <a:ext cx="3357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Zerlegen des Rechtecks OLFA mittels Sinuskurve (Begleiterin der Zykloide) in zwei zu S punktsymmetrische kongruente Teile</a:t>
            </a:r>
            <a:endParaRPr lang="de-DE" sz="24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000372"/>
            <a:ext cx="4101001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071810"/>
            <a:ext cx="4100518" cy="21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feld 11"/>
          <p:cNvSpPr txBox="1"/>
          <p:nvPr/>
        </p:nvSpPr>
        <p:spPr>
          <a:xfrm>
            <a:off x="5357818" y="3071810"/>
            <a:ext cx="33575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Gleichfarbige Strecken besitzen die gleiche Länge (Konstruktion, Punktsymmetrie)</a:t>
            </a:r>
          </a:p>
          <a:p>
            <a:r>
              <a:rPr lang="de-DE" sz="2400" dirty="0" smtClean="0">
                <a:sym typeface="Wingdings" pitchFamily="2" charset="2"/>
              </a:rPr>
              <a:t> Flächeninhalt Zwickel = Flächeninhalt Halbkreis (Cavalieri?)</a:t>
            </a:r>
            <a:endParaRPr lang="de-DE" sz="2400" dirty="0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684" y="6210298"/>
            <a:ext cx="3965754" cy="647702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5214942" y="3000372"/>
            <a:ext cx="36433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3 allgemeine </a:t>
            </a:r>
            <a:r>
              <a:rPr lang="de-DE" sz="2400" dirty="0" err="1" smtClean="0"/>
              <a:t>Heurismen</a:t>
            </a:r>
            <a:r>
              <a:rPr lang="de-DE" sz="2400" dirty="0" smtClean="0"/>
              <a:t>:</a:t>
            </a:r>
          </a:p>
          <a:p>
            <a:r>
              <a:rPr lang="de-DE" sz="2400" b="1" dirty="0" err="1" smtClean="0"/>
              <a:t>Verfahrensmodularität</a:t>
            </a:r>
            <a:endParaRPr lang="de-DE" sz="2400" b="1" dirty="0" smtClean="0"/>
          </a:p>
          <a:p>
            <a:r>
              <a:rPr lang="de-DE" dirty="0" smtClean="0"/>
              <a:t>(Zerlegen in Teilprobleme)</a:t>
            </a:r>
          </a:p>
          <a:p>
            <a:r>
              <a:rPr lang="de-DE" sz="2400" b="1" dirty="0" err="1" smtClean="0"/>
              <a:t>Gegenstandsmodularität</a:t>
            </a:r>
            <a:endParaRPr lang="de-DE" sz="2400" b="1" dirty="0" smtClean="0"/>
          </a:p>
          <a:p>
            <a:r>
              <a:rPr lang="de-DE" sz="2400" dirty="0" smtClean="0"/>
              <a:t>(</a:t>
            </a:r>
            <a:r>
              <a:rPr lang="de-DE" dirty="0" smtClean="0"/>
              <a:t>Zerlegen 2er Flächen in paarweise übereinstimmende </a:t>
            </a:r>
            <a:r>
              <a:rPr lang="de-DE" dirty="0" smtClean="0"/>
              <a:t>Flächen)</a:t>
            </a:r>
            <a:endParaRPr lang="de-DE" dirty="0" smtClean="0"/>
          </a:p>
          <a:p>
            <a:r>
              <a:rPr lang="de-DE" sz="2400" b="1" dirty="0" smtClean="0"/>
              <a:t>Umstrukturierung </a:t>
            </a:r>
            <a:r>
              <a:rPr lang="de-DE" sz="2400" dirty="0" smtClean="0"/>
              <a:t>(</a:t>
            </a:r>
            <a:r>
              <a:rPr lang="de-DE" dirty="0" smtClean="0"/>
              <a:t>Symmetrie bringende Hilfslinie einfügen)</a:t>
            </a:r>
            <a:endParaRPr lang="de-DE" dirty="0"/>
          </a:p>
        </p:txBody>
      </p:sp>
      <p:pic>
        <p:nvPicPr>
          <p:cNvPr id="4" name="Picture 2" descr="https://upload.wikimedia.org/wikipedia/commons/thumb/8/8e/Gilles_personne_de_roberval.jpg/220px-Gilles_personne_de_roberv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928934"/>
            <a:ext cx="2143140" cy="2815307"/>
          </a:xfrm>
          <a:prstGeom prst="rect">
            <a:avLst/>
          </a:prstGeom>
          <a:noFill/>
        </p:spPr>
      </p:pic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11</a:t>
            </a:fld>
            <a:endParaRPr lang="de-DE"/>
          </a:p>
        </p:txBody>
      </p:sp>
      <p:cxnSp>
        <p:nvCxnSpPr>
          <p:cNvPr id="16" name="Gerade Verbindung 15"/>
          <p:cNvCxnSpPr/>
          <p:nvPr/>
        </p:nvCxnSpPr>
        <p:spPr>
          <a:xfrm flipV="1">
            <a:off x="2000232" y="3143248"/>
            <a:ext cx="2714644" cy="1928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2" grpId="0"/>
      <p:bldP spid="12" grpId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472518" cy="5643602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>
                <a:sym typeface="Wingdings" pitchFamily="2" charset="2"/>
              </a:rPr>
              <a:t>2. Hälfte des 17. Jahrhunderts: </a:t>
            </a:r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Abgrenzung der Analysis und Erprobung </a:t>
            </a:r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der neuen Methoden an der Zykloide</a:t>
            </a:r>
          </a:p>
          <a:p>
            <a:r>
              <a:rPr lang="de-DE" dirty="0" smtClean="0"/>
              <a:t>1664: Anwendung Potenzreihen für </a:t>
            </a:r>
            <a:r>
              <a:rPr lang="de-DE" dirty="0" err="1" smtClean="0"/>
              <a:t>arcsin</a:t>
            </a:r>
            <a:r>
              <a:rPr lang="de-DE" dirty="0" smtClean="0"/>
              <a:t>(x) und    </a:t>
            </a:r>
          </a:p>
          <a:p>
            <a:pPr>
              <a:buNone/>
            </a:pPr>
            <a:r>
              <a:rPr lang="de-DE" dirty="0" smtClean="0"/>
              <a:t>                auf Berechnungen an der Zykloide  (Newton)</a:t>
            </a:r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	</a:t>
            </a:r>
          </a:p>
          <a:p>
            <a:pPr>
              <a:buNone/>
            </a:pPr>
            <a:endParaRPr lang="de-DE" dirty="0" smtClean="0">
              <a:sym typeface="Wingdings" pitchFamily="2" charset="2"/>
            </a:endParaRPr>
          </a:p>
          <a:p>
            <a:pPr>
              <a:buNone/>
            </a:pPr>
            <a:endParaRPr lang="de-DE" dirty="0" smtClean="0">
              <a:sym typeface="Wingdings" pitchFamily="2" charset="2"/>
            </a:endParaRPr>
          </a:p>
          <a:p>
            <a:pPr>
              <a:buNone/>
            </a:pPr>
            <a:endParaRPr lang="de-DE" dirty="0" smtClean="0">
              <a:sym typeface="Wingdings" pitchFamily="2" charset="2"/>
            </a:endParaRPr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 approximative Berechnung Flächeninhalte von </a:t>
            </a:r>
            <a:r>
              <a:rPr lang="de-DE" dirty="0" err="1" smtClean="0">
                <a:sym typeface="Wingdings" pitchFamily="2" charset="2"/>
              </a:rPr>
              <a:t>Zykloidensegmenten</a:t>
            </a:r>
            <a:r>
              <a:rPr lang="de-DE" dirty="0" smtClean="0">
                <a:sym typeface="Wingdings" pitchFamily="2" charset="2"/>
              </a:rPr>
              <a:t> durch gliedweise Integration</a:t>
            </a:r>
            <a:endParaRPr lang="de-DE" dirty="0"/>
          </a:p>
        </p:txBody>
      </p:sp>
      <p:pic>
        <p:nvPicPr>
          <p:cNvPr id="18434" name="Picture 2" descr="Isaac Newton: Ein einsamer Zweifler, der die Welt veränderte - FOCUS Online"/>
          <p:cNvPicPr>
            <a:picLocks noChangeAspect="1" noChangeArrowheads="1"/>
          </p:cNvPicPr>
          <p:nvPr/>
        </p:nvPicPr>
        <p:blipFill>
          <a:blip r:embed="rId2"/>
          <a:srcRect l="18583" r="5479"/>
          <a:stretch>
            <a:fillRect/>
          </a:stretch>
        </p:blipFill>
        <p:spPr bwMode="auto">
          <a:xfrm>
            <a:off x="6858016" y="285728"/>
            <a:ext cx="2130969" cy="2101139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429000"/>
            <a:ext cx="1771643" cy="193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 l="7404"/>
          <a:stretch>
            <a:fillRect/>
          </a:stretch>
        </p:blipFill>
        <p:spPr bwMode="auto">
          <a:xfrm>
            <a:off x="6715140" y="3440616"/>
            <a:ext cx="1786885" cy="191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571876"/>
            <a:ext cx="2482859" cy="404814"/>
          </a:xfrm>
          <a:prstGeom prst="rect">
            <a:avLst/>
          </a:prstGeom>
          <a:noFill/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429000"/>
            <a:ext cx="1930416" cy="197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3429000"/>
            <a:ext cx="1857388" cy="65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929066"/>
            <a:ext cx="4205407" cy="571504"/>
          </a:xfrm>
          <a:prstGeom prst="rect">
            <a:avLst/>
          </a:prstGeom>
          <a:noFill/>
        </p:spPr>
      </p:pic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00570"/>
            <a:ext cx="6000792" cy="485776"/>
          </a:xfrm>
          <a:prstGeom prst="rect">
            <a:avLst/>
          </a:prstGeom>
          <a:noFill/>
        </p:spPr>
      </p:pic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3300" algn="l"/>
              </a:tabLst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636"/>
            <a:ext cx="2695641" cy="479426"/>
          </a:xfrm>
          <a:prstGeom prst="rect">
            <a:avLst/>
          </a:prstGeom>
          <a:noFill/>
        </p:spPr>
      </p:pic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928934"/>
            <a:ext cx="947097" cy="449264"/>
          </a:xfrm>
          <a:prstGeom prst="rect">
            <a:avLst/>
          </a:prstGeom>
          <a:noFill/>
        </p:spPr>
      </p:pic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929354"/>
          </a:xfrm>
        </p:spPr>
        <p:txBody>
          <a:bodyPr>
            <a:normAutofit/>
          </a:bodyPr>
          <a:lstStyle/>
          <a:p>
            <a:r>
              <a:rPr lang="de-DE" dirty="0" smtClean="0">
                <a:sym typeface="Wingdings" pitchFamily="2" charset="2"/>
              </a:rPr>
              <a:t>1673 Erproben des Transmutationssatzes (Leibniz) zur Quadratur</a:t>
            </a:r>
          </a:p>
          <a:p>
            <a:r>
              <a:rPr lang="de-DE" dirty="0" smtClean="0"/>
              <a:t>Transmutationssatz nach Leibniz</a:t>
            </a:r>
          </a:p>
          <a:p>
            <a:endParaRPr lang="de-DE" dirty="0" smtClean="0"/>
          </a:p>
          <a:p>
            <a:r>
              <a:rPr lang="de-DE" dirty="0" err="1" smtClean="0"/>
              <a:t>Quadratrix</a:t>
            </a:r>
            <a:r>
              <a:rPr lang="de-DE" dirty="0" smtClean="0"/>
              <a:t> der Zykloide als Hilfsfunktion z (</a:t>
            </a:r>
            <a:r>
              <a:rPr lang="de-DE" dirty="0" err="1" smtClean="0"/>
              <a:t>Geradengleichung</a:t>
            </a:r>
            <a:r>
              <a:rPr lang="de-DE" dirty="0" smtClean="0"/>
              <a:t>             )</a:t>
            </a:r>
          </a:p>
          <a:p>
            <a:pPr>
              <a:buFont typeface="Wingdings" pitchFamily="2" charset="2"/>
              <a:buChar char="à"/>
            </a:pPr>
            <a:r>
              <a:rPr lang="de-DE" dirty="0" smtClean="0"/>
              <a:t>Flächeninhalt eines </a:t>
            </a:r>
            <a:r>
              <a:rPr lang="de-DE" dirty="0" err="1" smtClean="0"/>
              <a:t>Zykloidenabschnitts</a:t>
            </a:r>
            <a:endParaRPr lang="de-DE" dirty="0" smtClean="0"/>
          </a:p>
          <a:p>
            <a:pPr>
              <a:buFont typeface="Wingdings" pitchFamily="2" charset="2"/>
              <a:buChar char="à"/>
            </a:pPr>
            <a:endParaRPr lang="de-DE" dirty="0" smtClean="0"/>
          </a:p>
          <a:p>
            <a:pPr>
              <a:buFont typeface="Wingdings" pitchFamily="2" charset="2"/>
              <a:buChar char="à"/>
            </a:pPr>
            <a:endParaRPr lang="de-DE" dirty="0" smtClean="0"/>
          </a:p>
          <a:p>
            <a:pPr>
              <a:buFont typeface="Wingdings" pitchFamily="2" charset="2"/>
              <a:buChar char="à"/>
            </a:pPr>
            <a:r>
              <a:rPr lang="de-DE" dirty="0" smtClean="0"/>
              <a:t>Flächeninhalt Zykloide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214554"/>
            <a:ext cx="6055744" cy="71438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571876"/>
            <a:ext cx="785818" cy="558045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76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643446"/>
            <a:ext cx="7361188" cy="887416"/>
          </a:xfrm>
          <a:prstGeom prst="rect">
            <a:avLst/>
          </a:prstGeom>
          <a:noFill/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84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5857892"/>
            <a:ext cx="1285884" cy="551093"/>
          </a:xfrm>
          <a:prstGeom prst="rect">
            <a:avLst/>
          </a:prstGeom>
          <a:noFill/>
        </p:spPr>
      </p:pic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1659: Ausbau der Quadraturprobleme (Pascal)</a:t>
            </a:r>
          </a:p>
          <a:p>
            <a:pPr lvl="1"/>
            <a:r>
              <a:rPr lang="de-DE" dirty="0" smtClean="0"/>
              <a:t>Flächeninhaltsbestimmungen von Teilen von Zykloiden</a:t>
            </a:r>
          </a:p>
          <a:p>
            <a:pPr lvl="1"/>
            <a:r>
              <a:rPr lang="de-DE" dirty="0" smtClean="0"/>
              <a:t>Schwerpunktberechnungen</a:t>
            </a:r>
          </a:p>
          <a:p>
            <a:pPr lvl="1"/>
            <a:r>
              <a:rPr lang="de-DE" dirty="0" smtClean="0"/>
              <a:t>Volumenbestimmung von Rotationskörpern</a:t>
            </a:r>
            <a:endParaRPr lang="de-DE" dirty="0"/>
          </a:p>
        </p:txBody>
      </p:sp>
      <p:pic>
        <p:nvPicPr>
          <p:cNvPr id="4" name="Picture 2" descr="Portrait von Blaise Pascal (1623-1662), ein französischer Mathematiker,  Physiker, Erfinder, Schriftsteller und katholischer Theologe. Vom 19.  Jahrhundert Stockfotografie - Alamy"/>
          <p:cNvPicPr>
            <a:picLocks noChangeAspect="1" noChangeArrowheads="1"/>
          </p:cNvPicPr>
          <p:nvPr/>
        </p:nvPicPr>
        <p:blipFill>
          <a:blip r:embed="rId2" cstate="print"/>
          <a:srcRect b="13875"/>
          <a:stretch>
            <a:fillRect/>
          </a:stretch>
        </p:blipFill>
        <p:spPr bwMode="auto">
          <a:xfrm>
            <a:off x="6500826" y="4197530"/>
            <a:ext cx="2237912" cy="2660470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Tangente der Zykloide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de-DE" dirty="0" smtClean="0"/>
              <a:t>1638: Konstruktion der Tangente      (Descartes)</a:t>
            </a:r>
          </a:p>
          <a:p>
            <a:r>
              <a:rPr lang="de-DE" dirty="0" smtClean="0"/>
              <a:t>N: momentaner Abrollpunkt</a:t>
            </a:r>
          </a:p>
          <a:p>
            <a:r>
              <a:rPr lang="de-DE" dirty="0" smtClean="0"/>
              <a:t>T: Gegenpunkt zu N</a:t>
            </a:r>
            <a:endParaRPr lang="de-DE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4669538" cy="316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4429156" cy="314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5572132" y="3500438"/>
            <a:ext cx="3286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       als Normale </a:t>
            </a:r>
            <a:r>
              <a:rPr lang="de-DE" sz="2800" dirty="0" smtClean="0"/>
              <a:t>im </a:t>
            </a:r>
            <a:r>
              <a:rPr lang="de-DE" sz="2800" dirty="0" err="1" smtClean="0"/>
              <a:t>Zykloidenpunkt</a:t>
            </a:r>
            <a:r>
              <a:rPr lang="de-DE" sz="2800" dirty="0" smtClean="0"/>
              <a:t> P (Analogie Rollkreis – Rollvieleck als implizite Limesbetrachtung)</a:t>
            </a:r>
            <a:endParaRPr lang="de-DE" sz="28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500438"/>
            <a:ext cx="695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643314"/>
            <a:ext cx="4643470" cy="30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feld 9"/>
          <p:cNvSpPr txBox="1"/>
          <p:nvPr/>
        </p:nvSpPr>
        <p:spPr>
          <a:xfrm>
            <a:off x="5500694" y="3643314"/>
            <a:ext cx="3286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Wenn </a:t>
            </a:r>
            <a:r>
              <a:rPr lang="de-DE" sz="2800" dirty="0" smtClean="0">
                <a:solidFill>
                  <a:srgbClr val="FF0000"/>
                </a:solidFill>
              </a:rPr>
              <a:t>Normale  durch N</a:t>
            </a:r>
            <a:r>
              <a:rPr lang="de-DE" sz="2800" dirty="0" smtClean="0"/>
              <a:t>, dann </a:t>
            </a:r>
            <a:r>
              <a:rPr lang="de-DE" sz="2800" dirty="0" smtClean="0">
                <a:solidFill>
                  <a:srgbClr val="00B050"/>
                </a:solidFill>
              </a:rPr>
              <a:t>Tangente durch Gegenpunkt T </a:t>
            </a:r>
            <a:r>
              <a:rPr lang="de-DE" sz="2800" dirty="0" smtClean="0"/>
              <a:t>(</a:t>
            </a:r>
            <a:r>
              <a:rPr lang="de-DE" sz="2800" dirty="0" err="1" smtClean="0"/>
              <a:t>Thalessatz</a:t>
            </a:r>
            <a:r>
              <a:rPr lang="de-DE" sz="2800" dirty="0" smtClean="0"/>
              <a:t>)</a:t>
            </a:r>
            <a:endParaRPr lang="de-DE" sz="2800" dirty="0"/>
          </a:p>
        </p:txBody>
      </p:sp>
      <p:pic>
        <p:nvPicPr>
          <p:cNvPr id="15366" name="Picture 6" descr="Rene Descartes"/>
          <p:cNvPicPr>
            <a:picLocks noChangeAspect="1" noChangeArrowheads="1"/>
          </p:cNvPicPr>
          <p:nvPr/>
        </p:nvPicPr>
        <p:blipFill>
          <a:blip r:embed="rId6"/>
          <a:srcRect l="30895" r="29687"/>
          <a:stretch>
            <a:fillRect/>
          </a:stretch>
        </p:blipFill>
        <p:spPr bwMode="auto">
          <a:xfrm>
            <a:off x="6715140" y="1142984"/>
            <a:ext cx="1514268" cy="2160886"/>
          </a:xfrm>
          <a:prstGeom prst="rect">
            <a:avLst/>
          </a:prstGeom>
          <a:noFill/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6357958"/>
          </a:xfrm>
        </p:spPr>
        <p:txBody>
          <a:bodyPr>
            <a:normAutofit/>
          </a:bodyPr>
          <a:lstStyle/>
          <a:p>
            <a:r>
              <a:rPr lang="de-DE" dirty="0" smtClean="0"/>
              <a:t>Tangentenkonstruktion nach </a:t>
            </a:r>
            <a:r>
              <a:rPr lang="de-DE" dirty="0" err="1" smtClean="0"/>
              <a:t>Roberval</a:t>
            </a:r>
            <a:r>
              <a:rPr lang="de-DE" dirty="0" smtClean="0"/>
              <a:t> (1639) und Torricelli (1641) unabhängig voneinander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Genaue, auf Prinzipien der Analysis beruhende Rechnungen, ungenaue Zeichnungen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4922360" cy="347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4934510" cy="357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14488"/>
            <a:ext cx="5103942" cy="353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571612"/>
            <a:ext cx="4892460" cy="364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5072066" y="2214554"/>
            <a:ext cx="3757610" cy="2786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Betrachtung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Geschwindigkeit 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 zur Rollstrecke 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4786314" y="1785926"/>
            <a:ext cx="4143404" cy="27860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Geschwindigkeit P =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Überlagerung konstante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Translationsgeschwindigkeit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 Betrag r und konstante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Winkelgeschwindigkeit vom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Betrag 1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714884"/>
            <a:ext cx="2811475" cy="547690"/>
          </a:xfrm>
          <a:prstGeom prst="rect">
            <a:avLst/>
          </a:prstGeom>
          <a:noFill/>
        </p:spPr>
      </p:pic>
      <p:sp>
        <p:nvSpPr>
          <p:cNvPr id="15" name="Inhaltsplatzhalter 2"/>
          <p:cNvSpPr txBox="1">
            <a:spLocks/>
          </p:cNvSpPr>
          <p:nvPr/>
        </p:nvSpPr>
        <p:spPr>
          <a:xfrm>
            <a:off x="4857752" y="1785926"/>
            <a:ext cx="4143404" cy="2786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Diagonale des</a:t>
            </a:r>
            <a:endParaRPr lang="de-DE" sz="32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hergeleiteten Rhombus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gibt Lage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und Richtung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 Tangente an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 von Zykloiden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Physikalische Eigenschaften</a:t>
            </a:r>
          </a:p>
          <a:p>
            <a:r>
              <a:rPr lang="de-DE" dirty="0" smtClean="0"/>
              <a:t>1673: </a:t>
            </a:r>
            <a:r>
              <a:rPr lang="de-DE" dirty="0" err="1" smtClean="0"/>
              <a:t>Tautochronie</a:t>
            </a:r>
            <a:r>
              <a:rPr lang="de-DE" dirty="0" smtClean="0"/>
              <a:t> (</a:t>
            </a:r>
            <a:r>
              <a:rPr lang="de-DE" dirty="0" err="1" smtClean="0"/>
              <a:t>Hyugens</a:t>
            </a:r>
            <a:r>
              <a:rPr lang="de-DE" dirty="0" smtClean="0"/>
              <a:t>)</a:t>
            </a:r>
          </a:p>
          <a:p>
            <a:r>
              <a:rPr lang="de-DE" dirty="0" smtClean="0"/>
              <a:t>1697: </a:t>
            </a:r>
            <a:r>
              <a:rPr lang="de-DE" dirty="0" err="1" smtClean="0"/>
              <a:t>Brachistochronie</a:t>
            </a:r>
            <a:r>
              <a:rPr lang="de-DE" dirty="0" smtClean="0"/>
              <a:t> (Johann Bernoulli)</a:t>
            </a:r>
          </a:p>
          <a:p>
            <a:pPr>
              <a:buFont typeface="Wingdings"/>
              <a:buChar char="à"/>
            </a:pPr>
            <a:endParaRPr lang="de-DE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de-DE" dirty="0" smtClean="0">
              <a:sym typeface="Wingdings" pitchFamily="2" charset="2"/>
            </a:endParaRPr>
          </a:p>
          <a:p>
            <a:pPr>
              <a:buNone/>
            </a:pPr>
            <a:endParaRPr lang="de-DE" dirty="0" smtClean="0">
              <a:sym typeface="Wingdings" pitchFamily="2" charset="2"/>
            </a:endParaRPr>
          </a:p>
          <a:p>
            <a:pPr>
              <a:buNone/>
            </a:pPr>
            <a:endParaRPr lang="de-DE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de-DE" sz="3000" dirty="0" smtClean="0">
                <a:sym typeface="Wingdings" pitchFamily="2" charset="2"/>
              </a:rPr>
              <a:t>Bisher keine technischen Anwendungen (</a:t>
            </a:r>
            <a:r>
              <a:rPr lang="de-DE" sz="3000" dirty="0" err="1" smtClean="0">
                <a:sym typeface="Wingdings" pitchFamily="2" charset="2"/>
              </a:rPr>
              <a:t>tautochron</a:t>
            </a:r>
            <a:r>
              <a:rPr lang="de-DE" sz="3000" dirty="0" smtClean="0">
                <a:sym typeface="Wingdings" pitchFamily="2" charset="2"/>
              </a:rPr>
              <a:t> wäre für Pendeluhren gut aber Reibung)</a:t>
            </a:r>
          </a:p>
          <a:p>
            <a:pPr>
              <a:buNone/>
            </a:pPr>
            <a:endParaRPr lang="de-DE" dirty="0" smtClean="0">
              <a:sym typeface="Wingdings" pitchFamily="2" charset="2"/>
            </a:endParaRPr>
          </a:p>
          <a:p>
            <a:pPr>
              <a:buNone/>
            </a:pPr>
            <a:endParaRPr lang="de-DE" dirty="0" smtClean="0">
              <a:sym typeface="Wingdings" pitchFamily="2" charset="2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14282" y="3500438"/>
            <a:ext cx="8501122" cy="207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Eine (ebene) Kurve von A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bis B im Schwerefeld der Erde heißt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tautochron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wenn sich ein Gegenstand nur unter Einfluss der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Schwerkraft bewegt und vom Startpunkt A zum Zielpunkt B die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selbe Zeit benötigt, wie von jedem anderen Startpunkt zwischen 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 B auf ihr.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00438"/>
            <a:ext cx="2947990" cy="225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lipse 6"/>
          <p:cNvSpPr/>
          <p:nvPr/>
        </p:nvSpPr>
        <p:spPr>
          <a:xfrm>
            <a:off x="1643042" y="357187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2071670" y="4357694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364" name="Picture 4" descr="Credit: SSPL via Getty Images/Science &amp; Society Picture Libr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285860"/>
            <a:ext cx="1578334" cy="2000264"/>
          </a:xfrm>
          <a:prstGeom prst="rect">
            <a:avLst/>
          </a:prstGeom>
          <a:noFill/>
        </p:spPr>
      </p:pic>
      <p:pic>
        <p:nvPicPr>
          <p:cNvPr id="15368" name="Picture 8" descr="Johann Bernoull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40" y="1142984"/>
            <a:ext cx="1428760" cy="2233628"/>
          </a:xfrm>
          <a:prstGeom prst="rect">
            <a:avLst/>
          </a:prstGeom>
          <a:noFill/>
        </p:spPr>
      </p:pic>
      <p:sp>
        <p:nvSpPr>
          <p:cNvPr id="13" name="Inhaltsplatzhalter 2"/>
          <p:cNvSpPr txBox="1">
            <a:spLocks/>
          </p:cNvSpPr>
          <p:nvPr/>
        </p:nvSpPr>
        <p:spPr>
          <a:xfrm>
            <a:off x="357158" y="3429000"/>
            <a:ext cx="8501122" cy="207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Wenn in einer vertikalen Ebene zwei Punkte A und B gegeben sind, soll man dem beweglichen Punkt M eine Bahn AMB anweisen, auf welcher er von A ausgehend vermögend seiner eigenen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Schwere in kürzester Zeit nach B gelangt.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400" baseline="0" dirty="0" smtClean="0">
                <a:sym typeface="Wingdings" pitchFamily="2" charset="2"/>
              </a:rPr>
              <a:t> Leibniz, Newton, de </a:t>
            </a:r>
            <a:r>
              <a:rPr lang="de-DE" sz="2400" baseline="0" dirty="0" err="1" smtClean="0">
                <a:sym typeface="Wingdings" pitchFamily="2" charset="2"/>
              </a:rPr>
              <a:t>L‘Hospital</a:t>
            </a:r>
            <a:r>
              <a:rPr lang="de-DE" sz="2400" baseline="0" dirty="0" smtClean="0">
                <a:sym typeface="Wingdings" pitchFamily="2" charset="2"/>
              </a:rPr>
              <a:t>, Jakob Bernoulli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357562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Ellipse 14"/>
          <p:cNvSpPr/>
          <p:nvPr/>
        </p:nvSpPr>
        <p:spPr>
          <a:xfrm>
            <a:off x="928662" y="328612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928662" y="3286124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928662" y="328612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092 0.03078 L 0.01841 0.0537 L 0.03334 0.08564 L 0.05226 0.11759 L 0.06615 0.13703 L 0.08282 0.15671 L 0.10782 0.18148 L 0.12535 0.1949 L 0.14115 0.20625 L 0.15591 0.21527 L 0.17917 0.22523 L 0.20695 0.23472 L 0.22587 0.23935 L 0.24861 0.2412 L 0.26059 0.24189 " pathEditMode="relative" rAng="0" ptsTypes="AAAAAAAAAAAAAA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2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0.01857 0.02546 L 0.03055 0.03912 L 0.04114 0.05 L 0.05191 0.06065 L 0.06337 0.07106 L 0.07587 0.08056 L 0.0967 0.09514 L 0.12135 0.10741 L 0.14583 0.11736 L 0.17031 0.12431 L 0.19496 0.12731 L 0.21475 0.12731 " pathEditMode="relative" rAng="0" ptsTypes="AAAAAAAAAAA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85 0.28773 L 0.36268 0.28773 " pathEditMode="relative" ptsTypes="AAA">
                                      <p:cBhvr>
                                        <p:cTn id="83" dur="2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47 0.03704 L 0.01962 0.07084 L 0.03594 0.10718 L 0.05938 0.14931 L 0.08785 0.18727 L 0.10556 0.2051 L 0.12709 0.22686 L 0.15504 0.24977 L 0.179 0.2625 L 0.20556 0.275 L 0.23733 0.28519 L 0.2625 0.28866 L 0.29427 0.28936 L 0.36511 0.28936 " pathEditMode="relative" ptsTypes="AAAAAAAAAAAAAAA">
                                      <p:cBhvr>
                                        <p:cTn id="85" dur="1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434 0.03727 L 0.00886 0.08102 L 0.01511 0.11227 L 0.02396 0.15278 L 0.03473 0.17824 L 0.04862 0.20602 L 0.06441 0.22963 L 0.08542 0.24815 L 0.10313 0.25995 L 0.13403 0.27176 L 0.1625 0.27847 L 0.19549 0.28356 L 0.23664 0.28704 L 0.2823 0.28958 L 0.3125 0.28866 L 0.37153 0.28958 " pathEditMode="relative" ptsTypes="AAAAAAAAAAAAAAAAA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3" grpId="0"/>
      <p:bldP spid="13" grpId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Andere Formen der Zykloide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b="11866"/>
          <a:stretch>
            <a:fillRect/>
          </a:stretch>
        </p:blipFill>
        <p:spPr bwMode="auto">
          <a:xfrm>
            <a:off x="500034" y="1643050"/>
            <a:ext cx="861695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Verkürzte Zykloide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Verlängerte Zykloide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Hypozykloide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 </a:t>
            </a:r>
            <a:r>
              <a:rPr lang="de-DE" dirty="0" err="1" smtClean="0"/>
              <a:t>Hypozykloid</a:t>
            </a:r>
            <a:r>
              <a:rPr lang="de-DE" dirty="0" smtClean="0"/>
              <a:t> ist eine ebene Kurve, die durch die Spur eines festen Punktes auf einem kleinen Kreis erzeugt wird, der innerhalb eines größeren Kreises rollt.</a:t>
            </a:r>
          </a:p>
          <a:p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90925"/>
            <a:ext cx="33623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7213" y="4286256"/>
            <a:ext cx="4330714" cy="628652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8651" y="5286388"/>
            <a:ext cx="4272505" cy="628652"/>
          </a:xfrm>
          <a:prstGeom prst="rect">
            <a:avLst/>
          </a:prstGeom>
          <a:noFill/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Anfänge der Analysis</a:t>
            </a:r>
          </a:p>
          <a:p>
            <a:r>
              <a:rPr lang="de-DE" dirty="0" smtClean="0"/>
              <a:t>Zykloide</a:t>
            </a:r>
          </a:p>
          <a:p>
            <a:pPr lvl="1"/>
            <a:r>
              <a:rPr lang="de-DE" dirty="0" smtClean="0"/>
              <a:t>Betrachtungen an der gewöhnlichen </a:t>
            </a:r>
            <a:r>
              <a:rPr lang="de-DE" dirty="0" smtClean="0"/>
              <a:t>Zykloide</a:t>
            </a:r>
          </a:p>
          <a:p>
            <a:pPr lvl="1"/>
            <a:r>
              <a:rPr lang="de-DE" dirty="0" smtClean="0"/>
              <a:t>Eigenschaften</a:t>
            </a:r>
            <a:endParaRPr lang="de-DE" dirty="0" smtClean="0"/>
          </a:p>
          <a:p>
            <a:pPr lvl="1"/>
            <a:r>
              <a:rPr lang="de-DE" dirty="0" smtClean="0"/>
              <a:t>Weitere Formen der Zykloide</a:t>
            </a:r>
            <a:endParaRPr lang="de-DE" dirty="0" smtClean="0"/>
          </a:p>
          <a:p>
            <a:pPr lvl="1"/>
            <a:r>
              <a:rPr lang="de-DE" dirty="0" smtClean="0"/>
              <a:t>Anwendung</a:t>
            </a:r>
            <a:endParaRPr lang="de-DE" dirty="0" smtClean="0"/>
          </a:p>
          <a:p>
            <a:r>
              <a:rPr lang="de-DE" dirty="0" smtClean="0"/>
              <a:t>Kettenlinien</a:t>
            </a:r>
          </a:p>
          <a:p>
            <a:pPr lvl="1"/>
            <a:r>
              <a:rPr lang="de-DE" dirty="0" smtClean="0"/>
              <a:t>Betrachtungen an Kettenlinien</a:t>
            </a:r>
          </a:p>
          <a:p>
            <a:pPr lvl="1"/>
            <a:r>
              <a:rPr lang="de-DE" dirty="0" smtClean="0"/>
              <a:t>Eigenschaften </a:t>
            </a:r>
          </a:p>
          <a:p>
            <a:pPr lvl="1"/>
            <a:r>
              <a:rPr lang="de-DE" dirty="0" smtClean="0"/>
              <a:t>Anwendung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R/r=m   (m= Anzahl der </a:t>
            </a:r>
            <a:r>
              <a:rPr lang="de-DE" dirty="0" err="1" smtClean="0"/>
              <a:t>Berührpunkte</a:t>
            </a:r>
            <a:r>
              <a:rPr lang="de-DE" dirty="0" smtClean="0"/>
              <a:t> mit festem Kreis, falls ganzzahlig)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16415" t="5595" r="37796" b="62702"/>
          <a:stretch>
            <a:fillRect/>
          </a:stretch>
        </p:blipFill>
        <p:spPr bwMode="auto">
          <a:xfrm>
            <a:off x="571472" y="2714620"/>
            <a:ext cx="8072494" cy="258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642910" y="5357826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/>
              <a:t>Cardanische</a:t>
            </a:r>
            <a:r>
              <a:rPr lang="de-DE" sz="2400" dirty="0" smtClean="0"/>
              <a:t> Kreise</a:t>
            </a:r>
          </a:p>
          <a:p>
            <a:pPr algn="ctr"/>
            <a:r>
              <a:rPr lang="de-DE" sz="2400" dirty="0" smtClean="0"/>
              <a:t>m=2/1=2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3286116" y="5357826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Deltoide</a:t>
            </a:r>
          </a:p>
          <a:p>
            <a:pPr algn="ctr"/>
            <a:r>
              <a:rPr lang="de-DE" sz="2400" dirty="0" smtClean="0"/>
              <a:t>m=3/1=3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6072198" y="5357826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/>
              <a:t>Astroide</a:t>
            </a:r>
            <a:endParaRPr lang="de-DE" sz="2400" dirty="0" smtClean="0"/>
          </a:p>
          <a:p>
            <a:pPr algn="ctr"/>
            <a:r>
              <a:rPr lang="de-DE" sz="2400" dirty="0" smtClean="0"/>
              <a:t>m=4/1=4</a:t>
            </a:r>
            <a:endParaRPr lang="de-DE" sz="24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Falls R/r kein ganzzahliges Verhältnis:</a:t>
            </a:r>
          </a:p>
          <a:p>
            <a:r>
              <a:rPr lang="de-DE" dirty="0" smtClean="0"/>
              <a:t>Beispiel: R=5 und r=1,02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4906" t="8623" r="33019"/>
          <a:stretch>
            <a:fillRect/>
          </a:stretch>
        </p:blipFill>
        <p:spPr bwMode="auto">
          <a:xfrm>
            <a:off x="3286116" y="3071810"/>
            <a:ext cx="2428892" cy="302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8623" r="67107"/>
          <a:stretch>
            <a:fillRect/>
          </a:stretch>
        </p:blipFill>
        <p:spPr bwMode="auto">
          <a:xfrm>
            <a:off x="500034" y="3071810"/>
            <a:ext cx="2490806" cy="302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67799" t="8623"/>
          <a:stretch>
            <a:fillRect/>
          </a:stretch>
        </p:blipFill>
        <p:spPr bwMode="auto">
          <a:xfrm>
            <a:off x="6072198" y="3071810"/>
            <a:ext cx="2438416" cy="302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v</a:t>
            </a:r>
            <a:r>
              <a:rPr lang="de-DE" dirty="0" smtClean="0"/>
              <a:t>erlängerte                                 verkürzte</a:t>
            </a:r>
          </a:p>
          <a:p>
            <a:pPr>
              <a:buNone/>
            </a:pPr>
            <a:r>
              <a:rPr lang="de-DE" dirty="0" smtClean="0"/>
              <a:t>Hypozykloide                              </a:t>
            </a:r>
            <a:r>
              <a:rPr lang="de-DE" dirty="0" err="1" smtClean="0"/>
              <a:t>Hypozykloide</a:t>
            </a:r>
            <a:endParaRPr lang="de-DE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t="5982"/>
          <a:stretch>
            <a:fillRect/>
          </a:stretch>
        </p:blipFill>
        <p:spPr bwMode="auto">
          <a:xfrm>
            <a:off x="-32" y="1928802"/>
            <a:ext cx="366712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 t="6515"/>
          <a:stretch>
            <a:fillRect/>
          </a:stretch>
        </p:blipFill>
        <p:spPr bwMode="auto">
          <a:xfrm>
            <a:off x="4929190" y="1928802"/>
            <a:ext cx="355282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7236" y="5157802"/>
            <a:ext cx="4330714" cy="628652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5445" y="5929330"/>
            <a:ext cx="4272505" cy="628652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/>
          <a:srcRect l="84218" t="10409" b="30206"/>
          <a:stretch>
            <a:fillRect/>
          </a:stretch>
        </p:blipFill>
        <p:spPr bwMode="auto">
          <a:xfrm>
            <a:off x="2857488" y="3786190"/>
            <a:ext cx="160649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/>
          <a:srcRect l="36401" t="12756" r="50265" b="31159"/>
          <a:stretch>
            <a:fillRect/>
          </a:stretch>
        </p:blipFill>
        <p:spPr bwMode="auto">
          <a:xfrm>
            <a:off x="214282" y="3786190"/>
            <a:ext cx="135732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 l="20867" t="15615" r="67202" b="34898"/>
          <a:stretch>
            <a:fillRect/>
          </a:stretch>
        </p:blipFill>
        <p:spPr bwMode="auto">
          <a:xfrm>
            <a:off x="1571604" y="3857628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/>
          <a:srcRect l="4211" t="9897" r="81051" b="30718"/>
          <a:stretch>
            <a:fillRect/>
          </a:stretch>
        </p:blipFill>
        <p:spPr bwMode="auto">
          <a:xfrm>
            <a:off x="1928794" y="2000240"/>
            <a:ext cx="150023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/>
          <a:srcRect l="5952" t="62488" r="82143" b="11074"/>
          <a:stretch>
            <a:fillRect/>
          </a:stretch>
        </p:blipFill>
        <p:spPr bwMode="auto">
          <a:xfrm>
            <a:off x="5715008" y="3429000"/>
            <a:ext cx="14287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/>
          <a:srcRect l="23214" t="62488" r="64286" b="11074"/>
          <a:stretch>
            <a:fillRect/>
          </a:stretch>
        </p:blipFill>
        <p:spPr bwMode="auto">
          <a:xfrm>
            <a:off x="6715140" y="1928802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/>
          <a:srcRect l="56548" t="62488" r="30952" b="11074"/>
          <a:stretch>
            <a:fillRect/>
          </a:stretch>
        </p:blipFill>
        <p:spPr bwMode="auto">
          <a:xfrm>
            <a:off x="7215206" y="3429000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3010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8646 -0.1048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43011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9948 -0.1048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00174"/>
            <a:ext cx="2667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3714776" cy="312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Epizykloiden</a:t>
            </a:r>
            <a:endParaRPr lang="de-DE" dirty="0"/>
          </a:p>
        </p:txBody>
      </p:sp>
      <p:pic>
        <p:nvPicPr>
          <p:cNvPr id="5123" name="Picture 3" descr="Zykloide – Wikipe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57694"/>
            <a:ext cx="2500298" cy="2073980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 r="5319"/>
          <a:stretch>
            <a:fillRect/>
          </a:stretch>
        </p:blipFill>
        <p:spPr bwMode="auto">
          <a:xfrm>
            <a:off x="2643174" y="4286256"/>
            <a:ext cx="6357982" cy="197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6500826" y="2214554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R/r ist ganzzahlig</a:t>
            </a:r>
          </a:p>
          <a:p>
            <a:r>
              <a:rPr lang="de-DE" sz="2800" dirty="0" smtClean="0"/>
              <a:t>c</a:t>
            </a:r>
            <a:r>
              <a:rPr lang="de-DE" sz="2800" dirty="0" smtClean="0"/>
              <a:t>=r</a:t>
            </a:r>
            <a:endParaRPr lang="de-DE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928662" y="4143380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R=r</a:t>
            </a:r>
            <a:endParaRPr lang="de-DE" sz="2800" dirty="0"/>
          </a:p>
        </p:txBody>
      </p:sp>
      <p:sp>
        <p:nvSpPr>
          <p:cNvPr id="13" name="Textfeld 12"/>
          <p:cNvSpPr txBox="1"/>
          <p:nvPr/>
        </p:nvSpPr>
        <p:spPr>
          <a:xfrm>
            <a:off x="3214678" y="414338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c&lt;r</a:t>
            </a:r>
            <a:endParaRPr lang="de-DE" sz="2800" dirty="0"/>
          </a:p>
        </p:txBody>
      </p:sp>
      <p:sp>
        <p:nvSpPr>
          <p:cNvPr id="14" name="Textfeld 13"/>
          <p:cNvSpPr txBox="1"/>
          <p:nvPr/>
        </p:nvSpPr>
        <p:spPr>
          <a:xfrm>
            <a:off x="5500694" y="412022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c=r</a:t>
            </a:r>
            <a:endParaRPr lang="de-DE" sz="2800" dirty="0"/>
          </a:p>
        </p:txBody>
      </p:sp>
      <p:sp>
        <p:nvSpPr>
          <p:cNvPr id="17" name="Textfeld 16"/>
          <p:cNvSpPr txBox="1"/>
          <p:nvPr/>
        </p:nvSpPr>
        <p:spPr>
          <a:xfrm>
            <a:off x="7715272" y="407194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c</a:t>
            </a:r>
            <a:r>
              <a:rPr lang="de-DE" sz="2800" dirty="0" smtClean="0"/>
              <a:t>&gt;r</a:t>
            </a:r>
            <a:endParaRPr lang="de-DE" sz="2800" dirty="0"/>
          </a:p>
        </p:txBody>
      </p:sp>
      <p:sp>
        <p:nvSpPr>
          <p:cNvPr id="18" name="Textfeld 17"/>
          <p:cNvSpPr txBox="1"/>
          <p:nvPr/>
        </p:nvSpPr>
        <p:spPr>
          <a:xfrm>
            <a:off x="2643174" y="5903893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v</a:t>
            </a:r>
            <a:r>
              <a:rPr lang="de-DE" sz="2800" dirty="0" smtClean="0"/>
              <a:t>erkürzte Epizykloide</a:t>
            </a:r>
            <a:endParaRPr lang="de-DE" sz="2800" dirty="0"/>
          </a:p>
        </p:txBody>
      </p:sp>
      <p:sp>
        <p:nvSpPr>
          <p:cNvPr id="19" name="Textfeld 18"/>
          <p:cNvSpPr txBox="1"/>
          <p:nvPr/>
        </p:nvSpPr>
        <p:spPr>
          <a:xfrm>
            <a:off x="4929190" y="5903893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spitze Epizykloide</a:t>
            </a:r>
            <a:endParaRPr lang="de-DE" sz="2800" dirty="0"/>
          </a:p>
        </p:txBody>
      </p:sp>
      <p:sp>
        <p:nvSpPr>
          <p:cNvPr id="20" name="Textfeld 19"/>
          <p:cNvSpPr txBox="1"/>
          <p:nvPr/>
        </p:nvSpPr>
        <p:spPr>
          <a:xfrm>
            <a:off x="7072330" y="5903893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 smtClean="0"/>
              <a:t>verlängerteEpizykloide</a:t>
            </a:r>
            <a:endParaRPr lang="de-DE" sz="2800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4697427"/>
          </a:xfrm>
        </p:spPr>
        <p:txBody>
          <a:bodyPr>
            <a:normAutofit/>
          </a:bodyPr>
          <a:lstStyle/>
          <a:p>
            <a:r>
              <a:rPr lang="de-DE" dirty="0" smtClean="0"/>
              <a:t>Zykloide: Begeisterung </a:t>
            </a:r>
            <a:r>
              <a:rPr lang="de-DE" dirty="0" err="1" smtClean="0"/>
              <a:t>Gallileis</a:t>
            </a:r>
            <a:r>
              <a:rPr lang="de-DE" dirty="0" smtClean="0"/>
              <a:t>: 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/>
              <a:t>„Man </a:t>
            </a:r>
            <a:r>
              <a:rPr lang="de-DE" dirty="0" smtClean="0"/>
              <a:t>möge Brücken diese Form </a:t>
            </a:r>
            <a:r>
              <a:rPr lang="de-DE" dirty="0" smtClean="0"/>
              <a:t>geben.“</a:t>
            </a:r>
            <a:endParaRPr lang="de-DE" dirty="0" smtClean="0"/>
          </a:p>
          <a:p>
            <a:r>
              <a:rPr lang="de-DE" dirty="0" smtClean="0"/>
              <a:t>Frühe Faszination für </a:t>
            </a:r>
            <a:r>
              <a:rPr lang="de-DE" dirty="0" err="1" smtClean="0"/>
              <a:t>hypo-</a:t>
            </a:r>
            <a:r>
              <a:rPr lang="de-DE" dirty="0" smtClean="0"/>
              <a:t> und </a:t>
            </a:r>
            <a:r>
              <a:rPr lang="de-DE" dirty="0" err="1" smtClean="0"/>
              <a:t>epizykloidenähnliche</a:t>
            </a:r>
            <a:r>
              <a:rPr lang="de-DE" dirty="0" smtClean="0"/>
              <a:t> Muster: Gotische Rosette</a:t>
            </a:r>
          </a:p>
          <a:p>
            <a:r>
              <a:rPr lang="de-DE" dirty="0" smtClean="0"/>
              <a:t>Hypo- und Epizykloide: Getriebetechnik, Zahnräder</a:t>
            </a:r>
          </a:p>
          <a:p>
            <a:r>
              <a:rPr lang="de-DE" dirty="0" err="1" smtClean="0">
                <a:sym typeface="Wingdings" pitchFamily="2" charset="2"/>
              </a:rPr>
              <a:t>Spirograph</a:t>
            </a:r>
            <a:r>
              <a:rPr lang="de-DE" dirty="0" smtClean="0">
                <a:sym typeface="Wingdings" pitchFamily="2" charset="2"/>
              </a:rPr>
              <a:t> (mathematisches Spielzeug)</a:t>
            </a:r>
            <a:endParaRPr lang="de-DE" dirty="0" smtClean="0">
              <a:sym typeface="Wingdings" pitchFamily="2" charset="2"/>
            </a:endParaRPr>
          </a:p>
        </p:txBody>
      </p:sp>
      <p:pic>
        <p:nvPicPr>
          <p:cNvPr id="5" name="Picture 4" descr="https://encrypted-tbn0.gstatic.com/images?q=tbn:ANd9GcSLsIrjCYRAroSTir8HpOtR4eCX53YgLzSwYA&amp;usqp=C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306" y="285728"/>
            <a:ext cx="2609850" cy="1752600"/>
          </a:xfrm>
          <a:prstGeom prst="rect">
            <a:avLst/>
          </a:prstGeom>
          <a:noFill/>
        </p:spPr>
      </p:pic>
      <p:pic>
        <p:nvPicPr>
          <p:cNvPr id="6" name="Picture 4" descr="https://upload.wikimedia.org/wikipedia/commons/thumb/0/0f/Cath%C3%A9drale_Notre-Dame_de_Paris_-_12.jpg/800px-Cath%C3%A9drale_Notre-Dame_de_Paris_-_12.jpg"/>
          <p:cNvPicPr>
            <a:picLocks noChangeAspect="1" noChangeArrowheads="1"/>
          </p:cNvPicPr>
          <p:nvPr/>
        </p:nvPicPr>
        <p:blipFill>
          <a:blip r:embed="rId3"/>
          <a:srcRect l="5968" t="49383" r="8487" b="29012"/>
          <a:stretch>
            <a:fillRect/>
          </a:stretch>
        </p:blipFill>
        <p:spPr bwMode="auto">
          <a:xfrm>
            <a:off x="4393405" y="5357802"/>
            <a:ext cx="4607751" cy="1500198"/>
          </a:xfrm>
          <a:prstGeom prst="rect">
            <a:avLst/>
          </a:prstGeom>
          <a:noFill/>
        </p:spPr>
      </p:pic>
      <p:pic>
        <p:nvPicPr>
          <p:cNvPr id="7" name="Picture 2" descr="https://upload.wikimedia.org/wikipedia/commons/thumb/2/2c/0_Amiens_-_Cath%C3%A9drale_Notre-Dame_%281%29.JPG/800px-0_Amiens_-_Cath%C3%A9drale_Notre-Dame_%281%29.JPG"/>
          <p:cNvPicPr>
            <a:picLocks noChangeAspect="1" noChangeArrowheads="1"/>
          </p:cNvPicPr>
          <p:nvPr/>
        </p:nvPicPr>
        <p:blipFill>
          <a:blip r:embed="rId4"/>
          <a:srcRect l="11095" t="31731" r="11242" b="42045"/>
          <a:stretch>
            <a:fillRect/>
          </a:stretch>
        </p:blipFill>
        <p:spPr bwMode="auto">
          <a:xfrm>
            <a:off x="160703" y="4714860"/>
            <a:ext cx="4125545" cy="2143164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214282" y="421481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ym typeface="Wingdings" pitchFamily="2" charset="2"/>
              </a:rPr>
              <a:t>Notre-Dame de Paris 1190-1250</a:t>
            </a:r>
          </a:p>
          <a:p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5143504" y="4500570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ym typeface="Wingdings" pitchFamily="2" charset="2"/>
              </a:rPr>
              <a:t>Kathedrale von Amiens (Rosette 1375-1402)</a:t>
            </a:r>
          </a:p>
          <a:p>
            <a:endParaRPr lang="de-DE" sz="24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06" y="285728"/>
            <a:ext cx="8229600" cy="1143000"/>
          </a:xfrm>
        </p:spPr>
        <p:txBody>
          <a:bodyPr/>
          <a:lstStyle/>
          <a:p>
            <a:r>
              <a:rPr lang="de-DE" dirty="0" smtClean="0"/>
              <a:t>Kettenlinien</a:t>
            </a:r>
            <a:endParaRPr lang="de-DE" dirty="0"/>
          </a:p>
        </p:txBody>
      </p:sp>
      <p:pic>
        <p:nvPicPr>
          <p:cNvPr id="45058" name="Picture 2" descr="Spinnennetz, Spinne, Web, Insekt, Natur, Gruselig"/>
          <p:cNvPicPr>
            <a:picLocks noChangeAspect="1" noChangeArrowheads="1"/>
          </p:cNvPicPr>
          <p:nvPr/>
        </p:nvPicPr>
        <p:blipFill>
          <a:blip r:embed="rId2"/>
          <a:srcRect l="34721" t="24999" r="18057" b="8333"/>
          <a:stretch>
            <a:fillRect/>
          </a:stretch>
        </p:blipFill>
        <p:spPr bwMode="auto">
          <a:xfrm>
            <a:off x="0" y="642918"/>
            <a:ext cx="2428892" cy="2286040"/>
          </a:xfrm>
          <a:prstGeom prst="rect">
            <a:avLst/>
          </a:prstGeom>
          <a:noFill/>
        </p:spPr>
      </p:pic>
      <p:pic>
        <p:nvPicPr>
          <p:cNvPr id="45060" name="Picture 4" descr="https://upload.wikimedia.org/wikipedia/commons/c/c9/Maremmano_Ausschnitt.jpg"/>
          <p:cNvPicPr>
            <a:picLocks noChangeAspect="1" noChangeArrowheads="1"/>
          </p:cNvPicPr>
          <p:nvPr/>
        </p:nvPicPr>
        <p:blipFill>
          <a:blip r:embed="rId3"/>
          <a:srcRect r="6565"/>
          <a:stretch>
            <a:fillRect/>
          </a:stretch>
        </p:blipFill>
        <p:spPr bwMode="auto">
          <a:xfrm>
            <a:off x="6094407" y="642918"/>
            <a:ext cx="3049593" cy="2286016"/>
          </a:xfrm>
          <a:prstGeom prst="rect">
            <a:avLst/>
          </a:prstGeom>
          <a:noFill/>
        </p:spPr>
      </p:pic>
      <p:sp>
        <p:nvSpPr>
          <p:cNvPr id="45062" name="AutoShape 6" descr="LUX Absperrkette Rot-Weiß 5 m kaufen bei OB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5064" name="Picture 8" descr="LUX Absperrkette Rot-Weiß 5 m kaufen bei OBI"/>
          <p:cNvPicPr>
            <a:picLocks noChangeAspect="1" noChangeArrowheads="1"/>
          </p:cNvPicPr>
          <p:nvPr/>
        </p:nvPicPr>
        <p:blipFill>
          <a:blip r:embed="rId4" cstate="print"/>
          <a:srcRect t="33203" b="35808"/>
          <a:stretch>
            <a:fillRect/>
          </a:stretch>
        </p:blipFill>
        <p:spPr bwMode="auto">
          <a:xfrm>
            <a:off x="4533513" y="5429240"/>
            <a:ext cx="4610487" cy="1428760"/>
          </a:xfrm>
          <a:prstGeom prst="rect">
            <a:avLst/>
          </a:prstGeom>
          <a:noFill/>
        </p:spPr>
      </p:pic>
      <p:pic>
        <p:nvPicPr>
          <p:cNvPr id="45066" name="Picture 10" descr="&#10;                Strommast, Stromleitung, Hochspannung                   "/>
          <p:cNvPicPr>
            <a:picLocks noChangeAspect="1" noChangeArrowheads="1"/>
          </p:cNvPicPr>
          <p:nvPr/>
        </p:nvPicPr>
        <p:blipFill>
          <a:blip r:embed="rId5"/>
          <a:srcRect l="15000" t="13281" b="14062"/>
          <a:stretch>
            <a:fillRect/>
          </a:stretch>
        </p:blipFill>
        <p:spPr bwMode="auto">
          <a:xfrm>
            <a:off x="4929190" y="2867300"/>
            <a:ext cx="4214810" cy="2561964"/>
          </a:xfrm>
          <a:prstGeom prst="rect">
            <a:avLst/>
          </a:prstGeom>
          <a:noFill/>
        </p:spPr>
      </p:pic>
      <p:pic>
        <p:nvPicPr>
          <p:cNvPr id="45068" name="Picture 12" descr="Kettenlinie (Mathematik) - Wikiwa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57496"/>
            <a:ext cx="2638425" cy="1733551"/>
          </a:xfrm>
          <a:prstGeom prst="rect">
            <a:avLst/>
          </a:prstGeom>
          <a:noFill/>
        </p:spPr>
      </p:pic>
      <p:pic>
        <p:nvPicPr>
          <p:cNvPr id="45070" name="Picture 14" descr="https://upload.wikimedia.org/wikipedia/commons/thumb/4/4b/McDonald%27s_logo.svg/220px-McDonald%27s_logo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2928934"/>
            <a:ext cx="2095500" cy="1590675"/>
          </a:xfrm>
          <a:prstGeom prst="rect">
            <a:avLst/>
          </a:prstGeom>
          <a:noFill/>
        </p:spPr>
      </p:pic>
      <p:pic>
        <p:nvPicPr>
          <p:cNvPr id="11" name="Picture 2" descr="Ja, ist denn schon wieder Weihnachten?"/>
          <p:cNvPicPr>
            <a:picLocks noChangeAspect="1" noChangeArrowheads="1"/>
          </p:cNvPicPr>
          <p:nvPr/>
        </p:nvPicPr>
        <p:blipFill>
          <a:blip r:embed="rId8"/>
          <a:srcRect l="9575" t="13372" r="4255" b="24783"/>
          <a:stretch>
            <a:fillRect/>
          </a:stretch>
        </p:blipFill>
        <p:spPr bwMode="auto">
          <a:xfrm>
            <a:off x="0" y="4606394"/>
            <a:ext cx="4929190" cy="2251605"/>
          </a:xfrm>
          <a:prstGeom prst="rect">
            <a:avLst/>
          </a:prstGeom>
          <a:noFill/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6357958"/>
          </a:xfrm>
        </p:spPr>
        <p:txBody>
          <a:bodyPr>
            <a:normAutofit/>
          </a:bodyPr>
          <a:lstStyle/>
          <a:p>
            <a:r>
              <a:rPr lang="de-DE" dirty="0" smtClean="0"/>
              <a:t>Erste Untersuchung der Kettenlinie durch </a:t>
            </a:r>
            <a:r>
              <a:rPr lang="de-DE" dirty="0" err="1" smtClean="0"/>
              <a:t>Gallilei</a:t>
            </a:r>
            <a:r>
              <a:rPr lang="de-DE" dirty="0" smtClean="0"/>
              <a:t>: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Vermutung: Ähnlichkeit von Parabel und Kettenlinie in Form und Inhalt</a:t>
            </a:r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 Cosinus </a:t>
            </a:r>
            <a:r>
              <a:rPr lang="de-DE" dirty="0" err="1" smtClean="0">
                <a:sym typeface="Wingdings" pitchFamily="2" charset="2"/>
              </a:rPr>
              <a:t>Hyperbolicus</a:t>
            </a:r>
            <a:r>
              <a:rPr lang="de-DE" dirty="0" smtClean="0">
                <a:sym typeface="Wingdings" pitchFamily="2" charset="2"/>
              </a:rPr>
              <a:t> vs. quadratische Funktion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286116" y="1285860"/>
            <a:ext cx="19288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Schwerkraft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5643570" y="1285860"/>
            <a:ext cx="328614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Vorantreibende Kraft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642910" y="1285860"/>
            <a:ext cx="19288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Spannkraft</a:t>
            </a:r>
            <a:endParaRPr lang="de-DE" sz="2800" dirty="0"/>
          </a:p>
        </p:txBody>
      </p:sp>
      <p:pic>
        <p:nvPicPr>
          <p:cNvPr id="48130" name="Picture 2" descr="https://upload.wikimedia.org/wikipedia/commons/thumb/4/4e/ParabolicWaterTrajectory.jpg/220px-ParabolicWaterTrajectory.jpg"/>
          <p:cNvPicPr>
            <a:picLocks noChangeAspect="1" noChangeArrowheads="1"/>
          </p:cNvPicPr>
          <p:nvPr/>
        </p:nvPicPr>
        <p:blipFill>
          <a:blip r:embed="rId2"/>
          <a:srcRect t="15358" b="23208"/>
          <a:stretch>
            <a:fillRect/>
          </a:stretch>
        </p:blipFill>
        <p:spPr bwMode="auto">
          <a:xfrm>
            <a:off x="5214942" y="3023526"/>
            <a:ext cx="2095500" cy="1714512"/>
          </a:xfrm>
          <a:prstGeom prst="rect">
            <a:avLst/>
          </a:prstGeom>
          <a:noFill/>
        </p:spPr>
      </p:pic>
      <p:pic>
        <p:nvPicPr>
          <p:cNvPr id="48132" name="Picture 4" descr="http://www.mathematische-basteleien.de/parabel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058256"/>
            <a:ext cx="2500330" cy="1617862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5072066" y="2510189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Wurfparabel</a:t>
            </a:r>
            <a:endParaRPr lang="de-DE" sz="3200" dirty="0"/>
          </a:p>
        </p:txBody>
      </p:sp>
      <p:sp>
        <p:nvSpPr>
          <p:cNvPr id="10" name="Textfeld 9"/>
          <p:cNvSpPr txBox="1"/>
          <p:nvPr/>
        </p:nvSpPr>
        <p:spPr>
          <a:xfrm>
            <a:off x="1571604" y="252346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Kettenlinie</a:t>
            </a:r>
            <a:endParaRPr lang="de-DE" sz="3200" dirty="0"/>
          </a:p>
        </p:txBody>
      </p:sp>
      <p:sp>
        <p:nvSpPr>
          <p:cNvPr id="11" name="Pfeil nach oben 10"/>
          <p:cNvSpPr/>
          <p:nvPr/>
        </p:nvSpPr>
        <p:spPr>
          <a:xfrm rot="10800000">
            <a:off x="1785918" y="1737642"/>
            <a:ext cx="357190" cy="857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oben 11"/>
          <p:cNvSpPr/>
          <p:nvPr/>
        </p:nvSpPr>
        <p:spPr>
          <a:xfrm rot="10800000">
            <a:off x="6500826" y="1737642"/>
            <a:ext cx="357190" cy="857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oben 12"/>
          <p:cNvSpPr/>
          <p:nvPr/>
        </p:nvSpPr>
        <p:spPr>
          <a:xfrm rot="12718047">
            <a:off x="2985898" y="1779526"/>
            <a:ext cx="357190" cy="857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oben 13"/>
          <p:cNvSpPr/>
          <p:nvPr/>
        </p:nvSpPr>
        <p:spPr>
          <a:xfrm rot="8922782">
            <a:off x="5161192" y="1768059"/>
            <a:ext cx="357190" cy="857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9" name="Picture 21" descr="https://upload.wikimedia.org/wikipedia/commons/thumb/7/72/Sinus_und_Kosinus_am_Einheitskreis_1.svg/220px-Sinus_und_Kosinus_am_Einheitskreis_1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49"/>
            <a:ext cx="3571900" cy="3571901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28604"/>
            <a:ext cx="8186766" cy="5697559"/>
          </a:xfrm>
        </p:spPr>
        <p:txBody>
          <a:bodyPr>
            <a:normAutofit/>
          </a:bodyPr>
          <a:lstStyle/>
          <a:p>
            <a:r>
              <a:rPr lang="de-DE" dirty="0" smtClean="0"/>
              <a:t>Sinus und </a:t>
            </a:r>
            <a:r>
              <a:rPr lang="de-DE" dirty="0" smtClean="0"/>
              <a:t>C</a:t>
            </a:r>
            <a:r>
              <a:rPr lang="de-DE" dirty="0" smtClean="0"/>
              <a:t>osinus als </a:t>
            </a:r>
            <a:r>
              <a:rPr lang="de-DE" dirty="0" smtClean="0"/>
              <a:t>Seitenverhältnisse eines rechtwinkligen Dreiecks</a:t>
            </a:r>
            <a:r>
              <a:rPr lang="de-DE" dirty="0" smtClean="0"/>
              <a:t> (im Reellen)</a:t>
            </a:r>
          </a:p>
          <a:p>
            <a:r>
              <a:rPr lang="de-DE" dirty="0" smtClean="0"/>
              <a:t>Sinus und Cosinus im Komplexen: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Eulersche</a:t>
            </a:r>
            <a:r>
              <a:rPr lang="de-DE" dirty="0" smtClean="0"/>
              <a:t> Identität: 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58370" name="Picture 2" descr="https://upload.wikimedia.org/wikipedia/commons/thumb/e/e4/Sine_Cosine_Exponential_qtl1.svg/220px-Sine_Cosine_Exponential_qtl1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857364"/>
            <a:ext cx="3286147" cy="3286148"/>
          </a:xfrm>
          <a:prstGeom prst="rect">
            <a:avLst/>
          </a:prstGeom>
          <a:noFill/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071810"/>
            <a:ext cx="3888444" cy="785818"/>
          </a:xfrm>
          <a:prstGeom prst="rect">
            <a:avLst/>
          </a:prstGeom>
          <a:noFill/>
        </p:spPr>
      </p:pic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3116"/>
            <a:ext cx="3874895" cy="785818"/>
          </a:xfrm>
          <a:prstGeom prst="rect">
            <a:avLst/>
          </a:prstGeom>
          <a:noFill/>
        </p:spPr>
      </p:pic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118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8413" algn="l"/>
              </a:tabLst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58387" name="Picture 19" descr="https://upload.wikimedia.org/wikipedia/commons/thumb/7/71/Sine_cosine_one_period.svg/380px-Sine_cosine_one_period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5048251"/>
            <a:ext cx="3500462" cy="1400186"/>
          </a:xfrm>
          <a:prstGeom prst="rect">
            <a:avLst/>
          </a:prstGeom>
          <a:noFill/>
        </p:spPr>
      </p:pic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58390" name="Picture 2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715016"/>
            <a:ext cx="6304962" cy="482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/>
          <a:lstStyle/>
          <a:p>
            <a:r>
              <a:rPr lang="de-DE" dirty="0" smtClean="0"/>
              <a:t>Cosinus </a:t>
            </a:r>
            <a:r>
              <a:rPr lang="de-DE" dirty="0" err="1" smtClean="0"/>
              <a:t>Hyperbolicus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Sinus </a:t>
            </a:r>
            <a:r>
              <a:rPr lang="de-DE" dirty="0" err="1" smtClean="0"/>
              <a:t>Hyperbolicus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Ableitungen: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071546"/>
            <a:ext cx="7111653" cy="785818"/>
          </a:xfrm>
          <a:prstGeom prst="rect">
            <a:avLst/>
          </a:prstGeom>
          <a:noFill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3" y="1875065"/>
            <a:ext cx="3571868" cy="456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643182"/>
            <a:ext cx="3571900" cy="779324"/>
          </a:xfrm>
          <a:prstGeom prst="rect">
            <a:avLst/>
          </a:prstGeom>
          <a:noFill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455789"/>
            <a:ext cx="4500594" cy="687591"/>
          </a:xfrm>
          <a:prstGeom prst="rect">
            <a:avLst/>
          </a:prstGeom>
          <a:noFill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237060"/>
            <a:ext cx="4857784" cy="692138"/>
          </a:xfrm>
          <a:prstGeom prst="rect">
            <a:avLst/>
          </a:prstGeom>
          <a:noFill/>
        </p:spPr>
      </p:pic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8413" algn="l"/>
              </a:tabLst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118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8413" algn="l"/>
              </a:tabLst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1530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8413" algn="l"/>
              </a:tabLst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2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2000240"/>
            <a:ext cx="291216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8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1928802"/>
            <a:ext cx="2846604" cy="442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30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6181174"/>
            <a:ext cx="4786346" cy="533974"/>
          </a:xfrm>
          <a:prstGeom prst="rect">
            <a:avLst/>
          </a:prstGeom>
          <a:noFill/>
        </p:spPr>
      </p:pic>
      <p:pic>
        <p:nvPicPr>
          <p:cNvPr id="60429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557305"/>
            <a:ext cx="4643470" cy="514901"/>
          </a:xfrm>
          <a:prstGeom prst="rect">
            <a:avLst/>
          </a:prstGeom>
          <a:noFill/>
        </p:spPr>
      </p:pic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80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8413" algn="l"/>
              </a:tabLst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115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8413" algn="l"/>
              </a:tabLst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1639: Kettenlinie ≠ Parabel (</a:t>
            </a:r>
            <a:r>
              <a:rPr lang="de-DE" dirty="0" err="1" smtClean="0"/>
              <a:t>Jungius</a:t>
            </a:r>
            <a:r>
              <a:rPr lang="de-DE" dirty="0" smtClean="0"/>
              <a:t>)</a:t>
            </a:r>
          </a:p>
          <a:p>
            <a:r>
              <a:rPr lang="de-DE" dirty="0" smtClean="0"/>
              <a:t>1646: </a:t>
            </a:r>
            <a:r>
              <a:rPr lang="de-DE" dirty="0" smtClean="0"/>
              <a:t>Kettenlinie ≠ Parabel </a:t>
            </a:r>
            <a:r>
              <a:rPr lang="de-DE" dirty="0" smtClean="0"/>
              <a:t>(Huygens) [für </a:t>
            </a:r>
            <a:r>
              <a:rPr lang="de-DE" dirty="0" err="1" smtClean="0"/>
              <a:t>Herleitung</a:t>
            </a:r>
            <a:r>
              <a:rPr lang="de-DE" dirty="0" smtClean="0"/>
              <a:t> fehlt kurz zuvor von Leibniz entdeckte Infinitesimalrechnung]</a:t>
            </a:r>
          </a:p>
          <a:p>
            <a:endParaRPr lang="de-DE" dirty="0" smtClean="0"/>
          </a:p>
          <a:p>
            <a:r>
              <a:rPr lang="de-DE" dirty="0" smtClean="0"/>
              <a:t>1689: exakte </a:t>
            </a:r>
            <a:r>
              <a:rPr lang="de-DE" dirty="0" err="1" smtClean="0"/>
              <a:t>Herleitung</a:t>
            </a:r>
            <a:r>
              <a:rPr lang="de-DE" dirty="0" smtClean="0"/>
              <a:t> der Kettenlinie mit Hilfe physikalischer Gegebenheiten (Leibniz)</a:t>
            </a:r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 Wettbewerb: Johann Bernoulli, Huygens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57686" y="378619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Brief an Leibniz</a:t>
            </a:r>
            <a:endParaRPr lang="de-DE" sz="2800" dirty="0"/>
          </a:p>
        </p:txBody>
      </p:sp>
      <p:sp>
        <p:nvSpPr>
          <p:cNvPr id="5" name="Pfeil nach unten 4"/>
          <p:cNvSpPr/>
          <p:nvPr/>
        </p:nvSpPr>
        <p:spPr>
          <a:xfrm>
            <a:off x="3500430" y="3714752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Anfänge der Analysis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Analysis als Teilgebiet der Mathematik</a:t>
            </a:r>
          </a:p>
          <a:p>
            <a:r>
              <a:rPr lang="de-DE" dirty="0" smtClean="0"/>
              <a:t>17. Jahrhundert als </a:t>
            </a:r>
            <a:r>
              <a:rPr lang="de-DE" i="1" dirty="0" smtClean="0"/>
              <a:t>Goldenes Zeitalter </a:t>
            </a:r>
            <a:r>
              <a:rPr lang="de-DE" dirty="0" smtClean="0"/>
              <a:t>der Entwicklung der Analysis</a:t>
            </a:r>
          </a:p>
          <a:p>
            <a:r>
              <a:rPr lang="de-DE" dirty="0" smtClean="0"/>
              <a:t>Konkrete Probleme aus Geometrie und Physik regen </a:t>
            </a:r>
            <a:r>
              <a:rPr lang="de-DE" dirty="0" smtClean="0"/>
              <a:t>systematische </a:t>
            </a:r>
            <a:r>
              <a:rPr lang="de-DE" dirty="0" smtClean="0"/>
              <a:t>Begriffsbildung an</a:t>
            </a:r>
          </a:p>
          <a:p>
            <a:r>
              <a:rPr lang="de-DE" dirty="0" smtClean="0"/>
              <a:t>Zykloide als Objekt, an dem sich Grundprobleme der aufsteigenden Analysis fokussieren</a:t>
            </a:r>
          </a:p>
          <a:p>
            <a:pPr lvl="1">
              <a:buNone/>
            </a:pPr>
            <a:r>
              <a:rPr lang="de-DE" dirty="0" smtClean="0">
                <a:sym typeface="Wingdings" pitchFamily="2" charset="2"/>
              </a:rPr>
              <a:t> Nahezu alle großen Mathematiker befassen sich mit Zykloiden (führt auch zu Plagiatsvorwürfen)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Folgende Kräfte wirken auf jeden Punkt des Seils:</a:t>
            </a:r>
          </a:p>
          <a:p>
            <a:pPr lvl="1"/>
            <a:r>
              <a:rPr lang="de-DE" dirty="0" smtClean="0"/>
              <a:t>Spannkraft T(x) = gesamtwirkende Kraft auf </a:t>
            </a:r>
            <a:r>
              <a:rPr lang="de-DE" dirty="0" smtClean="0"/>
              <a:t>Punkt, tangentiale Richtung</a:t>
            </a:r>
            <a:endParaRPr lang="de-DE" dirty="0" smtClean="0"/>
          </a:p>
          <a:p>
            <a:pPr lvl="1"/>
            <a:r>
              <a:rPr lang="de-DE" dirty="0" smtClean="0"/>
              <a:t>Horizontale Kraft F</a:t>
            </a:r>
            <a:r>
              <a:rPr lang="de-DE" baseline="-25000" dirty="0" smtClean="0"/>
              <a:t>H</a:t>
            </a:r>
            <a:r>
              <a:rPr lang="de-DE" dirty="0" smtClean="0"/>
              <a:t>(x)</a:t>
            </a:r>
          </a:p>
          <a:p>
            <a:pPr lvl="1">
              <a:buNone/>
            </a:pPr>
            <a:r>
              <a:rPr lang="de-DE" dirty="0" smtClean="0"/>
              <a:t>	wird von Aufhängpunkten beeinflusst, ist konstant</a:t>
            </a:r>
          </a:p>
          <a:p>
            <a:pPr lvl="1">
              <a:buNone/>
            </a:pPr>
            <a:r>
              <a:rPr lang="de-DE" dirty="0" smtClean="0"/>
              <a:t>	Sei F</a:t>
            </a:r>
            <a:r>
              <a:rPr lang="de-DE" baseline="-25000" dirty="0" smtClean="0"/>
              <a:t>H</a:t>
            </a:r>
            <a:r>
              <a:rPr lang="de-DE" dirty="0" smtClean="0"/>
              <a:t>(x)=</a:t>
            </a:r>
            <a:r>
              <a:rPr lang="de-DE" dirty="0" smtClean="0"/>
              <a:t>H</a:t>
            </a:r>
            <a:r>
              <a:rPr lang="de-DE" dirty="0" smtClean="0"/>
              <a:t> </a:t>
            </a:r>
            <a:r>
              <a:rPr lang="de-DE" dirty="0" smtClean="0"/>
              <a:t>≠0</a:t>
            </a:r>
            <a:endParaRPr lang="de-DE" dirty="0" smtClean="0"/>
          </a:p>
          <a:p>
            <a:pPr lvl="1"/>
            <a:r>
              <a:rPr lang="de-DE" dirty="0" smtClean="0"/>
              <a:t>Vertikale Kraft </a:t>
            </a:r>
            <a:r>
              <a:rPr lang="de-DE" dirty="0" err="1" smtClean="0"/>
              <a:t>F</a:t>
            </a:r>
            <a:r>
              <a:rPr lang="de-DE" baseline="-25000" dirty="0" err="1" smtClean="0"/>
              <a:t>v</a:t>
            </a:r>
            <a:r>
              <a:rPr lang="de-DE" dirty="0" smtClean="0"/>
              <a:t>(x)</a:t>
            </a:r>
          </a:p>
          <a:p>
            <a:pPr lvl="1">
              <a:buNone/>
            </a:pPr>
            <a:r>
              <a:rPr lang="de-DE" dirty="0" smtClean="0"/>
              <a:t>	</a:t>
            </a:r>
            <a:r>
              <a:rPr lang="de-DE" dirty="0" smtClean="0"/>
              <a:t>wird von Gravitationskraft beeinflusst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de-DE" sz="3200" dirty="0" smtClean="0"/>
              <a:t>Vertikale Kraft </a:t>
            </a:r>
            <a:r>
              <a:rPr lang="de-DE" sz="3200" dirty="0" err="1" smtClean="0"/>
              <a:t>F</a:t>
            </a:r>
            <a:r>
              <a:rPr lang="de-DE" sz="3200" baseline="-25000" dirty="0" err="1" smtClean="0"/>
              <a:t>v</a:t>
            </a:r>
            <a:r>
              <a:rPr lang="de-DE" sz="3200" dirty="0" smtClean="0"/>
              <a:t>(x</a:t>
            </a:r>
            <a:r>
              <a:rPr lang="de-DE" sz="3200" dirty="0" smtClean="0"/>
              <a:t>)</a:t>
            </a:r>
          </a:p>
          <a:p>
            <a:pPr lvl="1"/>
            <a:r>
              <a:rPr lang="de-DE" sz="3200" dirty="0" smtClean="0"/>
              <a:t>L: Länge des Seilstücks von Scheitel bis betrachteter Punkt (x/y)</a:t>
            </a:r>
          </a:p>
          <a:p>
            <a:pPr lvl="1">
              <a:buNone/>
            </a:pPr>
            <a:r>
              <a:rPr lang="de-DE" sz="3200" dirty="0" smtClean="0"/>
              <a:t>	L</a:t>
            </a:r>
            <a:r>
              <a:rPr lang="de-DE" sz="3200" dirty="0" smtClean="0"/>
              <a:t>=:  s(x</a:t>
            </a:r>
            <a:r>
              <a:rPr lang="de-DE" sz="3200" dirty="0" smtClean="0"/>
              <a:t>)</a:t>
            </a:r>
          </a:p>
          <a:p>
            <a:pPr lvl="1"/>
            <a:r>
              <a:rPr lang="de-DE" sz="3200" dirty="0" smtClean="0"/>
              <a:t>μ: Masse je Meter Seil	</a:t>
            </a:r>
          </a:p>
          <a:p>
            <a:pPr lvl="1"/>
            <a:r>
              <a:rPr lang="de-DE" sz="3200" dirty="0" smtClean="0"/>
              <a:t>g: </a:t>
            </a:r>
            <a:r>
              <a:rPr lang="de-DE" sz="3200" dirty="0" smtClean="0"/>
              <a:t>Erdbeschleunigungsfaktor</a:t>
            </a:r>
          </a:p>
          <a:p>
            <a:pPr marL="342900" lvl="1" indent="-342900">
              <a:buNone/>
            </a:pPr>
            <a:endParaRPr lang="de-DE" sz="3200" dirty="0" smtClean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7474909" cy="1143008"/>
          </a:xfrm>
          <a:prstGeom prst="rect">
            <a:avLst/>
          </a:prstGeom>
          <a:noFill/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Differenzierung nach x: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Lösung der Differenzialgleichung: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Schöner:</a:t>
            </a:r>
            <a:endParaRPr lang="de-DE" dirty="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71480"/>
            <a:ext cx="5036985" cy="928694"/>
          </a:xfrm>
          <a:prstGeom prst="rect">
            <a:avLst/>
          </a:prstGeom>
          <a:noFill/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523" y="2357430"/>
            <a:ext cx="5638675" cy="1000132"/>
          </a:xfrm>
          <a:prstGeom prst="rect">
            <a:avLst/>
          </a:prstGeom>
          <a:noFill/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214818"/>
            <a:ext cx="7695086" cy="785818"/>
          </a:xfrm>
          <a:prstGeom prst="rect">
            <a:avLst/>
          </a:prstGeom>
          <a:noFill/>
        </p:spPr>
      </p:pic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857892"/>
            <a:ext cx="3714776" cy="676669"/>
          </a:xfrm>
          <a:prstGeom prst="rect">
            <a:avLst/>
          </a:prstGeom>
          <a:noFill/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0"/>
            <a:ext cx="3495106" cy="232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0"/>
            <a:ext cx="3500430" cy="233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feld 13"/>
          <p:cNvSpPr txBox="1"/>
          <p:nvPr/>
        </p:nvSpPr>
        <p:spPr>
          <a:xfrm>
            <a:off x="5000628" y="5288364"/>
            <a:ext cx="564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a: „Öffnung“ &amp; Entfernung </a:t>
            </a:r>
          </a:p>
          <a:p>
            <a:r>
              <a:rPr lang="de-DE" sz="2400" dirty="0" smtClean="0"/>
              <a:t>      Scheitelpunkt zum Ursprung</a:t>
            </a:r>
          </a:p>
          <a:p>
            <a:r>
              <a:rPr lang="de-DE" sz="2400" dirty="0" smtClean="0"/>
              <a:t>C: Verschiebung y-Richtung</a:t>
            </a:r>
          </a:p>
          <a:p>
            <a:r>
              <a:rPr lang="de-DE" sz="2400" dirty="0" smtClean="0"/>
              <a:t>x</a:t>
            </a:r>
            <a:r>
              <a:rPr lang="de-DE" sz="2400" baseline="-25000" dirty="0" smtClean="0"/>
              <a:t>0</a:t>
            </a:r>
            <a:r>
              <a:rPr lang="de-DE" sz="2400" dirty="0" smtClean="0"/>
              <a:t>: Verschiebung x-Richtung</a:t>
            </a:r>
            <a:endParaRPr lang="de-DE" sz="240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32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/>
              <a:t>Ansatz Lösung über potenzielle Energie:</a:t>
            </a:r>
          </a:p>
          <a:p>
            <a:r>
              <a:rPr lang="de-DE" dirty="0" smtClean="0"/>
              <a:t>Potentielle Energie eines Objektes der Masse m in der Höhe h bei Erdbeschleunigung g:           </a:t>
            </a:r>
            <a:r>
              <a:rPr lang="de-DE" dirty="0" err="1" smtClean="0"/>
              <a:t>F</a:t>
            </a:r>
            <a:r>
              <a:rPr lang="de-DE" baseline="-25000" dirty="0" err="1" smtClean="0"/>
              <a:t>pot</a:t>
            </a:r>
            <a:r>
              <a:rPr lang="de-DE" dirty="0" smtClean="0"/>
              <a:t>=</a:t>
            </a:r>
            <a:r>
              <a:rPr lang="de-DE" dirty="0" err="1" smtClean="0"/>
              <a:t>mgh</a:t>
            </a:r>
            <a:endParaRPr lang="de-DE" dirty="0" smtClean="0"/>
          </a:p>
          <a:p>
            <a:r>
              <a:rPr lang="de-DE" dirty="0" smtClean="0"/>
              <a:t>Betrachtung der Summe der potenziellen Energien aller Punkte des Seils</a:t>
            </a:r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	 Alle Punkte des Seils fallen so weit es ihnen möglich ist (</a:t>
            </a:r>
            <a:r>
              <a:rPr lang="de-DE" dirty="0" err="1" smtClean="0">
                <a:sym typeface="Wingdings" pitchFamily="2" charset="2"/>
              </a:rPr>
              <a:t>E</a:t>
            </a:r>
            <a:r>
              <a:rPr lang="de-DE" baseline="-25000" dirty="0" err="1" smtClean="0">
                <a:sym typeface="Wingdings" pitchFamily="2" charset="2"/>
              </a:rPr>
              <a:t>pot</a:t>
            </a:r>
            <a:r>
              <a:rPr lang="de-DE" dirty="0" smtClean="0">
                <a:sym typeface="Wingdings" pitchFamily="2" charset="2"/>
              </a:rPr>
              <a:t>  </a:t>
            </a:r>
            <a:r>
              <a:rPr lang="de-DE" dirty="0" err="1" smtClean="0">
                <a:sym typeface="Wingdings" pitchFamily="2" charset="2"/>
              </a:rPr>
              <a:t>E</a:t>
            </a:r>
            <a:r>
              <a:rPr lang="de-DE" baseline="-25000" dirty="0" err="1" smtClean="0">
                <a:sym typeface="Wingdings" pitchFamily="2" charset="2"/>
              </a:rPr>
              <a:t>kin</a:t>
            </a:r>
            <a:r>
              <a:rPr lang="de-DE" dirty="0" smtClean="0">
                <a:sym typeface="Wingdings" pitchFamily="2" charset="2"/>
              </a:rPr>
              <a:t>)</a:t>
            </a:r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		 potentielle Energie minimal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33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42852"/>
            <a:ext cx="8401080" cy="5626121"/>
          </a:xfrm>
        </p:spPr>
        <p:txBody>
          <a:bodyPr/>
          <a:lstStyle/>
          <a:p>
            <a:r>
              <a:rPr lang="de-DE" dirty="0" smtClean="0"/>
              <a:t>Kettenlinie ist keine Parabel, da Differenzialgleichung der Kettenlinie nicht durch Parabelgleichung gelöst werden kann</a:t>
            </a:r>
          </a:p>
          <a:p>
            <a:r>
              <a:rPr lang="de-DE" dirty="0" smtClean="0"/>
              <a:t>Kettenlinie kann mittels Parabel approximiert werden</a:t>
            </a:r>
          </a:p>
          <a:p>
            <a:pPr>
              <a:buFont typeface="Wingdings" pitchFamily="2" charset="2"/>
              <a:buChar char="à"/>
            </a:pPr>
            <a:r>
              <a:rPr lang="de-DE" dirty="0" smtClean="0">
                <a:sym typeface="Wingdings" pitchFamily="2" charset="2"/>
              </a:rPr>
              <a:t>Hängende Kette kann so beeinflusst werden, dass sie Parabelform annimmt</a:t>
            </a:r>
          </a:p>
          <a:p>
            <a:pPr lvl="1">
              <a:buFont typeface="Wingdings" pitchFamily="2" charset="2"/>
              <a:buChar char="à"/>
            </a:pPr>
            <a:r>
              <a:rPr lang="de-DE" dirty="0" smtClean="0">
                <a:sym typeface="Wingdings" pitchFamily="2" charset="2"/>
              </a:rPr>
              <a:t>Beispiel: Golden Gate Bridge (konstante Linienlast wesentlich größer als Eigengewicht Seil)</a:t>
            </a:r>
            <a:endParaRPr lang="de-DE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357826"/>
            <a:ext cx="1720344" cy="714380"/>
          </a:xfrm>
          <a:prstGeom prst="rect">
            <a:avLst/>
          </a:prstGeom>
          <a:noFill/>
        </p:spPr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6143644"/>
            <a:ext cx="2361748" cy="714356"/>
          </a:xfrm>
          <a:prstGeom prst="rect">
            <a:avLst/>
          </a:prstGeom>
          <a:noFill/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24338" algn="l"/>
              </a:tabLst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95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24338" algn="l"/>
              </a:tabLst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80" name="Picture 8" descr="Alcatraz"/>
          <p:cNvPicPr>
            <a:picLocks noChangeAspect="1" noChangeArrowheads="1"/>
          </p:cNvPicPr>
          <p:nvPr/>
        </p:nvPicPr>
        <p:blipFill>
          <a:blip r:embed="rId4"/>
          <a:srcRect l="14458" t="36385" r="12048" b="18668"/>
          <a:stretch>
            <a:fillRect/>
          </a:stretch>
        </p:blipFill>
        <p:spPr bwMode="auto">
          <a:xfrm>
            <a:off x="4429124" y="5141170"/>
            <a:ext cx="4572032" cy="1573978"/>
          </a:xfrm>
          <a:prstGeom prst="rect">
            <a:avLst/>
          </a:prstGeom>
          <a:noFill/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3" y="4786322"/>
            <a:ext cx="7929619" cy="436493"/>
          </a:xfrm>
          <a:prstGeom prst="rect">
            <a:avLst/>
          </a:prstGeom>
          <a:noFill/>
        </p:spPr>
      </p:pic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24338" algn="l"/>
              </a:tabLst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So wie Kreise und Parabeln sind die Kettenlinien ähnlich</a:t>
            </a:r>
          </a:p>
          <a:p>
            <a:r>
              <a:rPr lang="de-DE" dirty="0" smtClean="0"/>
              <a:t>Für P(</a:t>
            </a:r>
            <a:r>
              <a:rPr lang="de-DE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/y): Steigung im Punkt P = Länge s des Kurvenstückes SP = Flächeninhalt unter dem Kurvenstück SP = </a:t>
            </a:r>
            <a:r>
              <a:rPr lang="de-DE" b="1" dirty="0" err="1" smtClean="0"/>
              <a:t>sinh</a:t>
            </a:r>
            <a:r>
              <a:rPr lang="de-DE" b="1" dirty="0" smtClean="0"/>
              <a:t>(x</a:t>
            </a:r>
            <a:r>
              <a:rPr lang="de-DE" b="1" baseline="-25000" dirty="0" smtClean="0"/>
              <a:t>1</a:t>
            </a:r>
            <a:r>
              <a:rPr lang="de-DE" b="1" dirty="0" smtClean="0"/>
              <a:t>)</a:t>
            </a:r>
          </a:p>
          <a:p>
            <a:r>
              <a:rPr lang="de-DE" dirty="0" smtClean="0"/>
              <a:t>Masse des Seils für Form der Kettenlinie irrelevant, nur Länge und Aufhängpunkte relevant + einzige wirkende Kraft ist Schwerkraft</a:t>
            </a:r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 selbe Form unter Wasser, auf dem Mond</a:t>
            </a:r>
            <a:endParaRPr lang="de-DE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162384"/>
            <a:ext cx="6786610" cy="26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35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Architektur:</a:t>
            </a:r>
          </a:p>
          <a:p>
            <a:pPr>
              <a:buNone/>
            </a:pPr>
            <a:r>
              <a:rPr lang="de-DE" dirty="0" smtClean="0"/>
              <a:t>	Potentielle Energie minimal</a:t>
            </a:r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 Bogen in Kettenliniengestalt belastet sich selbst am wenigsten</a:t>
            </a:r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	 kann höhere Lasten tragen</a:t>
            </a:r>
            <a:endParaRPr lang="de-DE" dirty="0"/>
          </a:p>
        </p:txBody>
      </p:sp>
      <p:pic>
        <p:nvPicPr>
          <p:cNvPr id="53250" name="Picture 2" descr="https://www.zum.de/Faecher/G/BW/Landeskunde/rhein/elsass/romanik/marmoutier/vorhal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572008"/>
            <a:ext cx="3000396" cy="1991586"/>
          </a:xfrm>
          <a:prstGeom prst="rect">
            <a:avLst/>
          </a:prstGeom>
          <a:noFill/>
        </p:spPr>
      </p:pic>
      <p:pic>
        <p:nvPicPr>
          <p:cNvPr id="53254" name="Picture 6" descr="https://katalonien-tourismus.de/wp-content/uploads/2018/11/MG_0586-catedral-vi-cupula-ros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572008"/>
            <a:ext cx="3000396" cy="2000264"/>
          </a:xfrm>
          <a:prstGeom prst="rect">
            <a:avLst/>
          </a:prstGeom>
          <a:noFill/>
        </p:spPr>
      </p:pic>
      <p:pic>
        <p:nvPicPr>
          <p:cNvPr id="53256" name="Picture 8" descr="https://www.stroh2gether.at/wp-content/uploads/2015/07/Kettenlinienhaus-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572008"/>
            <a:ext cx="2669417" cy="2000264"/>
          </a:xfrm>
          <a:prstGeom prst="rect">
            <a:avLst/>
          </a:prstGeom>
          <a:noFill/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36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Literaturverzeichnis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r>
              <a:rPr lang="de-DE" sz="1800" dirty="0" smtClean="0"/>
              <a:t>Winter, H</a:t>
            </a:r>
            <a:r>
              <a:rPr lang="de-DE" sz="1800" dirty="0" smtClean="0"/>
              <a:t>. (</a:t>
            </a:r>
            <a:r>
              <a:rPr lang="de-DE" sz="1800" dirty="0" smtClean="0"/>
              <a:t>1992). E</a:t>
            </a:r>
            <a:r>
              <a:rPr lang="de-DE" sz="1800" i="1" dirty="0" smtClean="0"/>
              <a:t>ntdeckungen an Zykloiden –oder: Die Zykloide als Wiege der Analys</a:t>
            </a:r>
            <a:r>
              <a:rPr lang="de-DE" sz="1800" dirty="0" smtClean="0"/>
              <a:t>is. Aachen.</a:t>
            </a:r>
          </a:p>
          <a:p>
            <a:r>
              <a:rPr lang="de-DE" sz="1800" dirty="0" smtClean="0"/>
              <a:t>Gunther, S. (1887). </a:t>
            </a:r>
            <a:r>
              <a:rPr lang="de-DE" sz="1800" i="1" dirty="0" smtClean="0"/>
              <a:t>War die Zykloide bereits im XVI. Jahrhundert bekannt</a:t>
            </a:r>
            <a:r>
              <a:rPr lang="de-DE" sz="1800" i="1" dirty="0" smtClean="0"/>
              <a:t>?. </a:t>
            </a:r>
            <a:r>
              <a:rPr lang="de-DE" sz="1800" dirty="0" smtClean="0"/>
              <a:t>Heidelberg.</a:t>
            </a:r>
            <a:endParaRPr lang="de-DE" sz="1800" dirty="0" smtClean="0"/>
          </a:p>
          <a:p>
            <a:r>
              <a:rPr lang="de-DE" sz="1800" dirty="0" smtClean="0"/>
              <a:t>https://www.youtube.com/watch?v=sskWt3y6ayQ</a:t>
            </a:r>
          </a:p>
          <a:p>
            <a:r>
              <a:rPr lang="de-DE" sz="1800" dirty="0" err="1" smtClean="0"/>
              <a:t>Hoheisel</a:t>
            </a:r>
            <a:r>
              <a:rPr lang="de-DE" sz="1800" dirty="0" smtClean="0"/>
              <a:t>, S. &amp; Knott, L. (2008). Spezielle Kurven. </a:t>
            </a:r>
            <a:r>
              <a:rPr lang="de-DE" sz="1800" dirty="0" smtClean="0"/>
              <a:t>Heidelberg. Verfügbar unter:</a:t>
            </a:r>
            <a:r>
              <a:rPr lang="de-DE" sz="1800" dirty="0" smtClean="0"/>
              <a:t> https</a:t>
            </a:r>
            <a:r>
              <a:rPr lang="de-DE" sz="1800" dirty="0" smtClean="0"/>
              <a:t>://www.mathi.uni-heidelberg.de/~</a:t>
            </a:r>
            <a:r>
              <a:rPr lang="de-DE" sz="1800" dirty="0" smtClean="0"/>
              <a:t>thaeter/anasem08/02Spezielle%20Kurven_01_11_2008.pdf</a:t>
            </a:r>
          </a:p>
          <a:p>
            <a:r>
              <a:rPr lang="de-DE" sz="1800" dirty="0" smtClean="0"/>
              <a:t>Gashi, A. &amp; Franke, C. (2007). Die Kettenlinie. München. </a:t>
            </a:r>
            <a:r>
              <a:rPr lang="de-DE" sz="1800" dirty="0" smtClean="0"/>
              <a:t>Verfügbar unter: https://</a:t>
            </a:r>
            <a:r>
              <a:rPr lang="de-DE" sz="1800" dirty="0" smtClean="0"/>
              <a:t>st5.ning.com/topology/rest/1.0/file/get/2828451410?profile=original</a:t>
            </a:r>
          </a:p>
          <a:p>
            <a:r>
              <a:rPr lang="de-DE" sz="1800" dirty="0" err="1" smtClean="0"/>
              <a:t>Hajiabadi</a:t>
            </a:r>
            <a:r>
              <a:rPr lang="de-DE" sz="1800" dirty="0" smtClean="0"/>
              <a:t>, M. (2016). Die Kettenlinie. Mainz. </a:t>
            </a:r>
            <a:r>
              <a:rPr lang="de-DE" sz="1800" dirty="0" smtClean="0"/>
              <a:t>Verfügbar unter: https://download.uni-mainz.de/mathematik/Algebraische%20Geometrie/Lehre/Sem-Ausgewaehlte-hoehere-Kurven-WS2016-17/Hajiabadi%20Maikel_Die%20Kettenlinie_090217.pdf</a:t>
            </a:r>
            <a:endParaRPr lang="de-DE" sz="1800" dirty="0" smtClean="0"/>
          </a:p>
          <a:p>
            <a:r>
              <a:rPr lang="de-DE" sz="1800" dirty="0" smtClean="0"/>
              <a:t>https</a:t>
            </a:r>
            <a:r>
              <a:rPr lang="de-DE" sz="1800" dirty="0" smtClean="0"/>
              <a:t>://de.wikipedia.org/wiki/Zykloide</a:t>
            </a:r>
          </a:p>
          <a:p>
            <a:r>
              <a:rPr lang="de-DE" sz="1800" dirty="0" smtClean="0"/>
              <a:t>http://</a:t>
            </a:r>
            <a:r>
              <a:rPr lang="de-DE" sz="1800" dirty="0" smtClean="0"/>
              <a:t>www.mathematische-basteleien.de/spirograph.htm</a:t>
            </a:r>
          </a:p>
          <a:p>
            <a:r>
              <a:rPr lang="de-DE" sz="1800" dirty="0" smtClean="0"/>
              <a:t>http://</a:t>
            </a:r>
            <a:r>
              <a:rPr lang="de-DE" sz="1800" dirty="0" smtClean="0"/>
              <a:t>www.mathematische-basteleien.de/kettenlinie.html</a:t>
            </a:r>
          </a:p>
          <a:p>
            <a:r>
              <a:rPr lang="de-DE" sz="1800" dirty="0" smtClean="0"/>
              <a:t>https://www.youtube.com/watch?v=1BdO8J0iynY</a:t>
            </a: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37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de-DE" dirty="0" smtClean="0"/>
              <a:t>https://encrypted-tbn0.gstatic.com/images?q=tbn:ANd9GcSLsIrjCYRAroSTir8HpOtR4eCX53YgLzSwYA&amp;usqp=CAU </a:t>
            </a:r>
          </a:p>
          <a:p>
            <a:r>
              <a:rPr lang="de-DE" dirty="0" smtClean="0"/>
              <a:t>https://de.wikipedia.org/wiki/Gotik</a:t>
            </a:r>
          </a:p>
          <a:p>
            <a:r>
              <a:rPr lang="de-DE" dirty="0" smtClean="0"/>
              <a:t>https://www.bmbf.de/de/der-gottfried-wilhelm-leibniz-preis-575.html</a:t>
            </a:r>
          </a:p>
          <a:p>
            <a:r>
              <a:rPr lang="de-DE" dirty="0" smtClean="0"/>
              <a:t>https://www.futura-sciences.com/sciences/actualites/mathematiques-m44-decouverte-nouveau-plus-grand-nombre-premier-9632/</a:t>
            </a:r>
          </a:p>
          <a:p>
            <a:r>
              <a:rPr lang="de-DE" dirty="0" smtClean="0"/>
              <a:t>https://www.alamy.de/portrait-von-blaise-pascal-1623-1662-ein-franzosischer-mathematiker-physiker-erfinder-schriftsteller-und-katholischer-theologe-vom-19-jahrhundert-image186314634.html</a:t>
            </a:r>
          </a:p>
          <a:p>
            <a:r>
              <a:rPr lang="de-DE" dirty="0" smtClean="0"/>
              <a:t>https://www.focus.de/wissen/mensch/naturwissenschaften/wichtige_wissenschaftler/serie-wichtige-wissenschaftler-heute-isaac-newton-der-einsame-zweifler-der-die-welt-erklaerte_id_4613409.html</a:t>
            </a:r>
          </a:p>
          <a:p>
            <a:r>
              <a:rPr lang="de-DE" dirty="0" smtClean="0"/>
              <a:t>https://www1.wdr.de/radio/wdr5/sendungen/zeitzeichen/descartes-100.html </a:t>
            </a:r>
          </a:p>
          <a:p>
            <a:r>
              <a:rPr lang="de-DE" dirty="0" smtClean="0"/>
              <a:t>http://t3.gstatic.com/images?q=tbn:ANd9GcTsp_nXRIscIXCWx5xAfP7cn_nKNPNe3PvuL5Pnee0fQLmFy0vZO3LUzT0BQROP </a:t>
            </a:r>
          </a:p>
          <a:p>
            <a:r>
              <a:rPr lang="de-DE" dirty="0" smtClean="0"/>
              <a:t>https://de.m.wikipedia.org/wiki/Datei:ETH-BIB-Bernoulli,_Daniel_(1700-1782)-Portrait-Portr_10971.tif_(cropped).jpg </a:t>
            </a:r>
          </a:p>
          <a:p>
            <a:r>
              <a:rPr lang="de-DE" dirty="0" smtClean="0"/>
              <a:t>https://www.mathematik.ch/mathematiker/johann_bernoulli.html </a:t>
            </a:r>
          </a:p>
          <a:p>
            <a:r>
              <a:rPr lang="de-DE" dirty="0" smtClean="0"/>
              <a:t>https://www.v-jaekel.de/epi-h/formenvielfalt-einer-trochoide.html</a:t>
            </a:r>
          </a:p>
          <a:p>
            <a:r>
              <a:rPr lang="de-DE" dirty="0" smtClean="0"/>
              <a:t>https://pixabay.com/de/photos/spinnennetz-spinne-web-insekt-4439844/</a:t>
            </a:r>
          </a:p>
          <a:p>
            <a:r>
              <a:rPr lang="de-DE" dirty="0" smtClean="0"/>
              <a:t>https://de.wikipedia.org/wiki/Halfter#/media/Datei:Maremmano_Ausschnitt.jpg</a:t>
            </a:r>
          </a:p>
          <a:p>
            <a:r>
              <a:rPr lang="de-DE" dirty="0" smtClean="0"/>
              <a:t>https://www.obi.de/weitere-ketten/lux-absperrkette-rot-weiss-5-m/p/2541134</a:t>
            </a:r>
          </a:p>
          <a:p>
            <a:r>
              <a:rPr lang="de-DE" dirty="0" smtClean="0"/>
              <a:t>https://www.shotshop.com/stockphoto/mnm-h3h-strommast-stromleitung-hochspannung</a:t>
            </a:r>
          </a:p>
          <a:p>
            <a:r>
              <a:rPr lang="de-DE" dirty="0" smtClean="0"/>
              <a:t>https://www.wikiwand.com/de/Kettenlinie_(Mathematik)</a:t>
            </a:r>
          </a:p>
          <a:p>
            <a:r>
              <a:rPr lang="de-DE" dirty="0" smtClean="0"/>
              <a:t>https://static1.mainpost.de/storage/image/9/1/7/3/7893719_slider-detail_1q3L_O_Jec1fo.jpg</a:t>
            </a:r>
          </a:p>
          <a:p>
            <a:r>
              <a:rPr lang="de-DE" dirty="0" smtClean="0"/>
              <a:t>http://www.onlinekuhn.com/archives/2012</a:t>
            </a:r>
          </a:p>
          <a:p>
            <a:r>
              <a:rPr lang="de-DE" dirty="0" smtClean="0"/>
              <a:t>https://coconut-sports.de/wp-content/uploads/2017/03/ounaskievari-rentier-farm-rentierschlitten-fahren-finnland-lappland-11.jpg</a:t>
            </a:r>
          </a:p>
          <a:p>
            <a:r>
              <a:rPr lang="de-DE" dirty="0" smtClean="0"/>
              <a:t>https://travelpello.fi/de/winterbilder-lappland-finnland-polarkreis/weihnachtsmann-rentierschlittenfahrt-ritavaara-pello-lappland-finnland/</a:t>
            </a:r>
          </a:p>
          <a:p>
            <a:r>
              <a:rPr lang="de-DE" dirty="0" smtClean="0"/>
              <a:t>https://upload.wikimedia.org/wikipedia/commons/thumb/4/4b/McDonald%27s_logo.svg/220px-McDonald%27s_logo.svg.png</a:t>
            </a:r>
          </a:p>
          <a:p>
            <a:r>
              <a:rPr lang="de-DE" dirty="0" smtClean="0"/>
              <a:t>https://de.wikipedia.org/wiki/Wurfparabel </a:t>
            </a:r>
          </a:p>
          <a:p>
            <a:r>
              <a:rPr lang="de-DE" dirty="0" smtClean="0"/>
              <a:t>https://www.getyourguide.de/discovery/golden-gate-bridge-l3624/?</a:t>
            </a:r>
            <a:r>
              <a:rPr lang="de-DE" dirty="0" smtClean="0"/>
              <a:t>utm_force=0</a:t>
            </a:r>
          </a:p>
          <a:p>
            <a:r>
              <a:rPr lang="de-DE" dirty="0" smtClean="0"/>
              <a:t>https://</a:t>
            </a:r>
            <a:r>
              <a:rPr lang="de-DE" dirty="0" smtClean="0"/>
              <a:t>www.zum.de/Faecher/G/BW/Landeskunde/rhein/elsass/romanik/marmoutier/index.htm</a:t>
            </a:r>
          </a:p>
          <a:p>
            <a:r>
              <a:rPr lang="de-DE" dirty="0" smtClean="0"/>
              <a:t>https://</a:t>
            </a:r>
            <a:r>
              <a:rPr lang="de-DE" dirty="0" smtClean="0"/>
              <a:t>katalonien-tourismus.de/katalonien-bietet/kultur-und-erbe/el-pinell-de-brai-eine-kathedrale-fuer-den-wein-der-terra-alta</a:t>
            </a:r>
          </a:p>
          <a:p>
            <a:r>
              <a:rPr lang="de-DE" dirty="0" smtClean="0"/>
              <a:t>https://www.stroh2gether.at/wp-content/uploads/2015/07/Kettenlinienhaus-1024x768.jpg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38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 descr="https://coconut-sports.de/wp-content/uploads/2017/03/ounaskievari-rentier-farm-rentierschlitten-fahren-finnland-lappland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7643834" cy="508978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6090" name="Picture 10" descr="Weihnachtsmann auf einer Rentierschlittenfahrt auf dem Ritavaara in Pello  in Lappland - Travel Pello - Lappland Finnl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02"/>
            <a:ext cx="5260490" cy="507209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Rechteck 8"/>
          <p:cNvSpPr/>
          <p:nvPr/>
        </p:nvSpPr>
        <p:spPr>
          <a:xfrm>
            <a:off x="1124512" y="1817550"/>
            <a:ext cx="48762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Frohe Weihnachten</a:t>
            </a:r>
            <a:endParaRPr lang="de-DE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42910" y="500042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Vielen Dank für eure Aufmerksamkeit</a:t>
            </a:r>
            <a:endParaRPr lang="de-DE" sz="40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000364" y="1285860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und</a:t>
            </a:r>
            <a:endParaRPr lang="de-DE" sz="2000" b="1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39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Geschichte der Zykloiden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dirty="0" smtClean="0">
              <a:solidFill>
                <a:srgbClr val="FF0000"/>
              </a:solidFill>
            </a:endParaRPr>
          </a:p>
        </p:txBody>
      </p:sp>
      <p:pic>
        <p:nvPicPr>
          <p:cNvPr id="12290" name="Picture 2" descr="https://upload.wikimedia.org/wikipedia/commons/thumb/1/15/Zykloiden.svg/668px-Zykloiden.svg.png"/>
          <p:cNvPicPr>
            <a:picLocks noChangeAspect="1" noChangeArrowheads="1"/>
          </p:cNvPicPr>
          <p:nvPr/>
        </p:nvPicPr>
        <p:blipFill>
          <a:blip r:embed="rId2"/>
          <a:srcRect b="64953"/>
          <a:stretch>
            <a:fillRect/>
          </a:stretch>
        </p:blipFill>
        <p:spPr bwMode="auto">
          <a:xfrm>
            <a:off x="1071538" y="4929198"/>
            <a:ext cx="6362700" cy="1785950"/>
          </a:xfrm>
          <a:prstGeom prst="rect">
            <a:avLst/>
          </a:prstGeom>
          <a:noFill/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/>
              <a:t>Trotz intensiver Auseinandersetzung mit Kreisen keine Entdeckung durch antike Geometer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/>
              <a:t>1501: erste Konstruktion einer Zykloide (</a:t>
            </a:r>
            <a:r>
              <a:rPr lang="de-DE" sz="3200" dirty="0" err="1" smtClean="0"/>
              <a:t>Bouvelles</a:t>
            </a:r>
            <a:r>
              <a:rPr lang="de-DE" sz="3200" dirty="0" smtClean="0"/>
              <a:t>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3200" dirty="0" smtClean="0">
                <a:sym typeface="Wingdings" pitchFamily="2" charset="2"/>
              </a:rPr>
              <a:t> Verwechslung mit </a:t>
            </a:r>
            <a:r>
              <a:rPr lang="de-DE" sz="3200" dirty="0" smtClean="0">
                <a:sym typeface="Wingdings" pitchFamily="2" charset="2"/>
              </a:rPr>
              <a:t>Kreis, </a:t>
            </a:r>
            <a:r>
              <a:rPr lang="de-DE" sz="3200" dirty="0" smtClean="0">
                <a:sym typeface="Wingdings" pitchFamily="2" charset="2"/>
              </a:rPr>
              <a:t>da Fokus auf </a:t>
            </a:r>
            <a:r>
              <a:rPr lang="de-DE" sz="3200" dirty="0" smtClean="0"/>
              <a:t>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dirty="0" smtClean="0"/>
              <a:t> 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85720" y="2214554"/>
            <a:ext cx="8572560" cy="19288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Zykloide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de-DE" sz="3000" dirty="0" smtClean="0"/>
              <a:t>1598: Entdecken als geometrisches Objekt (</a:t>
            </a:r>
            <a:r>
              <a:rPr lang="de-DE" sz="3000" dirty="0" err="1" smtClean="0"/>
              <a:t>Gallilei</a:t>
            </a:r>
            <a:r>
              <a:rPr lang="de-DE" sz="3000" dirty="0" smtClean="0"/>
              <a:t>)</a:t>
            </a:r>
          </a:p>
          <a:p>
            <a:pPr>
              <a:buNone/>
            </a:pPr>
            <a:r>
              <a:rPr lang="de-DE" sz="3000" b="1" dirty="0" smtClean="0"/>
              <a:t>Definition</a:t>
            </a:r>
            <a:r>
              <a:rPr lang="de-DE" sz="3000" dirty="0" smtClean="0"/>
              <a:t>: „Die gewöhnliche Zykloide ist die Bahn eines Punktes P auf der Peripherie eines Kreises, der mit gleichförmiger Geschwindigkeit und ohne zu gleiten auf einer Geraden abrollt.“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357694"/>
            <a:ext cx="609102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 descr="http://4.bp.blogspot.com/__sooGIepQ9U/Sgc2JfaN8AI/AAAAAAAAAAw/zY0CzUhFk_Y/s320/01+ga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9082" y="4214818"/>
            <a:ext cx="1760635" cy="2560923"/>
          </a:xfrm>
          <a:prstGeom prst="rect">
            <a:avLst/>
          </a:prstGeom>
          <a:noFill/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42915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dirty="0" smtClean="0"/>
              <a:t>Eigenschaften von Zykloiden:</a:t>
            </a:r>
          </a:p>
          <a:p>
            <a:pPr lvl="1"/>
            <a:r>
              <a:rPr lang="de-DE" dirty="0" smtClean="0"/>
              <a:t>Achsensymmetrie</a:t>
            </a:r>
          </a:p>
          <a:p>
            <a:pPr lvl="1"/>
            <a:r>
              <a:rPr lang="de-DE" dirty="0" smtClean="0"/>
              <a:t>Periodizität</a:t>
            </a:r>
          </a:p>
          <a:p>
            <a:pPr lvl="1"/>
            <a:r>
              <a:rPr lang="de-DE" dirty="0" smtClean="0"/>
              <a:t>Konvexität</a:t>
            </a:r>
          </a:p>
          <a:p>
            <a:r>
              <a:rPr lang="de-DE" dirty="0" smtClean="0"/>
              <a:t>Rollbewegung der Zykloide als Überlagerung von Rotation und Translation, die sich auf Höhe und Weite des Punktes P auswirken</a:t>
            </a:r>
          </a:p>
          <a:p>
            <a:r>
              <a:rPr lang="de-DE" dirty="0" smtClean="0"/>
              <a:t>Gesonderte Beschreibung von Höhe und Weite durch geschickt gewähltes Koordinatensystem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108657"/>
            <a:ext cx="1527492" cy="139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Gerade Verbindung 8"/>
          <p:cNvCxnSpPr/>
          <p:nvPr/>
        </p:nvCxnSpPr>
        <p:spPr>
          <a:xfrm>
            <a:off x="928662" y="6429397"/>
            <a:ext cx="7643866" cy="158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ogen 12"/>
          <p:cNvSpPr/>
          <p:nvPr/>
        </p:nvSpPr>
        <p:spPr>
          <a:xfrm rot="16200000">
            <a:off x="3286116" y="4929198"/>
            <a:ext cx="3357587" cy="3929089"/>
          </a:xfrm>
          <a:prstGeom prst="arc">
            <a:avLst>
              <a:gd name="adj1" fmla="val 17029310"/>
              <a:gd name="adj2" fmla="val 457034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2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5737E-6 L 0.76354 -0.0004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36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5737E-6 L 0.76354 -0.00046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3714744" y="2214554"/>
            <a:ext cx="4143404" cy="4500594"/>
          </a:xfrm>
          <a:prstGeom prst="rect">
            <a:avLst/>
          </a:prstGeom>
          <a:solidFill>
            <a:srgbClr val="66FF66"/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003300"/>
                </a:solidFill>
              </a:rPr>
              <a:t>      Translation</a:t>
            </a:r>
            <a:endParaRPr lang="de-DE" sz="2800" b="1" dirty="0" smtClean="0">
              <a:solidFill>
                <a:srgbClr val="003300"/>
              </a:solidFill>
            </a:endParaRPr>
          </a:p>
          <a:p>
            <a:r>
              <a:rPr lang="de-DE" sz="2800" b="1" dirty="0" smtClean="0">
                <a:solidFill>
                  <a:srgbClr val="003300"/>
                </a:solidFill>
              </a:rPr>
              <a:t>        x </a:t>
            </a:r>
            <a:r>
              <a:rPr lang="de-DE" sz="2800" b="1" dirty="0" smtClean="0">
                <a:solidFill>
                  <a:srgbClr val="003300"/>
                </a:solidFill>
              </a:rPr>
              <a:t>= </a:t>
            </a:r>
            <a:r>
              <a:rPr lang="de-DE" sz="2800" b="1" dirty="0" smtClean="0">
                <a:solidFill>
                  <a:srgbClr val="003300"/>
                </a:solidFill>
              </a:rPr>
              <a:t> </a:t>
            </a:r>
            <a:r>
              <a:rPr lang="de-DE" sz="2800" b="1" dirty="0" err="1" smtClean="0">
                <a:solidFill>
                  <a:srgbClr val="003300"/>
                </a:solidFill>
              </a:rPr>
              <a:t>x</a:t>
            </a:r>
            <a:r>
              <a:rPr lang="de-DE" sz="2800" b="1" baseline="-25000" dirty="0" err="1" smtClean="0">
                <a:solidFill>
                  <a:srgbClr val="003300"/>
                </a:solidFill>
              </a:rPr>
              <a:t>P</a:t>
            </a:r>
            <a:r>
              <a:rPr lang="de-DE" sz="2800" b="1" baseline="-25000" dirty="0" smtClean="0">
                <a:solidFill>
                  <a:srgbClr val="003300"/>
                </a:solidFill>
              </a:rPr>
              <a:t>  </a:t>
            </a:r>
            <a:r>
              <a:rPr lang="de-DE" sz="2800" b="1" dirty="0" smtClean="0">
                <a:solidFill>
                  <a:srgbClr val="003300"/>
                </a:solidFill>
              </a:rPr>
              <a:t>+  s</a:t>
            </a:r>
          </a:p>
          <a:p>
            <a:pPr algn="ctr"/>
            <a:endParaRPr lang="de-DE" sz="2800" b="1" dirty="0" smtClean="0">
              <a:solidFill>
                <a:srgbClr val="003300"/>
              </a:solidFill>
            </a:endParaRPr>
          </a:p>
          <a:p>
            <a:pPr algn="ctr"/>
            <a:endParaRPr lang="de-DE" sz="2800" b="1" dirty="0" smtClean="0">
              <a:solidFill>
                <a:srgbClr val="003300"/>
              </a:solidFill>
            </a:endParaRPr>
          </a:p>
          <a:p>
            <a:pPr algn="ctr"/>
            <a:endParaRPr lang="de-DE" sz="2800" b="1" dirty="0" smtClean="0">
              <a:solidFill>
                <a:srgbClr val="003300"/>
              </a:solidFill>
            </a:endParaRPr>
          </a:p>
          <a:p>
            <a:pPr algn="ctr"/>
            <a:endParaRPr lang="de-DE" sz="2800" b="1" dirty="0" smtClean="0">
              <a:solidFill>
                <a:srgbClr val="003300"/>
              </a:solidFill>
            </a:endParaRPr>
          </a:p>
          <a:p>
            <a:pPr algn="ctr"/>
            <a:endParaRPr lang="de-DE" sz="2800" b="1" dirty="0" smtClean="0">
              <a:solidFill>
                <a:srgbClr val="003300"/>
              </a:solidFill>
            </a:endParaRPr>
          </a:p>
          <a:p>
            <a:pPr algn="ctr"/>
            <a:endParaRPr lang="de-DE" sz="2800" b="1" dirty="0" smtClean="0">
              <a:solidFill>
                <a:srgbClr val="003300"/>
              </a:solidFill>
            </a:endParaRPr>
          </a:p>
          <a:p>
            <a:pPr algn="ctr"/>
            <a:endParaRPr lang="de-DE" sz="2800" b="1" dirty="0" smtClean="0">
              <a:solidFill>
                <a:srgbClr val="003300"/>
              </a:solidFill>
            </a:endParaRPr>
          </a:p>
          <a:p>
            <a:pPr algn="ctr"/>
            <a:endParaRPr lang="de-DE" sz="2800" b="1" dirty="0" smtClean="0">
              <a:solidFill>
                <a:srgbClr val="0033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42844" y="2214554"/>
            <a:ext cx="3357586" cy="45448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Rotation</a:t>
            </a:r>
          </a:p>
          <a:p>
            <a:pPr algn="ctr"/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y = </a:t>
            </a:r>
            <a:r>
              <a:rPr lang="de-DE" sz="2800" b="1" dirty="0" err="1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de-DE" sz="28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endParaRPr lang="de-DE" sz="2800" b="1" baseline="-25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de-DE" sz="2800" b="1" baseline="-25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de-DE" sz="2800" b="1" baseline="-25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de-DE" sz="2800" b="1" baseline="-25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de-DE" sz="2800" b="1" baseline="-25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de-DE" sz="2800" b="1" baseline="-25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de-DE" sz="2800" b="1" baseline="-25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de-DE" sz="2800" b="1" baseline="-25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de-DE" sz="2800" b="1" baseline="-25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de-DE" sz="2800" b="1" baseline="-25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de-DE" sz="2800" b="1" baseline="-25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de-DE" sz="2800" b="1" baseline="-25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de-DE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844" y="446085"/>
            <a:ext cx="8229600" cy="5483245"/>
          </a:xfrm>
        </p:spPr>
        <p:txBody>
          <a:bodyPr>
            <a:normAutofit/>
          </a:bodyPr>
          <a:lstStyle/>
          <a:p>
            <a:r>
              <a:rPr lang="de-DE" dirty="0" smtClean="0"/>
              <a:t>1629: </a:t>
            </a:r>
            <a:r>
              <a:rPr lang="de-DE" dirty="0" err="1" smtClean="0"/>
              <a:t>Mersenne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		     über </a:t>
            </a:r>
            <a:r>
              <a:rPr lang="de-DE" dirty="0" smtClean="0"/>
              <a:t>Zykloide zu </a:t>
            </a:r>
            <a:r>
              <a:rPr lang="de-DE" dirty="0" err="1" smtClean="0"/>
              <a:t>Roberval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                                        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                                         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 l="6249"/>
          <a:stretch>
            <a:fillRect/>
          </a:stretch>
        </p:blipFill>
        <p:spPr bwMode="auto">
          <a:xfrm>
            <a:off x="214282" y="3657633"/>
            <a:ext cx="3214742" cy="298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670783"/>
            <a:ext cx="3879402" cy="297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3786182" y="3214686"/>
            <a:ext cx="18573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Rotationsanteil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643570" y="3214686"/>
            <a:ext cx="18573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3300"/>
                </a:solidFill>
              </a:rPr>
              <a:t>Translationsanteil</a:t>
            </a:r>
            <a:endParaRPr lang="de-DE" dirty="0">
              <a:solidFill>
                <a:srgbClr val="0033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5214942" y="2927346"/>
            <a:ext cx="142876" cy="1588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Marin Mersen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42852"/>
            <a:ext cx="2286016" cy="2743219"/>
          </a:xfrm>
          <a:prstGeom prst="rect">
            <a:avLst/>
          </a:prstGeom>
          <a:noFill/>
        </p:spPr>
      </p:pic>
      <p:sp>
        <p:nvSpPr>
          <p:cNvPr id="12" name="Ellipse 11"/>
          <p:cNvSpPr/>
          <p:nvPr/>
        </p:nvSpPr>
        <p:spPr>
          <a:xfrm>
            <a:off x="4929190" y="2714620"/>
            <a:ext cx="500066" cy="500066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643570" y="2714620"/>
            <a:ext cx="428628" cy="428628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7" grpId="0"/>
      <p:bldP spid="8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Aristotelisches Paradoxon wird erklärbar</a:t>
            </a:r>
          </a:p>
          <a:p>
            <a:r>
              <a:rPr lang="de-DE" dirty="0" smtClean="0"/>
              <a:t>1629 von </a:t>
            </a:r>
            <a:r>
              <a:rPr lang="de-DE" dirty="0" err="1" smtClean="0"/>
              <a:t>Mersenne</a:t>
            </a:r>
            <a:r>
              <a:rPr lang="de-DE" dirty="0" smtClean="0"/>
              <a:t> als Aufgabe an </a:t>
            </a:r>
            <a:r>
              <a:rPr lang="de-DE" dirty="0" err="1" smtClean="0"/>
              <a:t>Roberval</a:t>
            </a:r>
            <a:r>
              <a:rPr lang="de-DE" dirty="0" smtClean="0"/>
              <a:t> gestellt, um Zykloide einzuführen</a:t>
            </a:r>
          </a:p>
          <a:p>
            <a:endParaRPr lang="de-DE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876"/>
            <a:ext cx="81216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Bogen 34"/>
          <p:cNvSpPr/>
          <p:nvPr/>
        </p:nvSpPr>
        <p:spPr>
          <a:xfrm>
            <a:off x="1643042" y="4143380"/>
            <a:ext cx="5786478" cy="3857652"/>
          </a:xfrm>
          <a:prstGeom prst="arc">
            <a:avLst>
              <a:gd name="adj1" fmla="val 10789351"/>
              <a:gd name="adj2" fmla="val 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36"/>
          <p:cNvCxnSpPr/>
          <p:nvPr/>
        </p:nvCxnSpPr>
        <p:spPr>
          <a:xfrm>
            <a:off x="1643042" y="5143512"/>
            <a:ext cx="5786478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Bogen 39"/>
          <p:cNvSpPr/>
          <p:nvPr/>
        </p:nvSpPr>
        <p:spPr>
          <a:xfrm>
            <a:off x="1643042" y="4429132"/>
            <a:ext cx="5786478" cy="2714644"/>
          </a:xfrm>
          <a:prstGeom prst="arc">
            <a:avLst>
              <a:gd name="adj1" fmla="val 10789351"/>
              <a:gd name="adj2" fmla="val 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Darstellungsform der Zykloide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Heutige Parameterstellung gab es in 1. Hälfte des 17. Jahrhunderts noch nicht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de-DE" sz="2400" dirty="0" smtClean="0"/>
              <a:t> = </a:t>
            </a:r>
            <a:r>
              <a:rPr lang="de-DE" sz="2400" dirty="0" err="1" smtClean="0"/>
              <a:t>Abwälzwinkel</a:t>
            </a:r>
            <a:endParaRPr lang="de-DE" sz="2400" dirty="0" smtClean="0"/>
          </a:p>
          <a:p>
            <a:r>
              <a:rPr lang="de-DE" sz="2400" dirty="0" smtClean="0"/>
              <a:t>r =Radius des Rollkreises</a:t>
            </a:r>
          </a:p>
          <a:p>
            <a:r>
              <a:rPr lang="de-DE" sz="2400" dirty="0" smtClean="0"/>
              <a:t>x = Horizontale Weite des Punktes P</a:t>
            </a:r>
          </a:p>
          <a:p>
            <a:r>
              <a:rPr lang="de-DE" sz="2400" dirty="0" smtClean="0"/>
              <a:t>y = vertikale Höhe des Punktes P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715016"/>
            <a:ext cx="1500198" cy="354378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5667392"/>
            <a:ext cx="2401896" cy="404814"/>
          </a:xfrm>
          <a:prstGeom prst="rect">
            <a:avLst/>
          </a:prstGeom>
          <a:noFill/>
        </p:spPr>
      </p:pic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5667392"/>
            <a:ext cx="2293946" cy="404814"/>
          </a:xfrm>
          <a:prstGeom prst="rect">
            <a:avLst/>
          </a:prstGeom>
          <a:noFill/>
        </p:spPr>
      </p:pic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3" y="6215082"/>
            <a:ext cx="1511305" cy="333376"/>
          </a:xfrm>
          <a:prstGeom prst="rect">
            <a:avLst/>
          </a:prstGeom>
          <a:noFill/>
        </p:spPr>
      </p:pic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6143643"/>
            <a:ext cx="2000264" cy="400053"/>
          </a:xfrm>
          <a:prstGeom prst="rect">
            <a:avLst/>
          </a:prstGeom>
          <a:noFill/>
        </p:spPr>
      </p:pic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6143644"/>
            <a:ext cx="2143140" cy="378201"/>
          </a:xfrm>
          <a:prstGeom prst="rect">
            <a:avLst/>
          </a:prstGeom>
          <a:noFill/>
        </p:spPr>
      </p:pic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41" name="Picture 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9" y="3071811"/>
            <a:ext cx="3214709" cy="257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8" y="3143248"/>
            <a:ext cx="3086101" cy="238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43" name="Picture 2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8" y="3071810"/>
            <a:ext cx="30718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C5D-796E-48EC-9614-292696CCCDF0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1384</Words>
  <Application>Microsoft Office PowerPoint</Application>
  <PresentationFormat>Bildschirmpräsentation (4:3)</PresentationFormat>
  <Paragraphs>388</Paragraphs>
  <Slides>39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0" baseType="lpstr">
      <vt:lpstr>Larissa-Design</vt:lpstr>
      <vt:lpstr>Geometrie und Funktionen 1: Zykloide und Kettenlinien</vt:lpstr>
      <vt:lpstr>Gliederung</vt:lpstr>
      <vt:lpstr>Anfänge der Analysis</vt:lpstr>
      <vt:lpstr>Geschichte der Zykloiden</vt:lpstr>
      <vt:lpstr>Die Zykloide</vt:lpstr>
      <vt:lpstr>Folie 6</vt:lpstr>
      <vt:lpstr>Folie 7</vt:lpstr>
      <vt:lpstr>Folie 8</vt:lpstr>
      <vt:lpstr>Darstellungsform der Zykloide</vt:lpstr>
      <vt:lpstr>Folie 10</vt:lpstr>
      <vt:lpstr>Quadratur</vt:lpstr>
      <vt:lpstr>Folie 12</vt:lpstr>
      <vt:lpstr>Folie 13</vt:lpstr>
      <vt:lpstr>Folie 14</vt:lpstr>
      <vt:lpstr>Tangente der Zykloide</vt:lpstr>
      <vt:lpstr>Folie 16</vt:lpstr>
      <vt:lpstr>Eigenschaften von Zykloiden</vt:lpstr>
      <vt:lpstr>Andere Formen der Zykloide</vt:lpstr>
      <vt:lpstr>Hypozykloide</vt:lpstr>
      <vt:lpstr>Folie 20</vt:lpstr>
      <vt:lpstr>Folie 21</vt:lpstr>
      <vt:lpstr>Folie 22</vt:lpstr>
      <vt:lpstr>Epizykloiden</vt:lpstr>
      <vt:lpstr>Anwendungen</vt:lpstr>
      <vt:lpstr>Kettenlinien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Eigenschaften</vt:lpstr>
      <vt:lpstr>Anwendung</vt:lpstr>
      <vt:lpstr>Literaturverzeichnis</vt:lpstr>
      <vt:lpstr>Bildquellen</vt:lpstr>
      <vt:lpstr>Folie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Sandra</dc:creator>
  <cp:lastModifiedBy>Sandra</cp:lastModifiedBy>
  <cp:revision>64</cp:revision>
  <dcterms:created xsi:type="dcterms:W3CDTF">2020-11-29T20:09:54Z</dcterms:created>
  <dcterms:modified xsi:type="dcterms:W3CDTF">2020-12-08T15:17:41Z</dcterms:modified>
</cp:coreProperties>
</file>