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1"/>
  </p:sldMasterIdLst>
  <p:notesMasterIdLst>
    <p:notesMasterId r:id="rId36"/>
  </p:notesMasterIdLst>
  <p:sldIdLst>
    <p:sldId id="256" r:id="rId2"/>
    <p:sldId id="259" r:id="rId3"/>
    <p:sldId id="265" r:id="rId4"/>
    <p:sldId id="331" r:id="rId5"/>
    <p:sldId id="276" r:id="rId6"/>
    <p:sldId id="278" r:id="rId7"/>
    <p:sldId id="280" r:id="rId8"/>
    <p:sldId id="323" r:id="rId9"/>
    <p:sldId id="284" r:id="rId10"/>
    <p:sldId id="289" r:id="rId11"/>
    <p:sldId id="293" r:id="rId12"/>
    <p:sldId id="328" r:id="rId13"/>
    <p:sldId id="273" r:id="rId14"/>
    <p:sldId id="324" r:id="rId15"/>
    <p:sldId id="294" r:id="rId16"/>
    <p:sldId id="295" r:id="rId17"/>
    <p:sldId id="297" r:id="rId18"/>
    <p:sldId id="257" r:id="rId19"/>
    <p:sldId id="333" r:id="rId20"/>
    <p:sldId id="303" r:id="rId21"/>
    <p:sldId id="300" r:id="rId22"/>
    <p:sldId id="305" r:id="rId23"/>
    <p:sldId id="307" r:id="rId24"/>
    <p:sldId id="301" r:id="rId25"/>
    <p:sldId id="306" r:id="rId26"/>
    <p:sldId id="334" r:id="rId27"/>
    <p:sldId id="304" r:id="rId28"/>
    <p:sldId id="315" r:id="rId29"/>
    <p:sldId id="311" r:id="rId30"/>
    <p:sldId id="325" r:id="rId31"/>
    <p:sldId id="326" r:id="rId32"/>
    <p:sldId id="327" r:id="rId33"/>
    <p:sldId id="258" r:id="rId34"/>
    <p:sldId id="298"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9"/>
    <p:restoredTop sz="94000"/>
  </p:normalViewPr>
  <p:slideViewPr>
    <p:cSldViewPr snapToGrid="0" snapToObjects="1">
      <p:cViewPr varScale="1">
        <p:scale>
          <a:sx n="48" d="100"/>
          <a:sy n="48" d="100"/>
        </p:scale>
        <p:origin x="200"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3A121-9FE1-8F4D-B3FF-52DE18A05890}" type="datetimeFigureOut">
              <a:rPr lang="de-DE" smtClean="0"/>
              <a:t>20.01.21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4857A-4782-AC42-B637-872E72F63FCD}" type="slidenum">
              <a:rPr lang="de-DE" smtClean="0"/>
              <a:t>‹Nr.›</a:t>
            </a:fld>
            <a:endParaRPr lang="de-DE"/>
          </a:p>
        </p:txBody>
      </p:sp>
    </p:spTree>
    <p:extLst>
      <p:ext uri="{BB962C8B-B14F-4D97-AF65-F5344CB8AC3E}">
        <p14:creationId xmlns:p14="http://schemas.microsoft.com/office/powerpoint/2010/main" val="207196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1</a:t>
            </a:fld>
            <a:endParaRPr lang="de-DE"/>
          </a:p>
        </p:txBody>
      </p:sp>
    </p:spTree>
    <p:extLst>
      <p:ext uri="{BB962C8B-B14F-4D97-AF65-F5344CB8AC3E}">
        <p14:creationId xmlns:p14="http://schemas.microsoft.com/office/powerpoint/2010/main" val="174401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10</a:t>
            </a:fld>
            <a:endParaRPr lang="de-DE"/>
          </a:p>
        </p:txBody>
      </p:sp>
    </p:spTree>
    <p:extLst>
      <p:ext uri="{BB962C8B-B14F-4D97-AF65-F5344CB8AC3E}">
        <p14:creationId xmlns:p14="http://schemas.microsoft.com/office/powerpoint/2010/main" val="194542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DD94857A-4782-AC42-B637-872E72F63FCD}" type="slidenum">
              <a:rPr lang="de-DE" smtClean="0"/>
              <a:t>11</a:t>
            </a:fld>
            <a:endParaRPr lang="de-DE"/>
          </a:p>
        </p:txBody>
      </p:sp>
    </p:spTree>
    <p:extLst>
      <p:ext uri="{BB962C8B-B14F-4D97-AF65-F5344CB8AC3E}">
        <p14:creationId xmlns:p14="http://schemas.microsoft.com/office/powerpoint/2010/main" val="20161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sym typeface="Wingdings"/>
            </a:endParaRPr>
          </a:p>
        </p:txBody>
      </p:sp>
      <p:sp>
        <p:nvSpPr>
          <p:cNvPr id="4" name="Foliennummernplatzhalter 3"/>
          <p:cNvSpPr>
            <a:spLocks noGrp="1"/>
          </p:cNvSpPr>
          <p:nvPr>
            <p:ph type="sldNum" sz="quarter" idx="10"/>
          </p:nvPr>
        </p:nvSpPr>
        <p:spPr/>
        <p:txBody>
          <a:bodyPr/>
          <a:lstStyle/>
          <a:p>
            <a:fld id="{DD94857A-4782-AC42-B637-872E72F63FCD}" type="slidenum">
              <a:rPr lang="de-DE" smtClean="0"/>
              <a:t>13</a:t>
            </a:fld>
            <a:endParaRPr lang="de-DE"/>
          </a:p>
        </p:txBody>
      </p:sp>
    </p:spTree>
    <p:extLst>
      <p:ext uri="{BB962C8B-B14F-4D97-AF65-F5344CB8AC3E}">
        <p14:creationId xmlns:p14="http://schemas.microsoft.com/office/powerpoint/2010/main" val="1346771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14</a:t>
            </a:fld>
            <a:endParaRPr lang="de-DE"/>
          </a:p>
        </p:txBody>
      </p:sp>
    </p:spTree>
    <p:extLst>
      <p:ext uri="{BB962C8B-B14F-4D97-AF65-F5344CB8AC3E}">
        <p14:creationId xmlns:p14="http://schemas.microsoft.com/office/powerpoint/2010/main" val="193925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16</a:t>
            </a:fld>
            <a:endParaRPr lang="de-DE"/>
          </a:p>
        </p:txBody>
      </p:sp>
    </p:spTree>
    <p:extLst>
      <p:ext uri="{BB962C8B-B14F-4D97-AF65-F5344CB8AC3E}">
        <p14:creationId xmlns:p14="http://schemas.microsoft.com/office/powerpoint/2010/main" val="36565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17</a:t>
            </a:fld>
            <a:endParaRPr lang="de-DE"/>
          </a:p>
        </p:txBody>
      </p:sp>
    </p:spTree>
    <p:extLst>
      <p:ext uri="{BB962C8B-B14F-4D97-AF65-F5344CB8AC3E}">
        <p14:creationId xmlns:p14="http://schemas.microsoft.com/office/powerpoint/2010/main" val="1831500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18</a:t>
            </a:fld>
            <a:endParaRPr lang="de-DE"/>
          </a:p>
        </p:txBody>
      </p:sp>
    </p:spTree>
    <p:extLst>
      <p:ext uri="{BB962C8B-B14F-4D97-AF65-F5344CB8AC3E}">
        <p14:creationId xmlns:p14="http://schemas.microsoft.com/office/powerpoint/2010/main" val="168756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19</a:t>
            </a:fld>
            <a:endParaRPr lang="de-DE"/>
          </a:p>
        </p:txBody>
      </p:sp>
    </p:spTree>
    <p:extLst>
      <p:ext uri="{BB962C8B-B14F-4D97-AF65-F5344CB8AC3E}">
        <p14:creationId xmlns:p14="http://schemas.microsoft.com/office/powerpoint/2010/main" val="1527397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20</a:t>
            </a:fld>
            <a:endParaRPr lang="de-DE"/>
          </a:p>
        </p:txBody>
      </p:sp>
    </p:spTree>
    <p:extLst>
      <p:ext uri="{BB962C8B-B14F-4D97-AF65-F5344CB8AC3E}">
        <p14:creationId xmlns:p14="http://schemas.microsoft.com/office/powerpoint/2010/main" val="173804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21</a:t>
            </a:fld>
            <a:endParaRPr lang="de-DE"/>
          </a:p>
        </p:txBody>
      </p:sp>
    </p:spTree>
    <p:extLst>
      <p:ext uri="{BB962C8B-B14F-4D97-AF65-F5344CB8AC3E}">
        <p14:creationId xmlns:p14="http://schemas.microsoft.com/office/powerpoint/2010/main" val="29060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a:t>
            </a:fld>
            <a:endParaRPr lang="de-DE"/>
          </a:p>
        </p:txBody>
      </p:sp>
    </p:spTree>
    <p:extLst>
      <p:ext uri="{BB962C8B-B14F-4D97-AF65-F5344CB8AC3E}">
        <p14:creationId xmlns:p14="http://schemas.microsoft.com/office/powerpoint/2010/main" val="69352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22</a:t>
            </a:fld>
            <a:endParaRPr lang="de-DE"/>
          </a:p>
        </p:txBody>
      </p:sp>
    </p:spTree>
    <p:extLst>
      <p:ext uri="{BB962C8B-B14F-4D97-AF65-F5344CB8AC3E}">
        <p14:creationId xmlns:p14="http://schemas.microsoft.com/office/powerpoint/2010/main" val="115199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24</a:t>
            </a:fld>
            <a:endParaRPr lang="de-DE"/>
          </a:p>
        </p:txBody>
      </p:sp>
    </p:spTree>
    <p:extLst>
      <p:ext uri="{BB962C8B-B14F-4D97-AF65-F5344CB8AC3E}">
        <p14:creationId xmlns:p14="http://schemas.microsoft.com/office/powerpoint/2010/main" val="1447391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de-DE" dirty="0"/>
              </a:p>
            </p:txBody>
          </p:sp>
        </mc:Choice>
        <mc:Fallback xmlns="">
          <p:sp>
            <p:nvSpPr>
              <p:cNvPr id="3" name="Notizenplatzhalter 2"/>
              <p:cNvSpPr>
                <a:spLocks noGrp="1"/>
              </p:cNvSpPr>
              <p:nvPr>
                <p:ph type="body" idx="1"/>
              </p:nvPr>
            </p:nvSpPr>
            <p:spPr/>
            <p:txBody>
              <a:bodyPr/>
              <a:lstStyle/>
              <a:p>
                <a:r>
                  <a:rPr lang="de-DE" dirty="0" smtClean="0"/>
                  <a:t>Neue Definition: Eine Gruppe heißt zyklisch,</a:t>
                </a:r>
                <a:r>
                  <a:rPr lang="de-DE" baseline="0" dirty="0" smtClean="0"/>
                  <a:t> wenn sich jedes Element als </a:t>
                </a:r>
                <a:r>
                  <a:rPr lang="de-DE" baseline="0" dirty="0" err="1" smtClean="0"/>
                  <a:t>potenz</a:t>
                </a:r>
                <a:r>
                  <a:rPr lang="de-DE" baseline="0" dirty="0" smtClean="0"/>
                  <a:t> eines einzigen Elements bzw. seiner Inversen schreiben lässt </a:t>
                </a:r>
              </a:p>
              <a:p>
                <a:r>
                  <a:rPr lang="de-DE" baseline="0" dirty="0" smtClean="0"/>
                  <a:t>Zyklische Gruppen sind kommutativ, denn es gilt </a:t>
                </a:r>
                <a:r>
                  <a:rPr lang="de-DE" baseline="0" dirty="0" err="1" smtClean="0"/>
                  <a:t>g</a:t>
                </a:r>
                <a:r>
                  <a:rPr lang="de-DE" baseline="30000" dirty="0" err="1" smtClean="0"/>
                  <a:t>m</a:t>
                </a:r>
                <a:r>
                  <a:rPr lang="de-DE" baseline="0" dirty="0" err="1" smtClean="0"/>
                  <a:t>∘g</a:t>
                </a:r>
                <a:r>
                  <a:rPr lang="de-DE" baseline="30000" dirty="0" err="1" smtClean="0"/>
                  <a:t>n</a:t>
                </a:r>
                <a:r>
                  <a:rPr lang="de-DE" baseline="0" dirty="0" smtClean="0"/>
                  <a:t> = </a:t>
                </a:r>
                <a:r>
                  <a:rPr lang="de-DE" baseline="0" dirty="0" err="1" smtClean="0"/>
                  <a:t>g</a:t>
                </a:r>
                <a:r>
                  <a:rPr lang="de-DE" baseline="30000" dirty="0" err="1" smtClean="0"/>
                  <a:t>n+m</a:t>
                </a:r>
                <a:r>
                  <a:rPr lang="de-DE" baseline="0" dirty="0" smtClean="0"/>
                  <a:t> = </a:t>
                </a:r>
                <a:r>
                  <a:rPr lang="de-DE" baseline="0" dirty="0" err="1" smtClean="0"/>
                  <a:t>g</a:t>
                </a:r>
                <a:r>
                  <a:rPr lang="de-DE" baseline="30000" dirty="0" err="1" smtClean="0"/>
                  <a:t>m+n</a:t>
                </a:r>
                <a:r>
                  <a:rPr lang="de-DE" baseline="0" dirty="0" smtClean="0"/>
                  <a:t> = </a:t>
                </a:r>
                <a:r>
                  <a:rPr lang="de-DE" baseline="0" dirty="0" err="1" smtClean="0"/>
                  <a:t>g</a:t>
                </a:r>
                <a:r>
                  <a:rPr lang="de-DE" baseline="30000" dirty="0" err="1" smtClean="0"/>
                  <a:t>n</a:t>
                </a:r>
                <a:r>
                  <a:rPr lang="de-DE" baseline="0" dirty="0" err="1" smtClean="0"/>
                  <a:t>∘g</a:t>
                </a:r>
                <a:r>
                  <a:rPr lang="de-DE" baseline="30000" dirty="0" err="1" smtClean="0"/>
                  <a:t>n</a:t>
                </a:r>
                <a:endParaRPr lang="de-DE" baseline="30000" dirty="0" smtClean="0"/>
              </a:p>
              <a:p>
                <a:r>
                  <a:rPr lang="de-DE" sz="1200" i="0" dirty="0">
                    <a:latin typeface="Arial" charset="0"/>
                    <a:ea typeface="Arial" charset="0"/>
                    <a:cs typeface="Arial" charset="0"/>
                    <a:sym typeface="MT Extra" charset="2"/>
                  </a:rPr>
                  <a:t>"</a:t>
                </a:r>
                <a:r>
                  <a:rPr lang="de-DE" sz="1200" i="0" dirty="0">
                    <a:latin typeface="Cambria Math" charset="0"/>
                    <a:ea typeface="Arial" charset="0"/>
                    <a:cs typeface="Arial" charset="0"/>
                    <a:sym typeface="MT Extra" charset="2"/>
                  </a:rPr>
                  <a:t>" </a:t>
                </a:r>
                <a:r>
                  <a:rPr lang="mr-IN" sz="1200" i="0" smtClean="0">
                    <a:latin typeface="Cambria Math" charset="0"/>
                    <a:ea typeface="Arial" charset="0"/>
                    <a:cs typeface="Arial" charset="0"/>
                    <a:sym typeface="MT Extra" charset="2"/>
                  </a:rPr>
                  <a:t>/</a:t>
                </a:r>
                <a:r>
                  <a:rPr lang="de-DE" sz="1200" i="0">
                    <a:latin typeface="Cambria Math" charset="0"/>
                    <a:ea typeface="Arial" charset="0"/>
                    <a:cs typeface="Arial" charset="0"/>
                  </a:rPr>
                  <a:t>𝑛</a:t>
                </a:r>
                <a:r>
                  <a:rPr lang="de-DE" sz="1200" i="0" dirty="0">
                    <a:latin typeface="Arial" charset="0"/>
                    <a:ea typeface="Arial" charset="0"/>
                    <a:cs typeface="Arial" charset="0"/>
                    <a:sym typeface="MT Extra" charset="2"/>
                  </a:rPr>
                  <a:t>"</a:t>
                </a:r>
                <a:r>
                  <a:rPr lang="de-DE" sz="1200" i="0" dirty="0">
                    <a:latin typeface="Cambria Math" charset="0"/>
                    <a:ea typeface="Arial" charset="0"/>
                    <a:cs typeface="Arial" charset="0"/>
                    <a:sym typeface="MT Extra" charset="2"/>
                  </a:rPr>
                  <a:t>" </a:t>
                </a:r>
                <a:r>
                  <a:rPr lang="de-DE" baseline="30000" dirty="0" smtClean="0"/>
                  <a:t> </a:t>
                </a:r>
                <a:r>
                  <a:rPr lang="de-DE" baseline="0" dirty="0" smtClean="0"/>
                  <a:t>ist die Menge der Äquivalenzklassen</a:t>
                </a:r>
                <a:endParaRPr lang="de-DE" baseline="30000" dirty="0" smtClean="0"/>
              </a:p>
              <a:p>
                <a:endParaRPr lang="de-DE" baseline="30000" dirty="0" smtClean="0"/>
              </a:p>
              <a:p>
                <a:endParaRPr lang="de-DE" dirty="0"/>
              </a:p>
            </p:txBody>
          </p:sp>
        </mc:Fallback>
      </mc:AlternateContent>
      <p:sp>
        <p:nvSpPr>
          <p:cNvPr id="4" name="Foliennummernplatzhalter 3"/>
          <p:cNvSpPr>
            <a:spLocks noGrp="1"/>
          </p:cNvSpPr>
          <p:nvPr>
            <p:ph type="sldNum" sz="quarter" idx="10"/>
          </p:nvPr>
        </p:nvSpPr>
        <p:spPr/>
        <p:txBody>
          <a:bodyPr/>
          <a:lstStyle/>
          <a:p>
            <a:fld id="{DD94857A-4782-AC42-B637-872E72F63FCD}" type="slidenum">
              <a:rPr lang="de-DE" smtClean="0"/>
              <a:t>25</a:t>
            </a:fld>
            <a:endParaRPr lang="de-DE"/>
          </a:p>
        </p:txBody>
      </p:sp>
    </p:spTree>
    <p:extLst>
      <p:ext uri="{BB962C8B-B14F-4D97-AF65-F5344CB8AC3E}">
        <p14:creationId xmlns:p14="http://schemas.microsoft.com/office/powerpoint/2010/main" val="22401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27</a:t>
            </a:fld>
            <a:endParaRPr lang="de-DE"/>
          </a:p>
        </p:txBody>
      </p:sp>
    </p:spTree>
    <p:extLst>
      <p:ext uri="{BB962C8B-B14F-4D97-AF65-F5344CB8AC3E}">
        <p14:creationId xmlns:p14="http://schemas.microsoft.com/office/powerpoint/2010/main" val="164623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28</a:t>
            </a:fld>
            <a:endParaRPr lang="de-DE"/>
          </a:p>
        </p:txBody>
      </p:sp>
    </p:spTree>
    <p:extLst>
      <p:ext uri="{BB962C8B-B14F-4D97-AF65-F5344CB8AC3E}">
        <p14:creationId xmlns:p14="http://schemas.microsoft.com/office/powerpoint/2010/main" val="48648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29</a:t>
            </a:fld>
            <a:endParaRPr lang="de-DE"/>
          </a:p>
        </p:txBody>
      </p:sp>
    </p:spTree>
    <p:extLst>
      <p:ext uri="{BB962C8B-B14F-4D97-AF65-F5344CB8AC3E}">
        <p14:creationId xmlns:p14="http://schemas.microsoft.com/office/powerpoint/2010/main" val="2040503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31</a:t>
            </a:fld>
            <a:endParaRPr lang="de-DE"/>
          </a:p>
        </p:txBody>
      </p:sp>
    </p:spTree>
    <p:extLst>
      <p:ext uri="{BB962C8B-B14F-4D97-AF65-F5344CB8AC3E}">
        <p14:creationId xmlns:p14="http://schemas.microsoft.com/office/powerpoint/2010/main" val="160394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3</a:t>
            </a:fld>
            <a:endParaRPr lang="de-DE"/>
          </a:p>
        </p:txBody>
      </p:sp>
    </p:spTree>
    <p:extLst>
      <p:ext uri="{BB962C8B-B14F-4D97-AF65-F5344CB8AC3E}">
        <p14:creationId xmlns:p14="http://schemas.microsoft.com/office/powerpoint/2010/main" val="92456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4</a:t>
            </a:fld>
            <a:endParaRPr lang="de-DE"/>
          </a:p>
        </p:txBody>
      </p:sp>
    </p:spTree>
    <p:extLst>
      <p:ext uri="{BB962C8B-B14F-4D97-AF65-F5344CB8AC3E}">
        <p14:creationId xmlns:p14="http://schemas.microsoft.com/office/powerpoint/2010/main" val="181771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5</a:t>
            </a:fld>
            <a:endParaRPr lang="de-DE"/>
          </a:p>
        </p:txBody>
      </p:sp>
    </p:spTree>
    <p:extLst>
      <p:ext uri="{BB962C8B-B14F-4D97-AF65-F5344CB8AC3E}">
        <p14:creationId xmlns:p14="http://schemas.microsoft.com/office/powerpoint/2010/main" val="71840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6</a:t>
            </a:fld>
            <a:endParaRPr lang="de-DE"/>
          </a:p>
        </p:txBody>
      </p:sp>
    </p:spTree>
    <p:extLst>
      <p:ext uri="{BB962C8B-B14F-4D97-AF65-F5344CB8AC3E}">
        <p14:creationId xmlns:p14="http://schemas.microsoft.com/office/powerpoint/2010/main" val="23301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7</a:t>
            </a:fld>
            <a:endParaRPr lang="de-DE"/>
          </a:p>
        </p:txBody>
      </p:sp>
    </p:spTree>
    <p:extLst>
      <p:ext uri="{BB962C8B-B14F-4D97-AF65-F5344CB8AC3E}">
        <p14:creationId xmlns:p14="http://schemas.microsoft.com/office/powerpoint/2010/main" val="2015667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8</a:t>
            </a:fld>
            <a:endParaRPr lang="de-DE"/>
          </a:p>
        </p:txBody>
      </p:sp>
    </p:spTree>
    <p:extLst>
      <p:ext uri="{BB962C8B-B14F-4D97-AF65-F5344CB8AC3E}">
        <p14:creationId xmlns:p14="http://schemas.microsoft.com/office/powerpoint/2010/main" val="42325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94857A-4782-AC42-B637-872E72F63FCD}" type="slidenum">
              <a:rPr lang="de-DE" smtClean="0"/>
              <a:t>9</a:t>
            </a:fld>
            <a:endParaRPr lang="de-DE"/>
          </a:p>
        </p:txBody>
      </p:sp>
    </p:spTree>
    <p:extLst>
      <p:ext uri="{BB962C8B-B14F-4D97-AF65-F5344CB8AC3E}">
        <p14:creationId xmlns:p14="http://schemas.microsoft.com/office/powerpoint/2010/main" val="78404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smtClean="0"/>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4" name="Date Placeholder 3"/>
          <p:cNvSpPr>
            <a:spLocks noGrp="1"/>
          </p:cNvSpPr>
          <p:nvPr>
            <p:ph type="dt" sz="half" idx="10"/>
          </p:nvPr>
        </p:nvSpPr>
        <p:spPr/>
        <p:txBody>
          <a:bodyPr/>
          <a:lstStyle/>
          <a:p>
            <a:fld id="{6B9AE80A-F631-604B-88D2-FA1BB1C04AEF}"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smtClean="0"/>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6EA9A036-6EC5-FA43-8500-545F233B3171}" type="datetime1">
              <a:rPr lang="de-DE" smtClean="0"/>
              <a:t>20.01.21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smtClean="0"/>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4" name="Date Placeholder 3"/>
          <p:cNvSpPr>
            <a:spLocks noGrp="1"/>
          </p:cNvSpPr>
          <p:nvPr>
            <p:ph type="dt" sz="half" idx="10"/>
          </p:nvPr>
        </p:nvSpPr>
        <p:spPr/>
        <p:txBody>
          <a:bodyPr/>
          <a:lstStyle/>
          <a:p>
            <a:fld id="{B3F8EBB5-F2A2-1D42-9615-D965D2BDD93E}"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smtClean="0"/>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smtClean="0"/>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4" name="Date Placeholder 3"/>
          <p:cNvSpPr>
            <a:spLocks noGrp="1"/>
          </p:cNvSpPr>
          <p:nvPr>
            <p:ph type="dt" sz="half" idx="10"/>
          </p:nvPr>
        </p:nvSpPr>
        <p:spPr/>
        <p:txBody>
          <a:bodyPr/>
          <a:lstStyle/>
          <a:p>
            <a:fld id="{40F7ED26-61CF-5542-8444-23B6CC649BD8}"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smtClean="0"/>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9B0EC59D-4446-1E47-A71C-0C0B57EE4530}"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5FDDFE-6CE3-1D4D-9FF9-D57B71F9691B}" type="datetime1">
              <a:rPr lang="de-DE" smtClean="0"/>
              <a:t>20.01.21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6CA6BE-A464-7947-89F0-ED3FE2759492}" type="datetime1">
              <a:rPr lang="de-DE" smtClean="0"/>
              <a:t>20.01.21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CB98DF08-CF5E-EE4A-BD59-79A0E8B01381}"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smtClean="0"/>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9065EDB-AB6C-EB4C-8216-AACDF5C1BBC8}"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3"/>
          <p:cNvSpPr>
            <a:spLocks noGrp="1"/>
          </p:cNvSpPr>
          <p:nvPr>
            <p:ph type="dt" sz="half" idx="10"/>
          </p:nvPr>
        </p:nvSpPr>
        <p:spPr/>
        <p:txBody>
          <a:bodyPr/>
          <a:lstStyle/>
          <a:p>
            <a:fld id="{767294A0-E834-AC46-A4E9-CE04123A82B4}"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smtClean="0"/>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D2CBE05E-9C1B-DE41-972D-28804E69F342}" type="datetime1">
              <a:rPr lang="de-DE" smtClean="0"/>
              <a:t>20.01.21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7B8ED75C-384F-874C-9D18-4EF20618EAF2}" type="datetime1">
              <a:rPr lang="de-DE" smtClean="0"/>
              <a:t>20.01.21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1F08EDF-C79F-1549-8AB1-00CCE903B9C5}" type="datetime1">
              <a:rPr lang="de-DE" smtClean="0"/>
              <a:t>20.01.21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7" name="Date Placeholder 2"/>
          <p:cNvSpPr>
            <a:spLocks noGrp="1"/>
          </p:cNvSpPr>
          <p:nvPr>
            <p:ph type="dt" sz="half" idx="10"/>
          </p:nvPr>
        </p:nvSpPr>
        <p:spPr/>
        <p:txBody>
          <a:bodyPr/>
          <a:lstStyle/>
          <a:p>
            <a:fld id="{88D91215-2769-BE41-BDE3-5911781EC9FB}" type="datetime1">
              <a:rPr lang="de-DE" smtClean="0"/>
              <a:t>20.01.21</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2DC2F6F-B8B8-C94D-9D13-22714319B31A}" type="datetime1">
              <a:rPr lang="de-DE" smtClean="0"/>
              <a:t>20.01.21</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smtClean="0"/>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7" name="Date Placeholder 4"/>
          <p:cNvSpPr>
            <a:spLocks noGrp="1"/>
          </p:cNvSpPr>
          <p:nvPr>
            <p:ph type="dt" sz="half" idx="10"/>
          </p:nvPr>
        </p:nvSpPr>
        <p:spPr/>
        <p:txBody>
          <a:bodyPr/>
          <a:lstStyle/>
          <a:p>
            <a:fld id="{E52F3CA1-5017-A74A-9147-0AF2E9E4FF80}" type="datetime1">
              <a:rPr lang="de-DE" smtClean="0"/>
              <a:t>20.01.21</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smtClean="0"/>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7E4E6380-A6A9-754F-8979-810A59C01EC4}" type="datetime1">
              <a:rPr lang="de-DE" smtClean="0"/>
              <a:t>20.01.21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971755-901D-FF43-8168-280776C7D70A}"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smtClean="0"/>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D33AFB8-8DCE-DB4A-A11E-308C651D0A66}" type="datetime1">
              <a:rPr lang="de-DE" smtClean="0"/>
              <a:t>20.01.21</a:t>
            </a:fld>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A971755-901D-FF43-8168-280776C7D70A}" type="slidenum">
              <a:rPr lang="de-DE" smtClean="0"/>
              <a:t>‹Nr.›</a:t>
            </a:fld>
            <a:endParaRPr lang="de-DE"/>
          </a:p>
        </p:txBody>
      </p:sp>
    </p:spTree>
    <p:extLst>
      <p:ext uri="{BB962C8B-B14F-4D97-AF65-F5344CB8AC3E}">
        <p14:creationId xmlns:p14="http://schemas.microsoft.com/office/powerpoint/2010/main" val="762398904"/>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1.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15593" y="0"/>
            <a:ext cx="8825658" cy="3329581"/>
          </a:xfrm>
        </p:spPr>
        <p:txBody>
          <a:bodyPr/>
          <a:lstStyle/>
          <a:p>
            <a:r>
              <a:rPr lang="de-DE" dirty="0" smtClean="0">
                <a:latin typeface="Arial" charset="0"/>
                <a:ea typeface="Arial" charset="0"/>
                <a:cs typeface="Arial" charset="0"/>
              </a:rPr>
              <a:t>Einführung in die Gruppentheorie</a:t>
            </a:r>
            <a:endParaRPr lang="de-DE" dirty="0">
              <a:latin typeface="Arial" charset="0"/>
              <a:ea typeface="Arial" charset="0"/>
              <a:cs typeface="Arial" charset="0"/>
            </a:endParaRPr>
          </a:p>
        </p:txBody>
      </p:sp>
      <p:sp>
        <p:nvSpPr>
          <p:cNvPr id="3" name="Untertitel 2"/>
          <p:cNvSpPr>
            <a:spLocks noGrp="1"/>
          </p:cNvSpPr>
          <p:nvPr>
            <p:ph type="subTitle" idx="1"/>
          </p:nvPr>
        </p:nvSpPr>
        <p:spPr>
          <a:xfrm>
            <a:off x="914401" y="3602037"/>
            <a:ext cx="10276338" cy="2353920"/>
          </a:xfrm>
        </p:spPr>
        <p:txBody>
          <a:bodyPr>
            <a:normAutofit/>
          </a:bodyPr>
          <a:lstStyle/>
          <a:p>
            <a:pPr algn="l"/>
            <a:r>
              <a:rPr lang="de-DE" dirty="0" smtClean="0">
                <a:latin typeface="Arial" charset="0"/>
                <a:ea typeface="Arial" charset="0"/>
                <a:cs typeface="Arial" charset="0"/>
              </a:rPr>
              <a:t>Name: Maurice Straub</a:t>
            </a:r>
          </a:p>
          <a:p>
            <a:pPr algn="l"/>
            <a:r>
              <a:rPr lang="de-DE" dirty="0" smtClean="0">
                <a:latin typeface="Arial" charset="0"/>
                <a:ea typeface="Arial" charset="0"/>
                <a:cs typeface="Arial" charset="0"/>
              </a:rPr>
              <a:t>Studiengang: Lehramt Sekundarstufe I und II</a:t>
            </a:r>
          </a:p>
          <a:p>
            <a:pPr algn="l"/>
            <a:r>
              <a:rPr lang="de-DE" dirty="0" smtClean="0">
                <a:latin typeface="Arial" charset="0"/>
                <a:ea typeface="Arial" charset="0"/>
                <a:cs typeface="Arial" charset="0"/>
              </a:rPr>
              <a:t>Dozent: Prof. Dr. Moritz Weber </a:t>
            </a:r>
          </a:p>
          <a:p>
            <a:pPr algn="l"/>
            <a:r>
              <a:rPr lang="de-DE" dirty="0" smtClean="0">
                <a:latin typeface="Arial" charset="0"/>
                <a:ea typeface="Arial" charset="0"/>
                <a:cs typeface="Arial" charset="0"/>
              </a:rPr>
              <a:t>Veranstaltung: Proseminar </a:t>
            </a:r>
            <a:r>
              <a:rPr lang="de-DE" dirty="0">
                <a:latin typeface="Arial" charset="0"/>
                <a:ea typeface="Arial" charset="0"/>
                <a:cs typeface="Arial" charset="0"/>
              </a:rPr>
              <a:t>-</a:t>
            </a:r>
            <a:r>
              <a:rPr lang="de-DE" dirty="0" smtClean="0">
                <a:latin typeface="Arial" charset="0"/>
                <a:ea typeface="Arial" charset="0"/>
                <a:cs typeface="Arial" charset="0"/>
              </a:rPr>
              <a:t> Beispiele geometrischer Strukturen</a:t>
            </a:r>
          </a:p>
          <a:p>
            <a:pPr algn="l"/>
            <a:r>
              <a:rPr lang="de-DE" dirty="0" smtClean="0">
                <a:latin typeface="Arial" charset="0"/>
                <a:ea typeface="Arial" charset="0"/>
                <a:cs typeface="Arial" charset="0"/>
              </a:rPr>
              <a:t>Datum: 19. Januar 2021 (WS 2020/21)</a:t>
            </a:r>
            <a:endParaRPr lang="de-DE" dirty="0">
              <a:latin typeface="Arial" charset="0"/>
              <a:ea typeface="Arial" charset="0"/>
              <a:cs typeface="Arial" charset="0"/>
            </a:endParaRPr>
          </a:p>
        </p:txBody>
      </p:sp>
      <p:sp>
        <p:nvSpPr>
          <p:cNvPr id="5" name="Foliennummernplatzhalter 4"/>
          <p:cNvSpPr>
            <a:spLocks noGrp="1"/>
          </p:cNvSpPr>
          <p:nvPr>
            <p:ph type="sldNum" sz="quarter" idx="12"/>
          </p:nvPr>
        </p:nvSpPr>
        <p:spPr/>
        <p:txBody>
          <a:bodyPr/>
          <a:lstStyle/>
          <a:p>
            <a:fld id="{9A971755-901D-FF43-8168-280776C7D70A}" type="slidenum">
              <a:rPr lang="de-DE" smtClean="0"/>
              <a:t>1</a:t>
            </a:fld>
            <a:endParaRPr lang="de-DE"/>
          </a:p>
        </p:txBody>
      </p:sp>
    </p:spTree>
    <p:extLst>
      <p:ext uri="{BB962C8B-B14F-4D97-AF65-F5344CB8AC3E}">
        <p14:creationId xmlns:p14="http://schemas.microsoft.com/office/powerpoint/2010/main" val="24852864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6447" y="295729"/>
            <a:ext cx="10515600" cy="1325563"/>
          </a:xfrm>
        </p:spPr>
        <p: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3</a:t>
            </a:r>
            <a:r>
              <a:rPr lang="de-DE" dirty="0" smtClean="0">
                <a:latin typeface="Arial" charset="0"/>
                <a:ea typeface="Arial" charset="0"/>
                <a:cs typeface="Arial" charset="0"/>
              </a:rPr>
              <a:t> ∘ d</a:t>
            </a:r>
            <a:r>
              <a:rPr lang="de-DE" baseline="-25000" dirty="0" smtClean="0">
                <a:latin typeface="Arial" charset="0"/>
                <a:ea typeface="Arial" charset="0"/>
                <a:cs typeface="Arial" charset="0"/>
              </a:rPr>
              <a:t>120 </a:t>
            </a:r>
            <a:r>
              <a:rPr lang="de-DE" dirty="0" smtClean="0">
                <a:latin typeface="Arial" charset="0"/>
                <a:ea typeface="Arial" charset="0"/>
                <a:cs typeface="Arial" charset="0"/>
              </a:rPr>
              <a:t>= ? </a:t>
            </a:r>
            <a:endParaRPr lang="de-DE" baseline="-25000" dirty="0">
              <a:latin typeface="Arial" charset="0"/>
              <a:ea typeface="Arial" charset="0"/>
              <a:cs typeface="Arial" charset="0"/>
            </a:endParaRPr>
          </a:p>
        </p:txBody>
      </p:sp>
      <p:pic>
        <p:nvPicPr>
          <p:cNvPr id="11"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346" y="1205780"/>
            <a:ext cx="3203189" cy="3172389"/>
          </a:xfrm>
        </p:spPr>
      </p:pic>
      <p:sp>
        <p:nvSpPr>
          <p:cNvPr id="9" name="Textfeld 8"/>
          <p:cNvSpPr txBox="1"/>
          <p:nvPr/>
        </p:nvSpPr>
        <p:spPr>
          <a:xfrm>
            <a:off x="1689424" y="4780388"/>
            <a:ext cx="9082215" cy="738664"/>
          </a:xfrm>
          <a:prstGeom prst="rect">
            <a:avLst/>
          </a:prstGeom>
          <a:noFill/>
        </p:spPr>
        <p:txBody>
          <a:bodyPr wrap="square" rtlCol="0">
            <a:spAutoFit/>
          </a:bodyPr>
          <a:lstStyle/>
          <a:p>
            <a:pPr>
              <a:buFont typeface="Wingdings" charset="2"/>
              <a:buChar char="à"/>
            </a:pPr>
            <a:r>
              <a:rPr lang="de-DE" sz="2400" dirty="0" smtClean="0">
                <a:latin typeface="Arial" charset="0"/>
                <a:ea typeface="Arial" charset="0"/>
                <a:cs typeface="Arial" charset="0"/>
                <a:sym typeface="Wingdings"/>
              </a:rPr>
              <a:t> </a:t>
            </a:r>
            <a:r>
              <a:rPr lang="de-DE" sz="2200" dirty="0" smtClean="0">
                <a:latin typeface="Arial" charset="0"/>
                <a:ea typeface="Arial" charset="0"/>
                <a:cs typeface="Arial" charset="0"/>
                <a:sym typeface="Wingdings"/>
              </a:rPr>
              <a:t>Es ergibt sich: </a:t>
            </a:r>
            <a:r>
              <a:rPr lang="de-DE" sz="2200" dirty="0">
                <a:latin typeface="Arial" charset="0"/>
                <a:ea typeface="Arial" charset="0"/>
                <a:cs typeface="Arial" charset="0"/>
                <a:sym typeface="Wingdings"/>
              </a:rPr>
              <a:t>s</a:t>
            </a:r>
            <a:r>
              <a:rPr lang="de-DE" sz="2200" baseline="-25000" dirty="0">
                <a:latin typeface="Arial" charset="0"/>
                <a:ea typeface="Arial" charset="0"/>
                <a:cs typeface="Arial" charset="0"/>
                <a:sym typeface="Wingdings"/>
              </a:rPr>
              <a:t>3</a:t>
            </a:r>
            <a:r>
              <a:rPr lang="de-DE" sz="2200" dirty="0">
                <a:latin typeface="Arial" charset="0"/>
                <a:ea typeface="Arial" charset="0"/>
                <a:cs typeface="Arial" charset="0"/>
                <a:sym typeface="Wingdings"/>
              </a:rPr>
              <a:t>∘d</a:t>
            </a:r>
            <a:r>
              <a:rPr lang="de-DE" sz="2200" baseline="-25000" dirty="0">
                <a:latin typeface="Arial" charset="0"/>
                <a:ea typeface="Arial" charset="0"/>
                <a:cs typeface="Arial" charset="0"/>
                <a:sym typeface="Wingdings"/>
              </a:rPr>
              <a:t>120</a:t>
            </a:r>
            <a:r>
              <a:rPr lang="de-DE" sz="2200" dirty="0">
                <a:latin typeface="Arial" charset="0"/>
                <a:ea typeface="Arial" charset="0"/>
                <a:cs typeface="Arial" charset="0"/>
                <a:sym typeface="Wingdings"/>
              </a:rPr>
              <a:t> ≃ </a:t>
            </a:r>
            <a:r>
              <a:rPr lang="de-DE" sz="2200" dirty="0" smtClean="0">
                <a:latin typeface="Arial" charset="0"/>
                <a:ea typeface="Arial" charset="0"/>
                <a:cs typeface="Arial" charset="0"/>
                <a:sym typeface="Wingdings"/>
              </a:rPr>
              <a:t>(2,3)∘(1,2,3) = (1,3</a:t>
            </a:r>
            <a:r>
              <a:rPr lang="de-DE" sz="2200" dirty="0">
                <a:latin typeface="Arial" charset="0"/>
                <a:ea typeface="Arial" charset="0"/>
                <a:cs typeface="Arial" charset="0"/>
                <a:sym typeface="Wingdings"/>
              </a:rPr>
              <a:t>) ≃ </a:t>
            </a:r>
            <a:r>
              <a:rPr lang="de-DE" sz="2200" dirty="0" smtClean="0">
                <a:latin typeface="Arial" charset="0"/>
                <a:ea typeface="Arial" charset="0"/>
                <a:cs typeface="Arial" charset="0"/>
                <a:sym typeface="Wingdings"/>
              </a:rPr>
              <a:t>s</a:t>
            </a:r>
            <a:r>
              <a:rPr lang="de-DE" sz="2200" baseline="-25000" dirty="0" smtClean="0">
                <a:latin typeface="Arial" charset="0"/>
                <a:ea typeface="Arial" charset="0"/>
                <a:cs typeface="Arial" charset="0"/>
                <a:sym typeface="Wingdings"/>
              </a:rPr>
              <a:t>2</a:t>
            </a:r>
            <a:endParaRPr lang="de-DE" sz="2200" dirty="0">
              <a:latin typeface="Arial" charset="0"/>
              <a:ea typeface="Arial" charset="0"/>
              <a:cs typeface="Arial" charset="0"/>
              <a:sym typeface="Wingdings"/>
            </a:endParaRPr>
          </a:p>
          <a:p>
            <a:endParaRPr lang="de-DE" dirty="0"/>
          </a:p>
        </p:txBody>
      </p:sp>
      <p:pic>
        <p:nvPicPr>
          <p:cNvPr id="8" name="Inhaltsplatzhalt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807" y="1238900"/>
            <a:ext cx="3515761" cy="3110719"/>
          </a:xfrm>
          <a:prstGeom prst="rect">
            <a:avLst/>
          </a:prstGeom>
        </p:spPr>
      </p:pic>
      <p:pic>
        <p:nvPicPr>
          <p:cNvPr id="10" name="Inhaltsplatzhalt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693" y="1205780"/>
            <a:ext cx="3423907" cy="3172389"/>
          </a:xfrm>
          <a:prstGeom prst="rect">
            <a:avLst/>
          </a:prstGeom>
        </p:spPr>
      </p:pic>
      <p:sp>
        <p:nvSpPr>
          <p:cNvPr id="13" name="Foliennummernplatzhalter 12"/>
          <p:cNvSpPr>
            <a:spLocks noGrp="1"/>
          </p:cNvSpPr>
          <p:nvPr>
            <p:ph type="sldNum" sz="quarter" idx="12"/>
          </p:nvPr>
        </p:nvSpPr>
        <p:spPr/>
        <p:txBody>
          <a:bodyPr/>
          <a:lstStyle/>
          <a:p>
            <a:fld id="{9A971755-901D-FF43-8168-280776C7D70A}" type="slidenum">
              <a:rPr lang="de-DE" smtClean="0"/>
              <a:t>10</a:t>
            </a:fld>
            <a:endParaRPr lang="de-DE"/>
          </a:p>
        </p:txBody>
      </p:sp>
    </p:spTree>
    <p:extLst>
      <p:ext uri="{BB962C8B-B14F-4D97-AF65-F5344CB8AC3E}">
        <p14:creationId xmlns:p14="http://schemas.microsoft.com/office/powerpoint/2010/main" val="1701257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Ergebnis</a:t>
            </a:r>
            <a:endParaRPr lang="de-DE" dirty="0">
              <a:latin typeface="Arial" charset="0"/>
              <a:ea typeface="Arial" charset="0"/>
              <a:cs typeface="Arial" charset="0"/>
            </a:endParaRPr>
          </a:p>
        </p:txBody>
      </p:sp>
      <p:sp>
        <p:nvSpPr>
          <p:cNvPr id="3" name="Inhaltsplatzhalter 2"/>
          <p:cNvSpPr>
            <a:spLocks noGrp="1"/>
          </p:cNvSpPr>
          <p:nvPr>
            <p:ph idx="1"/>
          </p:nvPr>
        </p:nvSpPr>
        <p:spPr>
          <a:xfrm>
            <a:off x="531206" y="1853248"/>
            <a:ext cx="10821422" cy="5250425"/>
          </a:xfrm>
        </p:spPr>
        <p:txBody>
          <a:bodyPr>
            <a:normAutofit/>
          </a:bodyPr>
          <a:lstStyle/>
          <a:p>
            <a:r>
              <a:rPr lang="de-DE" sz="2400" dirty="0" smtClean="0">
                <a:latin typeface="Arial" charset="0"/>
                <a:ea typeface="Arial" charset="0"/>
                <a:cs typeface="Arial" charset="0"/>
              </a:rPr>
              <a:t>Die Verknüpfung (Hintereinanderausführung) zweier längenerhaltender </a:t>
            </a:r>
            <a:r>
              <a:rPr lang="de-DE" sz="2400" dirty="0" err="1" smtClean="0">
                <a:latin typeface="Arial" charset="0"/>
                <a:ea typeface="Arial" charset="0"/>
                <a:cs typeface="Arial" charset="0"/>
              </a:rPr>
              <a:t>Bijektionen</a:t>
            </a:r>
            <a:r>
              <a:rPr lang="de-DE" sz="2400" dirty="0" smtClean="0">
                <a:latin typeface="Arial" charset="0"/>
                <a:ea typeface="Arial" charset="0"/>
                <a:cs typeface="Arial" charset="0"/>
              </a:rPr>
              <a:t> ist wieder eine längenerhaltende </a:t>
            </a:r>
            <a:r>
              <a:rPr lang="de-DE" sz="2400" dirty="0" err="1" smtClean="0">
                <a:latin typeface="Arial" charset="0"/>
                <a:ea typeface="Arial" charset="0"/>
                <a:cs typeface="Arial" charset="0"/>
              </a:rPr>
              <a:t>Bijektion</a:t>
            </a:r>
            <a:r>
              <a:rPr lang="de-DE" sz="2400" dirty="0" smtClean="0">
                <a:latin typeface="Arial" charset="0"/>
                <a:ea typeface="Arial" charset="0"/>
                <a:cs typeface="Arial" charset="0"/>
              </a:rPr>
              <a:t>.</a:t>
            </a:r>
          </a:p>
          <a:p>
            <a:r>
              <a:rPr lang="de-DE" sz="2400" dirty="0" smtClean="0">
                <a:latin typeface="Arial" charset="0"/>
                <a:ea typeface="Arial" charset="0"/>
                <a:cs typeface="Arial" charset="0"/>
              </a:rPr>
              <a:t>Verknüpft man zwei Elemente aus D</a:t>
            </a:r>
            <a:r>
              <a:rPr lang="de-DE" sz="2400" baseline="-25000" dirty="0" smtClean="0">
                <a:latin typeface="Arial" charset="0"/>
                <a:ea typeface="Arial" charset="0"/>
                <a:cs typeface="Arial" charset="0"/>
              </a:rPr>
              <a:t>3</a:t>
            </a:r>
            <a:r>
              <a:rPr lang="de-DE" sz="2400" dirty="0" smtClean="0">
                <a:latin typeface="Arial" charset="0"/>
                <a:ea typeface="Arial" charset="0"/>
                <a:cs typeface="Arial" charset="0"/>
              </a:rPr>
              <a:t> miteinander, so erhält man wieder ein Element aus D</a:t>
            </a:r>
            <a:r>
              <a:rPr lang="de-DE" sz="2400" baseline="-25000" dirty="0" smtClean="0">
                <a:latin typeface="Arial" charset="0"/>
                <a:ea typeface="Arial" charset="0"/>
                <a:cs typeface="Arial" charset="0"/>
              </a:rPr>
              <a:t>3</a:t>
            </a:r>
            <a:r>
              <a:rPr lang="de-DE" sz="2400" dirty="0">
                <a:latin typeface="Arial" charset="0"/>
                <a:ea typeface="Arial" charset="0"/>
                <a:cs typeface="Arial" charset="0"/>
              </a:rPr>
              <a:t> </a:t>
            </a:r>
            <a:r>
              <a:rPr lang="de-DE" sz="2400" dirty="0" smtClean="0">
                <a:latin typeface="Arial" charset="0"/>
                <a:ea typeface="Arial" charset="0"/>
                <a:cs typeface="Arial" charset="0"/>
                <a:sym typeface="Wingdings"/>
              </a:rPr>
              <a:t> D</a:t>
            </a:r>
            <a:r>
              <a:rPr lang="de-DE" sz="2400" baseline="-25000" dirty="0" smtClean="0">
                <a:latin typeface="Arial" charset="0"/>
                <a:ea typeface="Arial" charset="0"/>
                <a:cs typeface="Arial" charset="0"/>
                <a:sym typeface="Wingdings"/>
              </a:rPr>
              <a:t>3</a:t>
            </a:r>
            <a:r>
              <a:rPr lang="de-DE" sz="2400" dirty="0" smtClean="0">
                <a:latin typeface="Arial" charset="0"/>
                <a:ea typeface="Arial" charset="0"/>
                <a:cs typeface="Arial" charset="0"/>
                <a:sym typeface="Wingdings"/>
              </a:rPr>
              <a:t> ist bezüglich der </a:t>
            </a:r>
            <a:r>
              <a:rPr lang="de-DE" sz="2400" dirty="0" err="1" smtClean="0">
                <a:latin typeface="Arial" charset="0"/>
                <a:ea typeface="Arial" charset="0"/>
                <a:cs typeface="Arial" charset="0"/>
                <a:sym typeface="Wingdings"/>
              </a:rPr>
              <a:t>Hintereinanderausführung</a:t>
            </a:r>
            <a:r>
              <a:rPr lang="de-DE" sz="2400" dirty="0" smtClean="0">
                <a:latin typeface="Arial" charset="0"/>
                <a:ea typeface="Arial" charset="0"/>
                <a:cs typeface="Arial" charset="0"/>
                <a:sym typeface="Wingdings"/>
              </a:rPr>
              <a:t> abgeschlossen.</a:t>
            </a:r>
          </a:p>
          <a:p>
            <a:r>
              <a:rPr lang="de-DE" sz="2400" dirty="0">
                <a:latin typeface="Arial" charset="0"/>
                <a:ea typeface="Arial" charset="0"/>
                <a:cs typeface="Arial" charset="0"/>
              </a:rPr>
              <a:t>Die Menge der Deckabbildungen einer beliebigen Figur </a:t>
            </a:r>
            <a:r>
              <a:rPr lang="de-DE" sz="2400" dirty="0" smtClean="0">
                <a:latin typeface="Arial" charset="0"/>
                <a:ea typeface="Arial" charset="0"/>
                <a:cs typeface="Arial" charset="0"/>
              </a:rPr>
              <a:t>ist stets </a:t>
            </a:r>
            <a:r>
              <a:rPr lang="de-DE" sz="2400" dirty="0">
                <a:latin typeface="Arial" charset="0"/>
                <a:ea typeface="Arial" charset="0"/>
                <a:cs typeface="Arial" charset="0"/>
              </a:rPr>
              <a:t>abgeschlossen bezüglich ihrer </a:t>
            </a:r>
            <a:r>
              <a:rPr lang="de-DE" sz="2400" dirty="0" err="1" smtClean="0">
                <a:latin typeface="Arial" charset="0"/>
                <a:ea typeface="Arial" charset="0"/>
                <a:cs typeface="Arial" charset="0"/>
              </a:rPr>
              <a:t>Hintereinanderausführung</a:t>
            </a:r>
            <a:r>
              <a:rPr lang="de-DE" sz="2400" dirty="0" smtClean="0">
                <a:latin typeface="Arial" charset="0"/>
                <a:ea typeface="Arial" charset="0"/>
                <a:cs typeface="Arial" charset="0"/>
              </a:rPr>
              <a:t>.</a:t>
            </a:r>
            <a:endParaRPr lang="de-DE" sz="2400" dirty="0" smtClean="0">
              <a:latin typeface="Arial" charset="0"/>
              <a:ea typeface="Arial" charset="0"/>
              <a:cs typeface="Arial" charset="0"/>
              <a:sym typeface="Wingdings"/>
            </a:endParaRPr>
          </a:p>
        </p:txBody>
      </p:sp>
      <p:sp>
        <p:nvSpPr>
          <p:cNvPr id="5" name="Foliennummernplatzhalter 4"/>
          <p:cNvSpPr>
            <a:spLocks noGrp="1"/>
          </p:cNvSpPr>
          <p:nvPr>
            <p:ph type="sldNum" sz="quarter" idx="12"/>
          </p:nvPr>
        </p:nvSpPr>
        <p:spPr/>
        <p:txBody>
          <a:bodyPr/>
          <a:lstStyle/>
          <a:p>
            <a:fld id="{9A971755-901D-FF43-8168-280776C7D70A}" type="slidenum">
              <a:rPr lang="de-DE" smtClean="0"/>
              <a:t>11</a:t>
            </a:fld>
            <a:endParaRPr lang="de-DE"/>
          </a:p>
        </p:txBody>
      </p:sp>
    </p:spTree>
    <p:extLst>
      <p:ext uri="{BB962C8B-B14F-4D97-AF65-F5344CB8AC3E}">
        <p14:creationId xmlns:p14="http://schemas.microsoft.com/office/powerpoint/2010/main" val="134156090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Ergebnis</a:t>
            </a:r>
            <a:endParaRPr lang="de-DE" dirty="0">
              <a:latin typeface="Arial" charset="0"/>
              <a:ea typeface="Arial" charset="0"/>
              <a:cs typeface="Arial" charset="0"/>
            </a:endParaRPr>
          </a:p>
        </p:txBody>
      </p:sp>
      <p:sp>
        <p:nvSpPr>
          <p:cNvPr id="3" name="Inhaltsplatzhalter 2"/>
          <p:cNvSpPr>
            <a:spLocks noGrp="1"/>
          </p:cNvSpPr>
          <p:nvPr>
            <p:ph idx="1"/>
          </p:nvPr>
        </p:nvSpPr>
        <p:spPr/>
        <p:txBody>
          <a:bodyPr/>
          <a:lstStyle/>
          <a:p>
            <a:r>
              <a:rPr lang="de-DE" sz="2400" dirty="0">
                <a:latin typeface="Arial" charset="0"/>
                <a:ea typeface="Arial" charset="0"/>
                <a:cs typeface="Arial" charset="0"/>
                <a:sym typeface="Wingdings"/>
              </a:rPr>
              <a:t>Aber</a:t>
            </a:r>
            <a:r>
              <a:rPr lang="de-DE" sz="2400" dirty="0">
                <a:solidFill>
                  <a:srgbClr val="FF0000"/>
                </a:solidFill>
                <a:latin typeface="Arial" charset="0"/>
                <a:ea typeface="Arial" charset="0"/>
                <a:cs typeface="Arial" charset="0"/>
                <a:sym typeface="Wingdings"/>
              </a:rPr>
              <a:t> Achtung</a:t>
            </a:r>
            <a:r>
              <a:rPr lang="de-DE" sz="2400" dirty="0">
                <a:latin typeface="Arial" charset="0"/>
                <a:ea typeface="Arial" charset="0"/>
                <a:cs typeface="Arial" charset="0"/>
                <a:sym typeface="Wingdings"/>
              </a:rPr>
              <a:t>: </a:t>
            </a:r>
          </a:p>
          <a:p>
            <a:pPr lvl="1">
              <a:buFont typeface="Wingdings" charset="2"/>
              <a:buChar char="§"/>
            </a:pPr>
            <a:r>
              <a:rPr lang="de-DE" sz="2000" dirty="0">
                <a:latin typeface="Arial" charset="0"/>
                <a:ea typeface="Arial" charset="0"/>
                <a:cs typeface="Arial" charset="0"/>
                <a:sym typeface="Wingdings"/>
              </a:rPr>
              <a:t>s</a:t>
            </a:r>
            <a:r>
              <a:rPr lang="de-DE" sz="2000" baseline="-25000" dirty="0">
                <a:latin typeface="Arial" charset="0"/>
                <a:ea typeface="Arial" charset="0"/>
                <a:cs typeface="Arial" charset="0"/>
                <a:sym typeface="Wingdings"/>
              </a:rPr>
              <a:t>3</a:t>
            </a:r>
            <a:r>
              <a:rPr lang="de-DE" sz="2000" dirty="0">
                <a:latin typeface="Arial" charset="0"/>
                <a:ea typeface="Arial" charset="0"/>
                <a:cs typeface="Arial" charset="0"/>
                <a:sym typeface="Wingdings"/>
              </a:rPr>
              <a:t>∘d</a:t>
            </a:r>
            <a:r>
              <a:rPr lang="de-DE" sz="2000" baseline="-25000" dirty="0">
                <a:latin typeface="Arial" charset="0"/>
                <a:ea typeface="Arial" charset="0"/>
                <a:cs typeface="Arial" charset="0"/>
                <a:sym typeface="Wingdings"/>
              </a:rPr>
              <a:t>120</a:t>
            </a:r>
            <a:r>
              <a:rPr lang="de-DE" sz="2000" dirty="0">
                <a:latin typeface="Arial" charset="0"/>
                <a:ea typeface="Arial" charset="0"/>
                <a:cs typeface="Arial" charset="0"/>
                <a:sym typeface="Wingdings"/>
              </a:rPr>
              <a:t> bedeutet, dass wir das Dreieck zuerst um 120 Grad drehen und dann erst an der Achse s</a:t>
            </a:r>
            <a:r>
              <a:rPr lang="de-DE" sz="2000" baseline="-25000" dirty="0">
                <a:latin typeface="Arial" charset="0"/>
                <a:ea typeface="Arial" charset="0"/>
                <a:cs typeface="Arial" charset="0"/>
                <a:sym typeface="Wingdings"/>
              </a:rPr>
              <a:t>3</a:t>
            </a:r>
            <a:r>
              <a:rPr lang="de-DE" sz="2000" dirty="0">
                <a:latin typeface="Arial" charset="0"/>
                <a:ea typeface="Arial" charset="0"/>
                <a:cs typeface="Arial" charset="0"/>
                <a:sym typeface="Wingdings"/>
              </a:rPr>
              <a:t> spiegeln!!!</a:t>
            </a:r>
          </a:p>
          <a:p>
            <a:pPr lvl="1">
              <a:buFont typeface="Wingdings" charset="2"/>
              <a:buChar char="§"/>
            </a:pPr>
            <a:r>
              <a:rPr lang="de-DE" sz="2000" dirty="0">
                <a:latin typeface="Arial" charset="0"/>
                <a:ea typeface="Arial" charset="0"/>
                <a:cs typeface="Arial" charset="0"/>
                <a:sym typeface="Wingdings"/>
              </a:rPr>
              <a:t>Die Spiegelachsen bleiben an ihren ursprünglichen Plätzen und drehen sich bei den Drehungen nicht mit bzw. werden bei Spiegelungen nicht mitgespiegelt!!!</a:t>
            </a:r>
          </a:p>
        </p:txBody>
      </p:sp>
      <p:sp>
        <p:nvSpPr>
          <p:cNvPr id="4" name="Foliennummernplatzhalter 3"/>
          <p:cNvSpPr>
            <a:spLocks noGrp="1"/>
          </p:cNvSpPr>
          <p:nvPr>
            <p:ph type="sldNum" sz="quarter" idx="12"/>
          </p:nvPr>
        </p:nvSpPr>
        <p:spPr/>
        <p:txBody>
          <a:bodyPr/>
          <a:lstStyle/>
          <a:p>
            <a:fld id="{9A971755-901D-FF43-8168-280776C7D70A}" type="slidenum">
              <a:rPr lang="de-DE" smtClean="0"/>
              <a:t>12</a:t>
            </a:fld>
            <a:endParaRPr lang="de-DE"/>
          </a:p>
        </p:txBody>
      </p:sp>
    </p:spTree>
    <p:extLst>
      <p:ext uri="{BB962C8B-B14F-4D97-AF65-F5344CB8AC3E}">
        <p14:creationId xmlns:p14="http://schemas.microsoft.com/office/powerpoint/2010/main" val="70190727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Definition Gruppe</a:t>
            </a:r>
            <a:endParaRPr lang="de-DE" dirty="0">
              <a:latin typeface="Arial" charset="0"/>
              <a:ea typeface="Arial" charset="0"/>
              <a:cs typeface="Arial" charset="0"/>
            </a:endParaRPr>
          </a:p>
        </p:txBody>
      </p:sp>
      <p:sp>
        <p:nvSpPr>
          <p:cNvPr id="3" name="Inhaltsplatzhalter 2"/>
          <p:cNvSpPr>
            <a:spLocks noGrp="1"/>
          </p:cNvSpPr>
          <p:nvPr>
            <p:ph idx="1"/>
          </p:nvPr>
        </p:nvSpPr>
        <p:spPr>
          <a:xfrm>
            <a:off x="766118" y="1544595"/>
            <a:ext cx="10873946" cy="5313405"/>
          </a:xfrm>
        </p:spPr>
        <p:txBody>
          <a:bodyPr>
            <a:normAutofit/>
          </a:bodyPr>
          <a:lstStyle/>
          <a:p>
            <a:pPr marL="0" lvl="0" indent="0">
              <a:lnSpc>
                <a:spcPct val="100000"/>
              </a:lnSpc>
              <a:spcBef>
                <a:spcPts val="0"/>
              </a:spcBef>
              <a:buNone/>
              <a:defRPr/>
            </a:pPr>
            <a:endParaRPr lang="de-DE" dirty="0">
              <a:latin typeface="Arial" charset="0"/>
              <a:ea typeface="Arial" charset="0"/>
              <a:cs typeface="Arial" charset="0"/>
            </a:endParaRPr>
          </a:p>
          <a:p>
            <a:pPr marL="0" lvl="0" indent="0">
              <a:lnSpc>
                <a:spcPct val="100000"/>
              </a:lnSpc>
              <a:spcBef>
                <a:spcPts val="0"/>
              </a:spcBef>
              <a:buNone/>
              <a:defRPr/>
            </a:pPr>
            <a:r>
              <a:rPr lang="de-DE" dirty="0" smtClean="0">
                <a:latin typeface="Arial" charset="0"/>
                <a:ea typeface="Arial" charset="0"/>
                <a:cs typeface="Arial" charset="0"/>
              </a:rPr>
              <a:t>Sei </a:t>
            </a:r>
            <a:r>
              <a:rPr lang="de-DE" dirty="0">
                <a:latin typeface="Arial" charset="0"/>
                <a:ea typeface="Arial" charset="0"/>
                <a:cs typeface="Arial" charset="0"/>
              </a:rPr>
              <a:t>G eine Menge und </a:t>
            </a:r>
            <a:r>
              <a:rPr lang="de-DE" dirty="0" smtClean="0">
                <a:latin typeface="Arial" charset="0"/>
                <a:ea typeface="Arial" charset="0"/>
                <a:cs typeface="Arial" charset="0"/>
              </a:rPr>
              <a:t>∘ eine </a:t>
            </a:r>
            <a:r>
              <a:rPr lang="de-DE" dirty="0">
                <a:latin typeface="Arial" charset="0"/>
                <a:ea typeface="Arial" charset="0"/>
                <a:cs typeface="Arial" charset="0"/>
              </a:rPr>
              <a:t>V</a:t>
            </a:r>
            <a:r>
              <a:rPr lang="de-DE" dirty="0" smtClean="0">
                <a:latin typeface="Arial" charset="0"/>
                <a:ea typeface="Arial" charset="0"/>
                <a:cs typeface="Arial" charset="0"/>
              </a:rPr>
              <a:t>erknüpfung</a:t>
            </a:r>
            <a:r>
              <a:rPr lang="de-DE" dirty="0">
                <a:latin typeface="Arial" charset="0"/>
                <a:ea typeface="Arial" charset="0"/>
                <a:cs typeface="Arial" charset="0"/>
              </a:rPr>
              <a:t>, bezüglich der G </a:t>
            </a:r>
            <a:r>
              <a:rPr lang="de-DE" dirty="0" smtClean="0">
                <a:latin typeface="Arial" charset="0"/>
                <a:ea typeface="Arial" charset="0"/>
                <a:cs typeface="Arial" charset="0"/>
              </a:rPr>
              <a:t>abgeschlossen </a:t>
            </a:r>
            <a:r>
              <a:rPr lang="de-DE" dirty="0">
                <a:latin typeface="Arial" charset="0"/>
                <a:ea typeface="Arial" charset="0"/>
                <a:cs typeface="Arial" charset="0"/>
              </a:rPr>
              <a:t>ist. Das Paar (G</a:t>
            </a:r>
            <a:r>
              <a:rPr lang="de-DE" dirty="0" smtClean="0">
                <a:latin typeface="Arial" charset="0"/>
                <a:ea typeface="Arial" charset="0"/>
                <a:cs typeface="Arial" charset="0"/>
              </a:rPr>
              <a:t>,∘) </a:t>
            </a:r>
            <a:r>
              <a:rPr lang="de-DE" dirty="0">
                <a:latin typeface="Arial" charset="0"/>
                <a:ea typeface="Arial" charset="0"/>
                <a:cs typeface="Arial" charset="0"/>
              </a:rPr>
              <a:t>heißt Gruppe, wenn es folgende Eigenschaften erfüllt</a:t>
            </a:r>
            <a:r>
              <a:rPr lang="de-DE" dirty="0" smtClean="0">
                <a:latin typeface="Arial" charset="0"/>
                <a:ea typeface="Arial" charset="0"/>
                <a:cs typeface="Arial" charset="0"/>
              </a:rPr>
              <a:t>:</a:t>
            </a:r>
          </a:p>
          <a:p>
            <a:pPr marL="0" lvl="0" indent="0">
              <a:lnSpc>
                <a:spcPct val="100000"/>
              </a:lnSpc>
              <a:spcBef>
                <a:spcPts val="0"/>
              </a:spcBef>
              <a:buNone/>
              <a:defRPr/>
            </a:pPr>
            <a:endParaRPr lang="de-DE" dirty="0">
              <a:latin typeface="Arial" charset="0"/>
              <a:ea typeface="Arial" charset="0"/>
              <a:cs typeface="Arial" charset="0"/>
            </a:endParaRPr>
          </a:p>
          <a:p>
            <a:pPr marL="514350" lvl="0" indent="-514350">
              <a:lnSpc>
                <a:spcPct val="100000"/>
              </a:lnSpc>
              <a:spcBef>
                <a:spcPts val="0"/>
              </a:spcBef>
              <a:buFontTx/>
              <a:buAutoNum type="alphaLcParenBoth"/>
              <a:defRPr/>
            </a:pPr>
            <a:r>
              <a:rPr lang="de-DE" b="1" dirty="0">
                <a:latin typeface="Arial" charset="0"/>
                <a:ea typeface="Arial" charset="0"/>
                <a:cs typeface="Arial" charset="0"/>
              </a:rPr>
              <a:t>(</a:t>
            </a:r>
            <a:r>
              <a:rPr lang="de-DE" b="1" dirty="0" err="1">
                <a:latin typeface="Arial" charset="0"/>
                <a:ea typeface="Arial" charset="0"/>
                <a:cs typeface="Arial" charset="0"/>
              </a:rPr>
              <a:t>Assoziativität</a:t>
            </a:r>
            <a:r>
              <a:rPr lang="de-DE" b="1" dirty="0">
                <a:latin typeface="Arial" charset="0"/>
                <a:ea typeface="Arial" charset="0"/>
                <a:cs typeface="Arial" charset="0"/>
              </a:rPr>
              <a:t>): </a:t>
            </a:r>
            <a:r>
              <a:rPr lang="de-DE" dirty="0">
                <a:latin typeface="Arial" charset="0"/>
                <a:ea typeface="Arial" charset="0"/>
                <a:cs typeface="Arial" charset="0"/>
              </a:rPr>
              <a:t>									</a:t>
            </a:r>
            <a:r>
              <a:rPr lang="de-DE" dirty="0" smtClean="0">
                <a:latin typeface="Arial" charset="0"/>
                <a:ea typeface="Arial" charset="0"/>
                <a:cs typeface="Arial" charset="0"/>
              </a:rPr>
              <a:t>									Für </a:t>
            </a:r>
            <a:r>
              <a:rPr lang="de-DE" dirty="0">
                <a:latin typeface="Arial" charset="0"/>
                <a:ea typeface="Arial" charset="0"/>
                <a:cs typeface="Arial" charset="0"/>
              </a:rPr>
              <a:t>alle u</a:t>
            </a:r>
            <a:r>
              <a:rPr lang="de-DE" dirty="0" smtClean="0">
                <a:latin typeface="Arial" charset="0"/>
                <a:ea typeface="Arial" charset="0"/>
                <a:cs typeface="Arial" charset="0"/>
              </a:rPr>
              <a:t>, v, </a:t>
            </a:r>
            <a:r>
              <a:rPr lang="de-DE" dirty="0" err="1" smtClean="0">
                <a:latin typeface="Arial" charset="0"/>
                <a:ea typeface="Arial" charset="0"/>
                <a:cs typeface="Arial" charset="0"/>
              </a:rPr>
              <a:t>w</a:t>
            </a:r>
            <a:r>
              <a:rPr lang="de-DE" dirty="0" smtClean="0">
                <a:latin typeface="Arial" charset="0"/>
                <a:ea typeface="Arial" charset="0"/>
                <a:cs typeface="Arial" charset="0"/>
              </a:rPr>
              <a:t> </a:t>
            </a:r>
            <a:r>
              <a:rPr lang="de-DE" dirty="0">
                <a:latin typeface="Arial" charset="0"/>
                <a:ea typeface="Arial" charset="0"/>
                <a:cs typeface="Arial" charset="0"/>
              </a:rPr>
              <a:t>∊</a:t>
            </a:r>
            <a:r>
              <a:rPr lang="de-DE" dirty="0" smtClean="0">
                <a:latin typeface="Arial" charset="0"/>
                <a:ea typeface="Arial" charset="0"/>
                <a:cs typeface="Arial" charset="0"/>
              </a:rPr>
              <a:t> </a:t>
            </a:r>
            <a:r>
              <a:rPr lang="de-DE" dirty="0">
                <a:latin typeface="Arial" charset="0"/>
                <a:ea typeface="Arial" charset="0"/>
                <a:cs typeface="Arial" charset="0"/>
              </a:rPr>
              <a:t>G gilt: </a:t>
            </a:r>
            <a:r>
              <a:rPr lang="de-DE" dirty="0" smtClean="0">
                <a:latin typeface="Arial" charset="0"/>
                <a:ea typeface="Arial" charset="0"/>
                <a:cs typeface="Arial" charset="0"/>
              </a:rPr>
              <a:t>																(</a:t>
            </a:r>
            <a:r>
              <a:rPr lang="de-DE" dirty="0" err="1" smtClean="0">
                <a:latin typeface="Arial" charset="0"/>
                <a:ea typeface="Arial" charset="0"/>
                <a:cs typeface="Arial" charset="0"/>
              </a:rPr>
              <a:t>u∘v</a:t>
            </a:r>
            <a:r>
              <a:rPr lang="de-DE" dirty="0" smtClean="0">
                <a:latin typeface="Arial" charset="0"/>
                <a:ea typeface="Arial" charset="0"/>
                <a:cs typeface="Arial" charset="0"/>
              </a:rPr>
              <a:t>)∘</a:t>
            </a:r>
            <a:r>
              <a:rPr lang="de-DE" dirty="0" err="1" smtClean="0">
                <a:latin typeface="Arial" charset="0"/>
                <a:ea typeface="Arial" charset="0"/>
                <a:cs typeface="Arial" charset="0"/>
              </a:rPr>
              <a:t>w</a:t>
            </a:r>
            <a:r>
              <a:rPr lang="de-DE" dirty="0" smtClean="0">
                <a:latin typeface="Arial" charset="0"/>
                <a:ea typeface="Arial" charset="0"/>
                <a:cs typeface="Arial" charset="0"/>
              </a:rPr>
              <a:t> </a:t>
            </a:r>
            <a:r>
              <a:rPr lang="de-DE" dirty="0">
                <a:latin typeface="Arial" charset="0"/>
                <a:ea typeface="Arial" charset="0"/>
                <a:cs typeface="Arial" charset="0"/>
              </a:rPr>
              <a:t>= </a:t>
            </a:r>
            <a:r>
              <a:rPr lang="de-DE" dirty="0" smtClean="0">
                <a:latin typeface="Arial" charset="0"/>
                <a:ea typeface="Arial" charset="0"/>
                <a:cs typeface="Arial" charset="0"/>
              </a:rPr>
              <a:t>u</a:t>
            </a:r>
            <a:r>
              <a:rPr lang="de-DE" dirty="0">
                <a:latin typeface="Arial" charset="0"/>
                <a:ea typeface="Arial" charset="0"/>
                <a:cs typeface="Arial" charset="0"/>
              </a:rPr>
              <a:t>∘</a:t>
            </a:r>
            <a:r>
              <a:rPr lang="de-DE" dirty="0" smtClean="0">
                <a:latin typeface="Arial" charset="0"/>
                <a:ea typeface="Arial" charset="0"/>
                <a:cs typeface="Arial" charset="0"/>
              </a:rPr>
              <a:t>(</a:t>
            </a:r>
            <a:r>
              <a:rPr lang="de-DE" dirty="0" err="1" smtClean="0">
                <a:latin typeface="Arial" charset="0"/>
                <a:ea typeface="Arial" charset="0"/>
                <a:cs typeface="Arial" charset="0"/>
              </a:rPr>
              <a:t>v∘w</a:t>
            </a:r>
            <a:r>
              <a:rPr lang="de-DE" dirty="0">
                <a:latin typeface="Arial" charset="0"/>
                <a:ea typeface="Arial" charset="0"/>
                <a:cs typeface="Arial" charset="0"/>
              </a:rPr>
              <a:t>) 		</a:t>
            </a:r>
          </a:p>
          <a:p>
            <a:pPr marL="514350" lvl="0" indent="-514350">
              <a:lnSpc>
                <a:spcPct val="100000"/>
              </a:lnSpc>
              <a:spcBef>
                <a:spcPts val="0"/>
              </a:spcBef>
              <a:buFontTx/>
              <a:buAutoNum type="alphaLcParenBoth"/>
              <a:defRPr/>
            </a:pPr>
            <a:r>
              <a:rPr lang="de-DE" b="1" dirty="0">
                <a:latin typeface="Arial" charset="0"/>
                <a:ea typeface="Arial" charset="0"/>
                <a:cs typeface="Arial" charset="0"/>
                <a:sym typeface="Wingdings"/>
              </a:rPr>
              <a:t>(Existenz eines neutralen Elements):</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							Es </a:t>
            </a:r>
            <a:r>
              <a:rPr lang="de-DE" dirty="0">
                <a:latin typeface="Arial" charset="0"/>
                <a:ea typeface="Arial" charset="0"/>
                <a:cs typeface="Arial" charset="0"/>
                <a:sym typeface="Wingdings"/>
              </a:rPr>
              <a:t>gibt ein e ∊</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G, so dass </a:t>
            </a:r>
            <a:r>
              <a:rPr lang="de-DE" dirty="0" smtClean="0">
                <a:latin typeface="Arial" charset="0"/>
                <a:ea typeface="Arial" charset="0"/>
                <a:cs typeface="Arial" charset="0"/>
                <a:sym typeface="Wingdings"/>
              </a:rPr>
              <a:t>															</a:t>
            </a:r>
            <a:r>
              <a:rPr lang="de-DE" dirty="0" err="1" smtClean="0">
                <a:latin typeface="Arial" charset="0"/>
                <a:ea typeface="Arial" charset="0"/>
                <a:cs typeface="Arial" charset="0"/>
                <a:sym typeface="Wingdings"/>
              </a:rPr>
              <a:t>e∘g</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 </a:t>
            </a:r>
            <a:r>
              <a:rPr lang="de-DE" dirty="0" err="1" smtClean="0">
                <a:latin typeface="Arial" charset="0"/>
                <a:ea typeface="Arial" charset="0"/>
                <a:cs typeface="Arial" charset="0"/>
                <a:sym typeface="Wingdings"/>
              </a:rPr>
              <a:t>g∘e</a:t>
            </a:r>
            <a:r>
              <a:rPr lang="de-DE" dirty="0" smtClean="0">
                <a:latin typeface="Arial" charset="0"/>
                <a:ea typeface="Arial" charset="0"/>
                <a:cs typeface="Arial" charset="0"/>
                <a:sym typeface="Wingdings"/>
              </a:rPr>
              <a:t> = </a:t>
            </a:r>
            <a:r>
              <a:rPr lang="de-DE" dirty="0" err="1">
                <a:latin typeface="Arial" charset="0"/>
                <a:ea typeface="Arial" charset="0"/>
                <a:cs typeface="Arial" charset="0"/>
                <a:sym typeface="Wingdings"/>
              </a:rPr>
              <a:t>g</a:t>
            </a:r>
            <a:r>
              <a:rPr lang="de-DE" dirty="0">
                <a:latin typeface="Arial" charset="0"/>
                <a:ea typeface="Arial" charset="0"/>
                <a:cs typeface="Arial" charset="0"/>
                <a:sym typeface="Wingdings"/>
              </a:rPr>
              <a:t>, für alle </a:t>
            </a:r>
            <a:r>
              <a:rPr lang="de-DE" dirty="0" err="1">
                <a:latin typeface="Arial" charset="0"/>
                <a:ea typeface="Arial" charset="0"/>
                <a:cs typeface="Arial" charset="0"/>
                <a:sym typeface="Wingdings"/>
              </a:rPr>
              <a:t>g</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G 				</a:t>
            </a:r>
            <a:r>
              <a:rPr lang="de-DE" dirty="0" smtClean="0">
                <a:latin typeface="Arial" charset="0"/>
                <a:ea typeface="Arial" charset="0"/>
                <a:cs typeface="Arial" charset="0"/>
                <a:sym typeface="Wingdings"/>
              </a:rPr>
              <a:t>												</a:t>
            </a:r>
            <a:r>
              <a:rPr lang="de-DE" i="1" dirty="0" smtClean="0">
                <a:latin typeface="Arial" charset="0"/>
                <a:ea typeface="Arial" charset="0"/>
                <a:cs typeface="Arial" charset="0"/>
                <a:sym typeface="Wingdings"/>
              </a:rPr>
              <a:t>e</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heißt </a:t>
            </a:r>
            <a:r>
              <a:rPr lang="de-DE" i="1" dirty="0">
                <a:latin typeface="Arial" charset="0"/>
                <a:ea typeface="Arial" charset="0"/>
                <a:cs typeface="Arial" charset="0"/>
                <a:sym typeface="Wingdings"/>
              </a:rPr>
              <a:t>neutrales Element </a:t>
            </a:r>
            <a:r>
              <a:rPr lang="de-DE" dirty="0" smtClean="0">
                <a:latin typeface="Arial" charset="0"/>
                <a:ea typeface="Arial" charset="0"/>
                <a:cs typeface="Arial" charset="0"/>
                <a:sym typeface="Wingdings"/>
              </a:rPr>
              <a:t>der Gruppe G.</a:t>
            </a:r>
            <a:r>
              <a:rPr lang="de-DE" dirty="0">
                <a:latin typeface="Arial" charset="0"/>
                <a:ea typeface="Arial" charset="0"/>
                <a:cs typeface="Arial" charset="0"/>
                <a:sym typeface="Wingdings"/>
              </a:rPr>
              <a:t>		</a:t>
            </a:r>
          </a:p>
          <a:p>
            <a:pPr marL="514350" lvl="0" indent="-514350">
              <a:lnSpc>
                <a:spcPct val="100000"/>
              </a:lnSpc>
              <a:spcBef>
                <a:spcPts val="0"/>
              </a:spcBef>
              <a:buFontTx/>
              <a:buAutoNum type="alphaLcParenBoth"/>
              <a:defRPr/>
            </a:pPr>
            <a:r>
              <a:rPr lang="de-DE" b="1" dirty="0">
                <a:latin typeface="Arial" charset="0"/>
                <a:ea typeface="Arial" charset="0"/>
                <a:cs typeface="Arial" charset="0"/>
                <a:sym typeface="Wingdings"/>
              </a:rPr>
              <a:t>(Existenz inverser Elemente):</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								Zu </a:t>
            </a:r>
            <a:r>
              <a:rPr lang="de-DE" dirty="0">
                <a:latin typeface="Arial" charset="0"/>
                <a:ea typeface="Arial" charset="0"/>
                <a:cs typeface="Arial" charset="0"/>
                <a:sym typeface="Wingdings"/>
              </a:rPr>
              <a:t>jedem </a:t>
            </a:r>
            <a:r>
              <a:rPr lang="de-DE" dirty="0" err="1">
                <a:latin typeface="Arial" charset="0"/>
                <a:ea typeface="Arial" charset="0"/>
                <a:cs typeface="Arial" charset="0"/>
                <a:sym typeface="Wingdings"/>
              </a:rPr>
              <a:t>g</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G gibt es ein </a:t>
            </a:r>
            <a:r>
              <a:rPr lang="de-DE" dirty="0" smtClean="0">
                <a:latin typeface="Arial" charset="0"/>
                <a:ea typeface="Arial" charset="0"/>
                <a:cs typeface="Arial" charset="0"/>
                <a:sym typeface="Wingdings"/>
              </a:rPr>
              <a:t>g</a:t>
            </a:r>
            <a:r>
              <a:rPr lang="de-DE" baseline="30000" dirty="0" smtClean="0">
                <a:latin typeface="Arial" charset="0"/>
                <a:ea typeface="Arial" charset="0"/>
                <a:cs typeface="Arial" charset="0"/>
                <a:sym typeface="Wingdings"/>
              </a:rPr>
              <a:t>-1</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G, so dass </a:t>
            </a:r>
            <a:r>
              <a:rPr lang="de-DE" dirty="0" smtClean="0">
                <a:latin typeface="Arial" charset="0"/>
                <a:ea typeface="Arial" charset="0"/>
                <a:cs typeface="Arial" charset="0"/>
                <a:sym typeface="Wingdings"/>
              </a:rPr>
              <a:t>											g∘g</a:t>
            </a:r>
            <a:r>
              <a:rPr lang="de-DE" baseline="30000" dirty="0" smtClean="0">
                <a:latin typeface="Arial" charset="0"/>
                <a:ea typeface="Arial" charset="0"/>
                <a:cs typeface="Arial" charset="0"/>
                <a:sym typeface="Wingdings"/>
              </a:rPr>
              <a:t>-1</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g</a:t>
            </a:r>
            <a:r>
              <a:rPr lang="de-DE" baseline="30000" dirty="0" smtClean="0">
                <a:latin typeface="Arial" charset="0"/>
                <a:ea typeface="Arial" charset="0"/>
                <a:cs typeface="Arial" charset="0"/>
                <a:sym typeface="Wingdings"/>
              </a:rPr>
              <a:t>-1</a:t>
            </a:r>
            <a:r>
              <a:rPr lang="de-DE" dirty="0" smtClean="0">
                <a:latin typeface="Arial" charset="0"/>
                <a:ea typeface="Arial" charset="0"/>
                <a:cs typeface="Arial" charset="0"/>
                <a:sym typeface="Wingdings"/>
              </a:rPr>
              <a:t>∘g </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e</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														wobei </a:t>
            </a:r>
            <a:r>
              <a:rPr lang="de-DE" dirty="0">
                <a:latin typeface="Arial" charset="0"/>
                <a:ea typeface="Arial" charset="0"/>
                <a:cs typeface="Arial" charset="0"/>
                <a:sym typeface="Wingdings"/>
              </a:rPr>
              <a:t>e ein neutrales Element ist. </a:t>
            </a:r>
            <a:r>
              <a:rPr lang="de-DE" dirty="0" smtClean="0">
                <a:latin typeface="Arial" charset="0"/>
                <a:ea typeface="Arial" charset="0"/>
                <a:cs typeface="Arial" charset="0"/>
                <a:sym typeface="Wingdings"/>
              </a:rPr>
              <a:t>g</a:t>
            </a:r>
            <a:r>
              <a:rPr lang="de-DE" baseline="30000" dirty="0" smtClean="0">
                <a:latin typeface="Arial" charset="0"/>
                <a:ea typeface="Arial" charset="0"/>
                <a:cs typeface="Arial" charset="0"/>
                <a:sym typeface="Wingdings"/>
              </a:rPr>
              <a:t>-1</a:t>
            </a:r>
            <a:r>
              <a:rPr lang="de-DE" i="1" dirty="0" smtClean="0">
                <a:latin typeface="Arial" charset="0"/>
                <a:ea typeface="Arial" charset="0"/>
                <a:cs typeface="Arial" charset="0"/>
                <a:sym typeface="Wingdings"/>
              </a:rPr>
              <a:t> </a:t>
            </a:r>
            <a:r>
              <a:rPr lang="de-DE" dirty="0">
                <a:latin typeface="Arial" charset="0"/>
                <a:ea typeface="Arial" charset="0"/>
                <a:cs typeface="Arial" charset="0"/>
                <a:sym typeface="Wingdings"/>
              </a:rPr>
              <a:t>heißt das </a:t>
            </a:r>
            <a:r>
              <a:rPr lang="de-DE" i="1" dirty="0">
                <a:latin typeface="Arial" charset="0"/>
                <a:ea typeface="Arial" charset="0"/>
                <a:cs typeface="Arial" charset="0"/>
                <a:sym typeface="Wingdings"/>
              </a:rPr>
              <a:t>Inverse</a:t>
            </a:r>
            <a:r>
              <a:rPr lang="de-DE" dirty="0">
                <a:latin typeface="Arial" charset="0"/>
                <a:ea typeface="Arial" charset="0"/>
                <a:cs typeface="Arial" charset="0"/>
                <a:sym typeface="Wingdings"/>
              </a:rPr>
              <a:t> zu </a:t>
            </a:r>
            <a:r>
              <a:rPr lang="de-DE" dirty="0" smtClean="0">
                <a:latin typeface="Arial" charset="0"/>
                <a:ea typeface="Arial" charset="0"/>
                <a:cs typeface="Arial" charset="0"/>
                <a:sym typeface="Wingdings"/>
              </a:rPr>
              <a:t>g.</a:t>
            </a:r>
            <a:r>
              <a:rPr lang="de-DE" dirty="0">
                <a:latin typeface="Arial" charset="0"/>
                <a:ea typeface="Arial" charset="0"/>
                <a:cs typeface="Arial" charset="0"/>
                <a:sym typeface="Wingdings"/>
              </a:rPr>
              <a:t>	</a:t>
            </a:r>
            <a:endParaRPr lang="de-DE" dirty="0">
              <a:latin typeface="Arial" charset="0"/>
              <a:ea typeface="Arial" charset="0"/>
              <a:cs typeface="Arial" charset="0"/>
            </a:endParaRPr>
          </a:p>
        </p:txBody>
      </p:sp>
      <p:sp>
        <p:nvSpPr>
          <p:cNvPr id="5" name="Foliennummernplatzhalter 4"/>
          <p:cNvSpPr>
            <a:spLocks noGrp="1"/>
          </p:cNvSpPr>
          <p:nvPr>
            <p:ph type="sldNum" sz="quarter" idx="12"/>
          </p:nvPr>
        </p:nvSpPr>
        <p:spPr/>
        <p:txBody>
          <a:bodyPr/>
          <a:lstStyle/>
          <a:p>
            <a:fld id="{9A971755-901D-FF43-8168-280776C7D70A}" type="slidenum">
              <a:rPr lang="de-DE" smtClean="0"/>
              <a:t>13</a:t>
            </a:fld>
            <a:endParaRPr lang="de-DE"/>
          </a:p>
        </p:txBody>
      </p:sp>
    </p:spTree>
    <p:extLst>
      <p:ext uri="{BB962C8B-B14F-4D97-AF65-F5344CB8AC3E}">
        <p14:creationId xmlns:p14="http://schemas.microsoft.com/office/powerpoint/2010/main" val="93737054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Kleine Beweise</a:t>
            </a:r>
            <a:endParaRPr lang="de-DE" dirty="0">
              <a:latin typeface="Arial" charset="0"/>
              <a:ea typeface="Arial" charset="0"/>
              <a:cs typeface="Arial" charset="0"/>
            </a:endParaRPr>
          </a:p>
        </p:txBody>
      </p:sp>
      <p:sp>
        <p:nvSpPr>
          <p:cNvPr id="3" name="Inhaltsplatzhalter 2"/>
          <p:cNvSpPr>
            <a:spLocks noGrp="1"/>
          </p:cNvSpPr>
          <p:nvPr>
            <p:ph idx="1"/>
          </p:nvPr>
        </p:nvSpPr>
        <p:spPr>
          <a:xfrm>
            <a:off x="646111" y="2038866"/>
            <a:ext cx="10706517" cy="4209534"/>
          </a:xfrm>
        </p:spPr>
        <p:txBody>
          <a:bodyPr/>
          <a:lstStyle/>
          <a:p>
            <a:r>
              <a:rPr lang="de-DE" dirty="0" smtClean="0">
                <a:latin typeface="Arial" charset="0"/>
                <a:ea typeface="Arial" charset="0"/>
                <a:cs typeface="Arial" charset="0"/>
              </a:rPr>
              <a:t>Behauptung: Jedes linksinverse Element ist auch rechtsinvers. </a:t>
            </a:r>
          </a:p>
          <a:p>
            <a:r>
              <a:rPr lang="de-DE" dirty="0" smtClean="0">
                <a:latin typeface="Arial" charset="0"/>
                <a:ea typeface="Arial" charset="0"/>
                <a:cs typeface="Arial" charset="0"/>
              </a:rPr>
              <a:t>Beweis:  	(es gilt g</a:t>
            </a:r>
            <a:r>
              <a:rPr lang="de-DE" baseline="30000" dirty="0" smtClean="0">
                <a:latin typeface="Arial" charset="0"/>
                <a:ea typeface="Arial" charset="0"/>
                <a:cs typeface="Arial" charset="0"/>
              </a:rPr>
              <a:t>-1</a:t>
            </a:r>
            <a:r>
              <a:rPr lang="de-DE" dirty="0" smtClean="0">
                <a:latin typeface="Arial" charset="0"/>
                <a:ea typeface="Arial" charset="0"/>
                <a:cs typeface="Arial" charset="0"/>
              </a:rPr>
              <a:t>∘g = e, also auch (g</a:t>
            </a:r>
            <a:r>
              <a:rPr lang="de-DE" baseline="30000" dirty="0" smtClean="0">
                <a:latin typeface="Arial" charset="0"/>
                <a:ea typeface="Arial" charset="0"/>
                <a:cs typeface="Arial" charset="0"/>
              </a:rPr>
              <a:t>-1</a:t>
            </a:r>
            <a:r>
              <a:rPr lang="de-DE" dirty="0" smtClean="0">
                <a:latin typeface="Arial" charset="0"/>
                <a:ea typeface="Arial" charset="0"/>
                <a:cs typeface="Arial" charset="0"/>
              </a:rPr>
              <a:t>)</a:t>
            </a:r>
            <a:r>
              <a:rPr lang="de-DE" baseline="30000" dirty="0" smtClean="0">
                <a:latin typeface="Arial" charset="0"/>
                <a:ea typeface="Arial" charset="0"/>
                <a:cs typeface="Arial" charset="0"/>
              </a:rPr>
              <a:t>-1</a:t>
            </a:r>
            <a:r>
              <a:rPr lang="de-DE" dirty="0" smtClean="0">
                <a:latin typeface="Arial" charset="0"/>
                <a:ea typeface="Arial" charset="0"/>
                <a:cs typeface="Arial" charset="0"/>
              </a:rPr>
              <a:t>∘g</a:t>
            </a:r>
            <a:r>
              <a:rPr lang="de-DE" baseline="30000" dirty="0" smtClean="0">
                <a:latin typeface="Arial" charset="0"/>
                <a:ea typeface="Arial" charset="0"/>
                <a:cs typeface="Arial" charset="0"/>
              </a:rPr>
              <a:t>-1</a:t>
            </a:r>
            <a:r>
              <a:rPr lang="de-DE" dirty="0" smtClean="0">
                <a:latin typeface="Arial" charset="0"/>
                <a:ea typeface="Arial" charset="0"/>
                <a:cs typeface="Arial" charset="0"/>
              </a:rPr>
              <a:t> = e) 								g</a:t>
            </a:r>
            <a:r>
              <a:rPr lang="de-DE" dirty="0">
                <a:latin typeface="Arial" charset="0"/>
                <a:ea typeface="Arial" charset="0"/>
                <a:cs typeface="Arial" charset="0"/>
              </a:rPr>
              <a:t>∘</a:t>
            </a:r>
            <a:r>
              <a:rPr lang="de-DE" dirty="0" smtClean="0">
                <a:latin typeface="Arial" charset="0"/>
                <a:ea typeface="Arial" charset="0"/>
                <a:cs typeface="Arial" charset="0"/>
              </a:rPr>
              <a:t>g</a:t>
            </a:r>
            <a:r>
              <a:rPr lang="de-DE" baseline="30000" dirty="0" smtClean="0">
                <a:latin typeface="Arial" charset="0"/>
                <a:ea typeface="Arial" charset="0"/>
                <a:cs typeface="Arial" charset="0"/>
              </a:rPr>
              <a:t>-1</a:t>
            </a:r>
            <a:r>
              <a:rPr lang="de-DE" dirty="0" smtClean="0">
                <a:latin typeface="Arial" charset="0"/>
                <a:ea typeface="Arial" charset="0"/>
                <a:cs typeface="Arial" charset="0"/>
              </a:rPr>
              <a:t> = e∘(g∘g</a:t>
            </a:r>
            <a:r>
              <a:rPr lang="de-DE" baseline="30000" dirty="0" smtClean="0">
                <a:latin typeface="Arial" charset="0"/>
                <a:ea typeface="Arial" charset="0"/>
                <a:cs typeface="Arial" charset="0"/>
              </a:rPr>
              <a:t>-1</a:t>
            </a:r>
            <a:r>
              <a:rPr lang="de-DE" dirty="0" smtClean="0">
                <a:latin typeface="Arial" charset="0"/>
                <a:ea typeface="Arial" charset="0"/>
                <a:cs typeface="Arial" charset="0"/>
              </a:rPr>
              <a:t>) = ((g</a:t>
            </a:r>
            <a:r>
              <a:rPr lang="de-DE" baseline="30000" dirty="0" smtClean="0">
                <a:latin typeface="Arial" charset="0"/>
                <a:ea typeface="Arial" charset="0"/>
                <a:cs typeface="Arial" charset="0"/>
              </a:rPr>
              <a:t>-1</a:t>
            </a:r>
            <a:r>
              <a:rPr lang="de-DE" dirty="0" smtClean="0">
                <a:latin typeface="Arial" charset="0"/>
                <a:ea typeface="Arial" charset="0"/>
                <a:cs typeface="Arial" charset="0"/>
              </a:rPr>
              <a:t>)</a:t>
            </a:r>
            <a:r>
              <a:rPr lang="de-DE" baseline="30000" dirty="0" smtClean="0">
                <a:latin typeface="Arial" charset="0"/>
                <a:ea typeface="Arial" charset="0"/>
                <a:cs typeface="Arial" charset="0"/>
              </a:rPr>
              <a:t>-1</a:t>
            </a:r>
            <a:r>
              <a:rPr lang="de-DE" dirty="0" smtClean="0">
                <a:latin typeface="Arial" charset="0"/>
                <a:ea typeface="Arial" charset="0"/>
                <a:cs typeface="Arial" charset="0"/>
              </a:rPr>
              <a:t>∘g</a:t>
            </a:r>
            <a:r>
              <a:rPr lang="de-DE" baseline="30000" dirty="0" smtClean="0">
                <a:latin typeface="Arial" charset="0"/>
                <a:ea typeface="Arial" charset="0"/>
                <a:cs typeface="Arial" charset="0"/>
              </a:rPr>
              <a:t>-1</a:t>
            </a:r>
            <a:r>
              <a:rPr lang="de-DE" dirty="0" smtClean="0">
                <a:latin typeface="Arial" charset="0"/>
                <a:ea typeface="Arial" charset="0"/>
                <a:cs typeface="Arial" charset="0"/>
              </a:rPr>
              <a:t>)∘(g∘g</a:t>
            </a:r>
            <a:r>
              <a:rPr lang="de-DE" baseline="30000" dirty="0" smtClean="0">
                <a:latin typeface="Arial" charset="0"/>
                <a:ea typeface="Arial" charset="0"/>
                <a:cs typeface="Arial" charset="0"/>
              </a:rPr>
              <a:t>-1</a:t>
            </a:r>
            <a:r>
              <a:rPr lang="de-DE" dirty="0" smtClean="0">
                <a:latin typeface="Arial" charset="0"/>
                <a:ea typeface="Arial" charset="0"/>
                <a:cs typeface="Arial" charset="0"/>
              </a:rPr>
              <a:t>) = (g</a:t>
            </a:r>
            <a:r>
              <a:rPr lang="de-DE" baseline="30000" dirty="0" smtClean="0">
                <a:latin typeface="Arial" charset="0"/>
                <a:ea typeface="Arial" charset="0"/>
                <a:cs typeface="Arial" charset="0"/>
              </a:rPr>
              <a:t>-1</a:t>
            </a:r>
            <a:r>
              <a:rPr lang="de-DE" dirty="0" smtClean="0">
                <a:latin typeface="Arial" charset="0"/>
                <a:ea typeface="Arial" charset="0"/>
                <a:cs typeface="Arial" charset="0"/>
              </a:rPr>
              <a:t>)</a:t>
            </a:r>
            <a:r>
              <a:rPr lang="de-DE" baseline="30000" dirty="0" smtClean="0">
                <a:latin typeface="Arial" charset="0"/>
                <a:ea typeface="Arial" charset="0"/>
                <a:cs typeface="Arial" charset="0"/>
              </a:rPr>
              <a:t>-1</a:t>
            </a:r>
            <a:r>
              <a:rPr lang="de-DE" dirty="0" smtClean="0">
                <a:latin typeface="Arial" charset="0"/>
                <a:ea typeface="Arial" charset="0"/>
                <a:cs typeface="Arial" charset="0"/>
              </a:rPr>
              <a:t>∘((g</a:t>
            </a:r>
            <a:r>
              <a:rPr lang="de-DE" baseline="30000" dirty="0" smtClean="0">
                <a:latin typeface="Arial" charset="0"/>
                <a:ea typeface="Arial" charset="0"/>
                <a:cs typeface="Arial" charset="0"/>
              </a:rPr>
              <a:t>-1</a:t>
            </a:r>
            <a:r>
              <a:rPr lang="de-DE" dirty="0" smtClean="0">
                <a:latin typeface="Arial" charset="0"/>
                <a:ea typeface="Arial" charset="0"/>
                <a:cs typeface="Arial" charset="0"/>
              </a:rPr>
              <a:t>∘g)∘g</a:t>
            </a:r>
            <a:r>
              <a:rPr lang="de-DE" baseline="30000" dirty="0" smtClean="0">
                <a:latin typeface="Arial" charset="0"/>
                <a:ea typeface="Arial" charset="0"/>
                <a:cs typeface="Arial" charset="0"/>
              </a:rPr>
              <a:t>-1</a:t>
            </a:r>
            <a:r>
              <a:rPr lang="de-DE" dirty="0" smtClean="0">
                <a:latin typeface="Arial" charset="0"/>
                <a:ea typeface="Arial" charset="0"/>
                <a:cs typeface="Arial" charset="0"/>
              </a:rPr>
              <a:t>) = (g</a:t>
            </a:r>
            <a:r>
              <a:rPr lang="de-DE" baseline="30000" dirty="0" smtClean="0">
                <a:latin typeface="Arial" charset="0"/>
                <a:ea typeface="Arial" charset="0"/>
                <a:cs typeface="Arial" charset="0"/>
              </a:rPr>
              <a:t>-1</a:t>
            </a:r>
            <a:r>
              <a:rPr lang="de-DE" dirty="0" smtClean="0">
                <a:latin typeface="Arial" charset="0"/>
                <a:ea typeface="Arial" charset="0"/>
                <a:cs typeface="Arial" charset="0"/>
              </a:rPr>
              <a:t>)</a:t>
            </a:r>
            <a:r>
              <a:rPr lang="de-DE" baseline="30000" dirty="0" smtClean="0">
                <a:latin typeface="Arial" charset="0"/>
                <a:ea typeface="Arial" charset="0"/>
                <a:cs typeface="Arial" charset="0"/>
              </a:rPr>
              <a:t>-1</a:t>
            </a:r>
            <a:r>
              <a:rPr lang="de-DE" dirty="0" smtClean="0">
                <a:latin typeface="Arial" charset="0"/>
                <a:ea typeface="Arial" charset="0"/>
                <a:cs typeface="Arial" charset="0"/>
              </a:rPr>
              <a:t>∘(e∘g</a:t>
            </a:r>
            <a:r>
              <a:rPr lang="de-DE" baseline="30000" dirty="0" smtClean="0">
                <a:latin typeface="Arial" charset="0"/>
                <a:ea typeface="Arial" charset="0"/>
                <a:cs typeface="Arial" charset="0"/>
              </a:rPr>
              <a:t>-1</a:t>
            </a:r>
            <a:r>
              <a:rPr lang="de-DE" dirty="0" smtClean="0">
                <a:latin typeface="Arial" charset="0"/>
                <a:ea typeface="Arial" charset="0"/>
                <a:cs typeface="Arial" charset="0"/>
              </a:rPr>
              <a:t>) = (g</a:t>
            </a:r>
            <a:r>
              <a:rPr lang="de-DE" baseline="30000" dirty="0" smtClean="0">
                <a:latin typeface="Arial" charset="0"/>
                <a:ea typeface="Arial" charset="0"/>
                <a:cs typeface="Arial" charset="0"/>
              </a:rPr>
              <a:t>-1</a:t>
            </a:r>
            <a:r>
              <a:rPr lang="de-DE" dirty="0" smtClean="0">
                <a:latin typeface="Arial" charset="0"/>
                <a:ea typeface="Arial" charset="0"/>
                <a:cs typeface="Arial" charset="0"/>
              </a:rPr>
              <a:t>)</a:t>
            </a:r>
            <a:r>
              <a:rPr lang="de-DE" baseline="30000" dirty="0" smtClean="0">
                <a:latin typeface="Arial" charset="0"/>
                <a:ea typeface="Arial" charset="0"/>
                <a:cs typeface="Arial" charset="0"/>
              </a:rPr>
              <a:t>-1</a:t>
            </a:r>
            <a:r>
              <a:rPr lang="de-DE" dirty="0" smtClean="0">
                <a:latin typeface="Arial" charset="0"/>
                <a:ea typeface="Arial" charset="0"/>
                <a:cs typeface="Arial" charset="0"/>
              </a:rPr>
              <a:t>∘g</a:t>
            </a:r>
            <a:r>
              <a:rPr lang="de-DE" baseline="30000" dirty="0" smtClean="0">
                <a:latin typeface="Arial" charset="0"/>
                <a:ea typeface="Arial" charset="0"/>
                <a:cs typeface="Arial" charset="0"/>
              </a:rPr>
              <a:t>-1</a:t>
            </a:r>
            <a:r>
              <a:rPr lang="de-DE" dirty="0" smtClean="0">
                <a:latin typeface="Arial" charset="0"/>
                <a:ea typeface="Arial" charset="0"/>
                <a:cs typeface="Arial" charset="0"/>
              </a:rPr>
              <a:t> = e</a:t>
            </a:r>
          </a:p>
          <a:p>
            <a:endParaRPr lang="de-DE" dirty="0">
              <a:latin typeface="Arial" charset="0"/>
              <a:ea typeface="Arial" charset="0"/>
              <a:cs typeface="Arial" charset="0"/>
            </a:endParaRPr>
          </a:p>
          <a:p>
            <a:endParaRPr lang="de-DE" dirty="0" smtClean="0">
              <a:latin typeface="Arial" charset="0"/>
              <a:ea typeface="Arial" charset="0"/>
              <a:cs typeface="Arial" charset="0"/>
            </a:endParaRPr>
          </a:p>
          <a:p>
            <a:r>
              <a:rPr lang="de-DE" dirty="0" smtClean="0">
                <a:latin typeface="Arial" charset="0"/>
                <a:ea typeface="Arial" charset="0"/>
                <a:cs typeface="Arial" charset="0"/>
              </a:rPr>
              <a:t>Behauptung: Jedes linksneutrale Element ist auch rechtsneutral.</a:t>
            </a:r>
          </a:p>
          <a:p>
            <a:r>
              <a:rPr lang="de-DE" dirty="0" smtClean="0">
                <a:latin typeface="Arial" charset="0"/>
                <a:ea typeface="Arial" charset="0"/>
                <a:cs typeface="Arial" charset="0"/>
              </a:rPr>
              <a:t>Beweis: 		(es gilt e∘g = </a:t>
            </a:r>
            <a:r>
              <a:rPr lang="de-DE" dirty="0" err="1" smtClean="0">
                <a:latin typeface="Arial" charset="0"/>
                <a:ea typeface="Arial" charset="0"/>
                <a:cs typeface="Arial" charset="0"/>
              </a:rPr>
              <a:t>g</a:t>
            </a:r>
            <a:r>
              <a:rPr lang="de-DE" dirty="0">
                <a:latin typeface="Arial" charset="0"/>
                <a:ea typeface="Arial" charset="0"/>
                <a:cs typeface="Arial" charset="0"/>
              </a:rPr>
              <a:t> </a:t>
            </a:r>
            <a:r>
              <a:rPr lang="de-DE" dirty="0" smtClean="0">
                <a:latin typeface="Arial" charset="0"/>
                <a:ea typeface="Arial" charset="0"/>
                <a:cs typeface="Arial" charset="0"/>
              </a:rPr>
              <a:t>und g</a:t>
            </a:r>
            <a:r>
              <a:rPr lang="de-DE" baseline="30000" dirty="0" smtClean="0">
                <a:latin typeface="Arial" charset="0"/>
                <a:ea typeface="Arial" charset="0"/>
                <a:cs typeface="Arial" charset="0"/>
              </a:rPr>
              <a:t>-1</a:t>
            </a:r>
            <a:r>
              <a:rPr lang="de-DE" dirty="0" smtClean="0">
                <a:latin typeface="Arial" charset="0"/>
                <a:ea typeface="Arial" charset="0"/>
                <a:cs typeface="Arial" charset="0"/>
              </a:rPr>
              <a:t>∘</a:t>
            </a:r>
            <a:r>
              <a:rPr lang="de-DE" dirty="0">
                <a:latin typeface="Arial" charset="0"/>
                <a:ea typeface="Arial" charset="0"/>
                <a:cs typeface="Arial" charset="0"/>
              </a:rPr>
              <a:t>g = </a:t>
            </a:r>
            <a:r>
              <a:rPr lang="de-DE" dirty="0" err="1" smtClean="0">
                <a:latin typeface="Arial" charset="0"/>
                <a:ea typeface="Arial" charset="0"/>
                <a:cs typeface="Arial" charset="0"/>
              </a:rPr>
              <a:t>e</a:t>
            </a:r>
            <a:r>
              <a:rPr lang="de-DE" dirty="0" smtClean="0">
                <a:latin typeface="Arial" charset="0"/>
                <a:ea typeface="Arial" charset="0"/>
                <a:cs typeface="Arial" charset="0"/>
              </a:rPr>
              <a:t> = g∘g</a:t>
            </a:r>
            <a:r>
              <a:rPr lang="de-DE" baseline="30000" dirty="0" smtClean="0">
                <a:latin typeface="Arial" charset="0"/>
                <a:ea typeface="Arial" charset="0"/>
                <a:cs typeface="Arial" charset="0"/>
              </a:rPr>
              <a:t>-1</a:t>
            </a:r>
            <a:r>
              <a:rPr lang="de-DE" dirty="0" smtClean="0">
                <a:latin typeface="Arial" charset="0"/>
                <a:ea typeface="Arial" charset="0"/>
                <a:cs typeface="Arial" charset="0"/>
              </a:rPr>
              <a:t>) 											</a:t>
            </a:r>
            <a:r>
              <a:rPr lang="de-DE" dirty="0" err="1" smtClean="0">
                <a:latin typeface="Arial" charset="0"/>
                <a:ea typeface="Arial" charset="0"/>
                <a:cs typeface="Arial" charset="0"/>
              </a:rPr>
              <a:t>g∘e</a:t>
            </a:r>
            <a:r>
              <a:rPr lang="de-DE" dirty="0" smtClean="0">
                <a:latin typeface="Arial" charset="0"/>
                <a:ea typeface="Arial" charset="0"/>
                <a:cs typeface="Arial" charset="0"/>
              </a:rPr>
              <a:t> = </a:t>
            </a:r>
            <a:r>
              <a:rPr lang="de-DE" dirty="0" err="1" smtClean="0">
                <a:latin typeface="Arial" charset="0"/>
                <a:ea typeface="Arial" charset="0"/>
                <a:cs typeface="Arial" charset="0"/>
              </a:rPr>
              <a:t>g</a:t>
            </a:r>
            <a:r>
              <a:rPr lang="de-DE" dirty="0" smtClean="0">
                <a:latin typeface="Arial" charset="0"/>
                <a:ea typeface="Arial" charset="0"/>
                <a:cs typeface="Arial" charset="0"/>
              </a:rPr>
              <a:t>∘(g</a:t>
            </a:r>
            <a:r>
              <a:rPr lang="de-DE" baseline="30000" dirty="0" smtClean="0">
                <a:latin typeface="Arial" charset="0"/>
                <a:ea typeface="Arial" charset="0"/>
                <a:cs typeface="Arial" charset="0"/>
              </a:rPr>
              <a:t>-1</a:t>
            </a:r>
            <a:r>
              <a:rPr lang="de-DE" dirty="0" smtClean="0">
                <a:latin typeface="Arial" charset="0"/>
                <a:ea typeface="Arial" charset="0"/>
                <a:cs typeface="Arial" charset="0"/>
              </a:rPr>
              <a:t>∘g) = (g∘g</a:t>
            </a:r>
            <a:r>
              <a:rPr lang="de-DE" baseline="30000" dirty="0" smtClean="0">
                <a:latin typeface="Arial" charset="0"/>
                <a:ea typeface="Arial" charset="0"/>
                <a:cs typeface="Arial" charset="0"/>
              </a:rPr>
              <a:t>-1</a:t>
            </a:r>
            <a:r>
              <a:rPr lang="de-DE" dirty="0" smtClean="0">
                <a:latin typeface="Arial" charset="0"/>
                <a:ea typeface="Arial" charset="0"/>
                <a:cs typeface="Arial" charset="0"/>
              </a:rPr>
              <a:t>)∘</a:t>
            </a:r>
            <a:r>
              <a:rPr lang="de-DE" dirty="0" err="1" smtClean="0">
                <a:latin typeface="Arial" charset="0"/>
                <a:ea typeface="Arial" charset="0"/>
                <a:cs typeface="Arial" charset="0"/>
              </a:rPr>
              <a:t>g</a:t>
            </a:r>
            <a:r>
              <a:rPr lang="de-DE" dirty="0" smtClean="0">
                <a:latin typeface="Arial" charset="0"/>
                <a:ea typeface="Arial" charset="0"/>
                <a:cs typeface="Arial" charset="0"/>
              </a:rPr>
              <a:t> = e∘g = </a:t>
            </a:r>
            <a:r>
              <a:rPr lang="de-DE" dirty="0" err="1" smtClean="0">
                <a:latin typeface="Arial" charset="0"/>
                <a:ea typeface="Arial" charset="0"/>
                <a:cs typeface="Arial" charset="0"/>
              </a:rPr>
              <a:t>g</a:t>
            </a:r>
            <a:endParaRPr lang="de-DE" dirty="0">
              <a:latin typeface="Arial" charset="0"/>
              <a:ea typeface="Arial" charset="0"/>
              <a:cs typeface="Arial" charset="0"/>
            </a:endParaRPr>
          </a:p>
        </p:txBody>
      </p:sp>
      <p:sp>
        <p:nvSpPr>
          <p:cNvPr id="4" name="Foliennummernplatzhalter 3"/>
          <p:cNvSpPr>
            <a:spLocks noGrp="1"/>
          </p:cNvSpPr>
          <p:nvPr>
            <p:ph type="sldNum" sz="quarter" idx="12"/>
          </p:nvPr>
        </p:nvSpPr>
        <p:spPr/>
        <p:txBody>
          <a:bodyPr/>
          <a:lstStyle/>
          <a:p>
            <a:fld id="{9A971755-901D-FF43-8168-280776C7D70A}" type="slidenum">
              <a:rPr lang="de-DE" smtClean="0"/>
              <a:t>14</a:t>
            </a:fld>
            <a:endParaRPr lang="de-DE"/>
          </a:p>
        </p:txBody>
      </p:sp>
    </p:spTree>
    <p:extLst>
      <p:ext uri="{BB962C8B-B14F-4D97-AF65-F5344CB8AC3E}">
        <p14:creationId xmlns:p14="http://schemas.microsoft.com/office/powerpoint/2010/main" val="1410123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903182" y="1706929"/>
            <a:ext cx="9449358" cy="4162531"/>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6000" dirty="0" smtClean="0">
                <a:latin typeface="Arial" charset="0"/>
                <a:ea typeface="Arial" charset="0"/>
                <a:cs typeface="Arial" charset="0"/>
              </a:rPr>
              <a:t>Ist die Hintereinanderausführung zweier </a:t>
            </a:r>
            <a:r>
              <a:rPr lang="de-DE" sz="6000" dirty="0" err="1" smtClean="0">
                <a:latin typeface="Arial" charset="0"/>
                <a:ea typeface="Arial" charset="0"/>
                <a:cs typeface="Arial" charset="0"/>
              </a:rPr>
              <a:t>Isometrien</a:t>
            </a:r>
            <a:r>
              <a:rPr lang="de-DE" sz="6000" dirty="0" smtClean="0">
                <a:latin typeface="Arial" charset="0"/>
                <a:ea typeface="Arial" charset="0"/>
                <a:cs typeface="Arial" charset="0"/>
              </a:rPr>
              <a:t> am gleichseitigen Dreieck eine Gruppe? </a:t>
            </a:r>
            <a:endParaRPr lang="de-DE" sz="6000" dirty="0">
              <a:latin typeface="Arial" charset="0"/>
              <a:ea typeface="Arial" charset="0"/>
              <a:cs typeface="Arial" charset="0"/>
            </a:endParaRPr>
          </a:p>
        </p:txBody>
      </p:sp>
      <p:sp>
        <p:nvSpPr>
          <p:cNvPr id="5" name="Foliennummernplatzhalter 4"/>
          <p:cNvSpPr>
            <a:spLocks noGrp="1"/>
          </p:cNvSpPr>
          <p:nvPr>
            <p:ph type="sldNum" sz="quarter" idx="12"/>
          </p:nvPr>
        </p:nvSpPr>
        <p:spPr/>
        <p:txBody>
          <a:bodyPr/>
          <a:lstStyle/>
          <a:p>
            <a:fld id="{9A971755-901D-FF43-8168-280776C7D70A}" type="slidenum">
              <a:rPr lang="de-DE" smtClean="0"/>
              <a:t>15</a:t>
            </a:fld>
            <a:endParaRPr lang="de-DE"/>
          </a:p>
        </p:txBody>
      </p:sp>
    </p:spTree>
    <p:extLst>
      <p:ext uri="{BB962C8B-B14F-4D97-AF65-F5344CB8AC3E}">
        <p14:creationId xmlns:p14="http://schemas.microsoft.com/office/powerpoint/2010/main" val="86906690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7381" y="216706"/>
            <a:ext cx="10145927" cy="1352916"/>
          </a:xfrm>
        </p:spPr>
        <p:txBody>
          <a:bodyPr>
            <a:noAutofit/>
          </a:bodyPr>
          <a:lstStyle/>
          <a:p>
            <a:r>
              <a:rPr lang="de-DE" dirty="0" smtClean="0">
                <a:latin typeface="Arial" charset="0"/>
                <a:ea typeface="Arial" charset="0"/>
                <a:cs typeface="Arial" charset="0"/>
              </a:rPr>
              <a:t>Beweis, dass (D</a:t>
            </a:r>
            <a:r>
              <a:rPr lang="de-DE" baseline="-25000" dirty="0" smtClean="0">
                <a:latin typeface="Arial" charset="0"/>
                <a:ea typeface="Arial" charset="0"/>
                <a:cs typeface="Arial" charset="0"/>
              </a:rPr>
              <a:t>3</a:t>
            </a:r>
            <a:r>
              <a:rPr lang="de-DE" dirty="0" smtClean="0">
                <a:latin typeface="Arial" charset="0"/>
                <a:ea typeface="Arial" charset="0"/>
                <a:cs typeface="Arial" charset="0"/>
              </a:rPr>
              <a:t>,∘) bzw. (D</a:t>
            </a:r>
            <a:r>
              <a:rPr lang="de-DE" baseline="-25000" dirty="0" smtClean="0">
                <a:latin typeface="Arial" charset="0"/>
                <a:ea typeface="Arial" charset="0"/>
                <a:cs typeface="Arial" charset="0"/>
              </a:rPr>
              <a:t>3</a:t>
            </a:r>
            <a:r>
              <a:rPr lang="de-DE" dirty="0" smtClean="0">
                <a:latin typeface="Arial" charset="0"/>
                <a:ea typeface="Arial" charset="0"/>
                <a:cs typeface="Arial" charset="0"/>
              </a:rPr>
              <a:t>´,∘) eine Gruppe ist</a:t>
            </a:r>
            <a:br>
              <a:rPr lang="de-DE" dirty="0" smtClean="0">
                <a:latin typeface="Arial" charset="0"/>
                <a:ea typeface="Arial" charset="0"/>
                <a:cs typeface="Arial" charset="0"/>
              </a:rPr>
            </a:br>
            <a:endParaRPr lang="de-DE" dirty="0">
              <a:latin typeface="Arial" charset="0"/>
              <a:ea typeface="Arial" charset="0"/>
              <a:cs typeface="Arial" charset="0"/>
            </a:endParaRPr>
          </a:p>
        </p:txBody>
      </p:sp>
      <p:sp>
        <p:nvSpPr>
          <p:cNvPr id="3" name="Inhaltsplatzhalter 2"/>
          <p:cNvSpPr>
            <a:spLocks noGrp="1"/>
          </p:cNvSpPr>
          <p:nvPr>
            <p:ph idx="1"/>
          </p:nvPr>
        </p:nvSpPr>
        <p:spPr>
          <a:xfrm>
            <a:off x="567381" y="1908810"/>
            <a:ext cx="10515600" cy="4351338"/>
          </a:xfrm>
        </p:spPr>
        <p:txBody>
          <a:bodyPr>
            <a:normAutofit/>
          </a:bodyPr>
          <a:lstStyle/>
          <a:p>
            <a:r>
              <a:rPr lang="de-DE" dirty="0" smtClean="0">
                <a:latin typeface="Arial" charset="0"/>
                <a:ea typeface="Arial" charset="0"/>
                <a:cs typeface="Arial" charset="0"/>
                <a:sym typeface="Wingdings"/>
              </a:rPr>
              <a:t>D</a:t>
            </a:r>
            <a:r>
              <a:rPr lang="de-DE" baseline="-25000" dirty="0" smtClean="0">
                <a:latin typeface="Arial" charset="0"/>
                <a:ea typeface="Arial" charset="0"/>
                <a:cs typeface="Arial" charset="0"/>
                <a:sym typeface="Wingdings"/>
              </a:rPr>
              <a:t>3</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id</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d</a:t>
            </a:r>
            <a:r>
              <a:rPr lang="de-DE" baseline="-25000" dirty="0" smtClean="0">
                <a:latin typeface="Arial" charset="0"/>
                <a:ea typeface="Arial" charset="0"/>
                <a:cs typeface="Arial" charset="0"/>
                <a:sym typeface="Wingdings"/>
              </a:rPr>
              <a:t>120</a:t>
            </a:r>
            <a:r>
              <a:rPr lang="de-DE" dirty="0">
                <a:latin typeface="Arial" charset="0"/>
                <a:ea typeface="Arial" charset="0"/>
                <a:cs typeface="Arial" charset="0"/>
                <a:sym typeface="Wingdings"/>
              </a:rPr>
              <a:t>, d</a:t>
            </a:r>
            <a:r>
              <a:rPr lang="de-DE" baseline="-25000" dirty="0">
                <a:latin typeface="Arial" charset="0"/>
                <a:ea typeface="Arial" charset="0"/>
                <a:cs typeface="Arial" charset="0"/>
                <a:sym typeface="Wingdings"/>
              </a:rPr>
              <a:t>240</a:t>
            </a:r>
            <a:r>
              <a:rPr lang="de-DE" dirty="0">
                <a:latin typeface="Arial" charset="0"/>
                <a:ea typeface="Arial" charset="0"/>
                <a:cs typeface="Arial" charset="0"/>
                <a:sym typeface="Wingdings"/>
              </a:rPr>
              <a:t>, s</a:t>
            </a:r>
            <a:r>
              <a:rPr lang="de-DE" baseline="-25000" dirty="0">
                <a:latin typeface="Arial" charset="0"/>
                <a:ea typeface="Arial" charset="0"/>
                <a:cs typeface="Arial" charset="0"/>
                <a:sym typeface="Wingdings"/>
              </a:rPr>
              <a:t>1</a:t>
            </a:r>
            <a:r>
              <a:rPr lang="de-DE" dirty="0">
                <a:latin typeface="Arial" charset="0"/>
                <a:ea typeface="Arial" charset="0"/>
                <a:cs typeface="Arial" charset="0"/>
                <a:sym typeface="Wingdings"/>
              </a:rPr>
              <a:t>, s</a:t>
            </a:r>
            <a:r>
              <a:rPr lang="de-DE" baseline="-25000" dirty="0">
                <a:latin typeface="Arial" charset="0"/>
                <a:ea typeface="Arial" charset="0"/>
                <a:cs typeface="Arial" charset="0"/>
                <a:sym typeface="Wingdings"/>
              </a:rPr>
              <a:t>2</a:t>
            </a:r>
            <a:r>
              <a:rPr lang="de-DE" dirty="0">
                <a:latin typeface="Arial" charset="0"/>
                <a:ea typeface="Arial" charset="0"/>
                <a:cs typeface="Arial" charset="0"/>
                <a:sym typeface="Wingdings"/>
              </a:rPr>
              <a:t>, s</a:t>
            </a:r>
            <a:r>
              <a:rPr lang="de-DE" baseline="-25000" dirty="0">
                <a:latin typeface="Arial" charset="0"/>
                <a:ea typeface="Arial" charset="0"/>
                <a:cs typeface="Arial" charset="0"/>
                <a:sym typeface="Wingdings"/>
              </a:rPr>
              <a:t>3</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und D</a:t>
            </a:r>
            <a:r>
              <a:rPr lang="de-DE" baseline="-25000" dirty="0" smtClean="0">
                <a:latin typeface="Arial" charset="0"/>
                <a:ea typeface="Arial" charset="0"/>
                <a:cs typeface="Arial" charset="0"/>
                <a:sym typeface="Wingdings"/>
              </a:rPr>
              <a:t>3</a:t>
            </a:r>
            <a:r>
              <a:rPr lang="de-DE" dirty="0" smtClean="0">
                <a:latin typeface="Arial" charset="0"/>
                <a:ea typeface="Arial" charset="0"/>
                <a:cs typeface="Arial" charset="0"/>
                <a:sym typeface="Wingdings"/>
              </a:rPr>
              <a:t>´ = </a:t>
            </a:r>
            <a:r>
              <a:rPr lang="de-DE" dirty="0">
                <a:latin typeface="Arial" charset="0"/>
                <a:ea typeface="Arial" charset="0"/>
                <a:cs typeface="Arial" charset="0"/>
                <a:sym typeface="Wingdings"/>
              </a:rPr>
              <a:t>{(), (1,2,3), (1,3,2), (1,2), (1,3), (2,3</a:t>
            </a:r>
            <a:r>
              <a:rPr lang="de-DE" dirty="0" smtClean="0">
                <a:latin typeface="Arial" charset="0"/>
                <a:ea typeface="Arial" charset="0"/>
                <a:cs typeface="Arial" charset="0"/>
                <a:sym typeface="Wingdings"/>
              </a:rPr>
              <a:t>)}</a:t>
            </a:r>
          </a:p>
          <a:p>
            <a:r>
              <a:rPr lang="de-DE" b="1" dirty="0" err="1" smtClean="0">
                <a:latin typeface="Arial" charset="0"/>
                <a:ea typeface="Arial" charset="0"/>
                <a:cs typeface="Arial" charset="0"/>
                <a:sym typeface="Wingdings"/>
              </a:rPr>
              <a:t>Assoziativität</a:t>
            </a:r>
            <a:r>
              <a:rPr lang="de-DE" b="1" dirty="0" smtClean="0">
                <a:latin typeface="Arial" charset="0"/>
                <a:ea typeface="Arial" charset="0"/>
                <a:cs typeface="Arial" charset="0"/>
                <a:sym typeface="Wingdings"/>
              </a:rPr>
              <a:t>: </a:t>
            </a:r>
          </a:p>
          <a:p>
            <a:endParaRPr lang="de-DE" dirty="0" smtClean="0">
              <a:latin typeface="Arial" charset="0"/>
              <a:ea typeface="Arial" charset="0"/>
              <a:cs typeface="Arial" charset="0"/>
              <a:sym typeface="Wingdings"/>
            </a:endParaRPr>
          </a:p>
          <a:p>
            <a:endParaRPr lang="de-DE" dirty="0" smtClean="0">
              <a:latin typeface="Arial" charset="0"/>
              <a:ea typeface="Arial" charset="0"/>
              <a:cs typeface="Arial" charset="0"/>
            </a:endParaRPr>
          </a:p>
          <a:p>
            <a:endParaRPr lang="de-DE" dirty="0" smtClean="0">
              <a:latin typeface="Arial" charset="0"/>
              <a:ea typeface="Arial" charset="0"/>
              <a:cs typeface="Arial" charset="0"/>
            </a:endParaRPr>
          </a:p>
          <a:p>
            <a:endParaRPr lang="de-DE" dirty="0" smtClean="0">
              <a:latin typeface="Arial" charset="0"/>
              <a:ea typeface="Arial" charset="0"/>
              <a:cs typeface="Arial" charset="0"/>
            </a:endParaRPr>
          </a:p>
          <a:p>
            <a:r>
              <a:rPr lang="de-DE" dirty="0" smtClean="0">
                <a:latin typeface="Arial" charset="0"/>
                <a:ea typeface="Arial" charset="0"/>
                <a:cs typeface="Arial" charset="0"/>
              </a:rPr>
              <a:t>Existenz eines </a:t>
            </a:r>
            <a:r>
              <a:rPr lang="de-DE" b="1" dirty="0" smtClean="0">
                <a:latin typeface="Arial" charset="0"/>
                <a:ea typeface="Arial" charset="0"/>
                <a:cs typeface="Arial" charset="0"/>
              </a:rPr>
              <a:t>neutralen Elements</a:t>
            </a:r>
            <a:r>
              <a:rPr lang="de-DE" dirty="0" smtClean="0">
                <a:latin typeface="Arial" charset="0"/>
                <a:ea typeface="Arial" charset="0"/>
                <a:cs typeface="Arial" charset="0"/>
              </a:rPr>
              <a:t>: die Identität ist das neutrale Element! Für alle </a:t>
            </a:r>
            <a:r>
              <a:rPr lang="de-DE" dirty="0" err="1" smtClean="0">
                <a:latin typeface="Arial" charset="0"/>
                <a:ea typeface="Arial" charset="0"/>
                <a:cs typeface="Arial" charset="0"/>
              </a:rPr>
              <a:t>g</a:t>
            </a:r>
            <a:r>
              <a:rPr lang="de-DE" dirty="0" smtClean="0">
                <a:latin typeface="Arial" charset="0"/>
                <a:ea typeface="Arial" charset="0"/>
                <a:cs typeface="Arial" charset="0"/>
              </a:rPr>
              <a:t> ∊ D</a:t>
            </a:r>
            <a:r>
              <a:rPr lang="de-DE" baseline="-25000" dirty="0" smtClean="0">
                <a:latin typeface="Arial" charset="0"/>
                <a:ea typeface="Arial" charset="0"/>
                <a:cs typeface="Arial" charset="0"/>
              </a:rPr>
              <a:t>3</a:t>
            </a:r>
            <a:r>
              <a:rPr lang="de-DE" dirty="0" smtClean="0">
                <a:latin typeface="Arial" charset="0"/>
                <a:ea typeface="Arial" charset="0"/>
                <a:cs typeface="Arial" charset="0"/>
              </a:rPr>
              <a:t> und für alle h ∊ D</a:t>
            </a:r>
            <a:r>
              <a:rPr lang="de-DE" baseline="-25000" dirty="0" smtClean="0">
                <a:latin typeface="Arial" charset="0"/>
                <a:ea typeface="Arial" charset="0"/>
                <a:cs typeface="Arial" charset="0"/>
              </a:rPr>
              <a:t>3</a:t>
            </a:r>
            <a:r>
              <a:rPr lang="de-DE" dirty="0" smtClean="0">
                <a:latin typeface="Arial" charset="0"/>
                <a:ea typeface="Arial" charset="0"/>
                <a:cs typeface="Arial" charset="0"/>
              </a:rPr>
              <a:t>´ gilt: </a:t>
            </a:r>
          </a:p>
          <a:p>
            <a:endParaRPr lang="de-DE" dirty="0" smtClean="0">
              <a:latin typeface="Arial" charset="0"/>
              <a:ea typeface="Arial" charset="0"/>
              <a:cs typeface="Arial" charset="0"/>
            </a:endParaRPr>
          </a:p>
          <a:p>
            <a:endParaRPr lang="de-DE" dirty="0" smtClean="0"/>
          </a:p>
        </p:txBody>
      </p:sp>
      <p:graphicFrame>
        <p:nvGraphicFramePr>
          <p:cNvPr id="5" name="Tabelle 4"/>
          <p:cNvGraphicFramePr>
            <a:graphicFrameLocks noGrp="1"/>
          </p:cNvGraphicFramePr>
          <p:nvPr>
            <p:extLst>
              <p:ext uri="{D42A27DB-BD31-4B8C-83A1-F6EECF244321}">
                <p14:modId xmlns:p14="http://schemas.microsoft.com/office/powerpoint/2010/main" val="1393919310"/>
              </p:ext>
            </p:extLst>
          </p:nvPr>
        </p:nvGraphicFramePr>
        <p:xfrm>
          <a:off x="944605" y="2804319"/>
          <a:ext cx="9531504" cy="1295400"/>
        </p:xfrm>
        <a:graphic>
          <a:graphicData uri="http://schemas.openxmlformats.org/drawingml/2006/table">
            <a:tbl>
              <a:tblPr firstRow="1" bandRow="1">
                <a:tableStyleId>{5C22544A-7EE6-4342-B048-85BDC9FD1C3A}</a:tableStyleId>
              </a:tblPr>
              <a:tblGrid>
                <a:gridCol w="4765752"/>
                <a:gridCol w="4765752"/>
              </a:tblGrid>
              <a:tr h="0">
                <a:tc>
                  <a:txBody>
                    <a:bodyPr/>
                    <a:lstStyle/>
                    <a:p>
                      <a:r>
                        <a:rPr lang="de-DE" sz="1900" dirty="0" smtClean="0">
                          <a:latin typeface="Arial" charset="0"/>
                          <a:ea typeface="Arial" charset="0"/>
                          <a:cs typeface="Arial" charset="0"/>
                        </a:rPr>
                        <a:t>ohne Permutationsschreibweise</a:t>
                      </a:r>
                      <a:endParaRPr lang="de-DE" sz="1900" dirty="0">
                        <a:latin typeface="Arial" charset="0"/>
                        <a:ea typeface="Arial" charset="0"/>
                        <a:cs typeface="Arial" charset="0"/>
                      </a:endParaRPr>
                    </a:p>
                  </a:txBody>
                  <a:tcPr/>
                </a:tc>
                <a:tc>
                  <a:txBody>
                    <a:bodyPr/>
                    <a:lstStyle/>
                    <a:p>
                      <a:r>
                        <a:rPr lang="de-DE" sz="1900" dirty="0" smtClean="0">
                          <a:latin typeface="Arial" charset="0"/>
                          <a:ea typeface="Arial" charset="0"/>
                          <a:cs typeface="Arial" charset="0"/>
                        </a:rPr>
                        <a:t>mit Permutationsschreibweise</a:t>
                      </a:r>
                      <a:endParaRPr lang="de-DE" sz="1900" dirty="0">
                        <a:latin typeface="Arial" charset="0"/>
                        <a:ea typeface="Arial" charset="0"/>
                        <a:cs typeface="Arial" charset="0"/>
                      </a:endParaRPr>
                    </a:p>
                  </a:txBody>
                  <a:tcPr/>
                </a:tc>
              </a:tr>
              <a:tr h="370840">
                <a:tc>
                  <a:txBody>
                    <a:bodyPr/>
                    <a:lstStyle/>
                    <a:p>
                      <a:r>
                        <a:rPr lang="de-DE" sz="1800" baseline="0" dirty="0" smtClean="0">
                          <a:latin typeface="Arial" charset="0"/>
                          <a:ea typeface="Arial" charset="0"/>
                          <a:cs typeface="Arial" charset="0"/>
                        </a:rPr>
                        <a:t>     </a:t>
                      </a:r>
                      <a:r>
                        <a:rPr lang="de-DE" sz="1800" dirty="0" smtClean="0">
                          <a:latin typeface="Arial" charset="0"/>
                          <a:ea typeface="Arial" charset="0"/>
                          <a:cs typeface="Arial" charset="0"/>
                        </a:rPr>
                        <a:t>(s</a:t>
                      </a:r>
                      <a:r>
                        <a:rPr lang="de-DE" sz="1800" baseline="-25000" dirty="0" smtClean="0">
                          <a:latin typeface="Arial" charset="0"/>
                          <a:ea typeface="Arial" charset="0"/>
                          <a:cs typeface="Arial" charset="0"/>
                        </a:rPr>
                        <a:t>1</a:t>
                      </a:r>
                      <a:r>
                        <a:rPr lang="de-DE" sz="1800" dirty="0" smtClean="0">
                          <a:latin typeface="Arial" charset="0"/>
                          <a:ea typeface="Arial" charset="0"/>
                          <a:cs typeface="Arial" charset="0"/>
                        </a:rPr>
                        <a:t>∘d</a:t>
                      </a:r>
                      <a:r>
                        <a:rPr lang="de-DE" sz="1800" baseline="-25000" dirty="0" smtClean="0">
                          <a:latin typeface="Arial" charset="0"/>
                          <a:ea typeface="Arial" charset="0"/>
                          <a:cs typeface="Arial" charset="0"/>
                        </a:rPr>
                        <a:t>120</a:t>
                      </a:r>
                      <a:r>
                        <a:rPr lang="de-DE" sz="1800" dirty="0" smtClean="0">
                          <a:latin typeface="Arial" charset="0"/>
                          <a:ea typeface="Arial" charset="0"/>
                          <a:cs typeface="Arial" charset="0"/>
                        </a:rPr>
                        <a:t>)∘s</a:t>
                      </a:r>
                      <a:r>
                        <a:rPr lang="de-DE" sz="1800" baseline="-25000" dirty="0" smtClean="0">
                          <a:latin typeface="Arial" charset="0"/>
                          <a:ea typeface="Arial" charset="0"/>
                          <a:cs typeface="Arial" charset="0"/>
                        </a:rPr>
                        <a:t>2</a:t>
                      </a:r>
                      <a:r>
                        <a:rPr lang="de-DE" sz="1800" baseline="0" dirty="0" smtClean="0">
                          <a:latin typeface="Arial" charset="0"/>
                          <a:ea typeface="Arial" charset="0"/>
                          <a:cs typeface="Arial" charset="0"/>
                        </a:rPr>
                        <a:t>    = s</a:t>
                      </a:r>
                      <a:r>
                        <a:rPr lang="de-DE" sz="1800" baseline="-25000" dirty="0" smtClean="0">
                          <a:latin typeface="Arial" charset="0"/>
                          <a:ea typeface="Arial" charset="0"/>
                          <a:cs typeface="Arial" charset="0"/>
                        </a:rPr>
                        <a:t>1</a:t>
                      </a:r>
                      <a:r>
                        <a:rPr lang="de-DE" sz="1800" baseline="0" dirty="0" smtClean="0">
                          <a:latin typeface="Arial" charset="0"/>
                          <a:ea typeface="Arial" charset="0"/>
                          <a:cs typeface="Arial" charset="0"/>
                        </a:rPr>
                        <a:t>∘(d</a:t>
                      </a:r>
                      <a:r>
                        <a:rPr lang="de-DE" sz="1800" baseline="-25000" dirty="0" smtClean="0">
                          <a:latin typeface="Arial" charset="0"/>
                          <a:ea typeface="Arial" charset="0"/>
                          <a:cs typeface="Arial" charset="0"/>
                        </a:rPr>
                        <a:t>120</a:t>
                      </a:r>
                      <a:r>
                        <a:rPr lang="de-DE" sz="1800" baseline="0" dirty="0" smtClean="0">
                          <a:latin typeface="Arial" charset="0"/>
                          <a:ea typeface="Arial" charset="0"/>
                          <a:cs typeface="Arial" charset="0"/>
                        </a:rPr>
                        <a:t>∘s</a:t>
                      </a:r>
                      <a:r>
                        <a:rPr lang="de-DE" sz="1800" baseline="-25000" dirty="0" smtClean="0">
                          <a:latin typeface="Arial" charset="0"/>
                          <a:ea typeface="Arial" charset="0"/>
                          <a:cs typeface="Arial" charset="0"/>
                        </a:rPr>
                        <a:t>2</a:t>
                      </a:r>
                      <a:r>
                        <a:rPr lang="de-DE" sz="1800" baseline="0" dirty="0" smtClean="0">
                          <a:latin typeface="Arial" charset="0"/>
                          <a:ea typeface="Arial" charset="0"/>
                          <a:cs typeface="Arial" charset="0"/>
                        </a:rPr>
                        <a:t>)</a:t>
                      </a:r>
                    </a:p>
                    <a:p>
                      <a:r>
                        <a:rPr lang="de-DE" sz="1800" baseline="0" dirty="0" smtClean="0">
                          <a:latin typeface="Arial" charset="0"/>
                          <a:ea typeface="Arial" charset="0"/>
                          <a:cs typeface="Arial" charset="0"/>
                          <a:sym typeface="Wingdings"/>
                        </a:rPr>
                        <a:t></a:t>
                      </a:r>
                      <a:r>
                        <a:rPr lang="de-DE" sz="1800" baseline="0" dirty="0" smtClean="0">
                          <a:latin typeface="Arial" charset="0"/>
                          <a:ea typeface="Arial" charset="0"/>
                          <a:cs typeface="Arial" charset="0"/>
                        </a:rPr>
                        <a:t>            s</a:t>
                      </a:r>
                      <a:r>
                        <a:rPr lang="de-DE" sz="1800" baseline="-25000" dirty="0" smtClean="0">
                          <a:latin typeface="Arial" charset="0"/>
                          <a:ea typeface="Arial" charset="0"/>
                          <a:cs typeface="Arial" charset="0"/>
                        </a:rPr>
                        <a:t>3</a:t>
                      </a:r>
                      <a:r>
                        <a:rPr lang="de-DE" sz="1800" dirty="0" smtClean="0">
                          <a:latin typeface="Arial" charset="0"/>
                          <a:ea typeface="Arial" charset="0"/>
                          <a:cs typeface="Arial" charset="0"/>
                        </a:rPr>
                        <a:t>∘s</a:t>
                      </a:r>
                      <a:r>
                        <a:rPr lang="de-DE" sz="1800" baseline="-25000" dirty="0" smtClean="0">
                          <a:latin typeface="Arial" charset="0"/>
                          <a:ea typeface="Arial" charset="0"/>
                          <a:cs typeface="Arial" charset="0"/>
                        </a:rPr>
                        <a:t>2</a:t>
                      </a:r>
                      <a:r>
                        <a:rPr lang="de-DE" sz="1800" dirty="0" smtClean="0">
                          <a:latin typeface="Arial" charset="0"/>
                          <a:ea typeface="Arial" charset="0"/>
                          <a:cs typeface="Arial" charset="0"/>
                        </a:rPr>
                        <a:t>    = s</a:t>
                      </a:r>
                      <a:r>
                        <a:rPr lang="de-DE" sz="1800" baseline="-25000" dirty="0" smtClean="0">
                          <a:latin typeface="Arial" charset="0"/>
                          <a:ea typeface="Arial" charset="0"/>
                          <a:cs typeface="Arial" charset="0"/>
                        </a:rPr>
                        <a:t>1</a:t>
                      </a:r>
                      <a:r>
                        <a:rPr lang="de-DE" sz="1800" dirty="0" smtClean="0">
                          <a:latin typeface="Arial" charset="0"/>
                          <a:ea typeface="Arial" charset="0"/>
                          <a:cs typeface="Arial" charset="0"/>
                        </a:rPr>
                        <a:t>∘s</a:t>
                      </a:r>
                      <a:r>
                        <a:rPr lang="de-DE" sz="1800" baseline="-25000" dirty="0" smtClean="0">
                          <a:latin typeface="Arial" charset="0"/>
                          <a:ea typeface="Arial" charset="0"/>
                          <a:cs typeface="Arial" charset="0"/>
                        </a:rPr>
                        <a:t>3</a:t>
                      </a:r>
                    </a:p>
                    <a:p>
                      <a:r>
                        <a:rPr lang="de-DE" sz="1800" baseline="0" dirty="0" smtClean="0">
                          <a:latin typeface="Arial" charset="0"/>
                          <a:ea typeface="Arial" charset="0"/>
                          <a:cs typeface="Arial" charset="0"/>
                          <a:sym typeface="Wingdings"/>
                        </a:rPr>
                        <a:t> </a:t>
                      </a:r>
                      <a:r>
                        <a:rPr lang="de-DE" sz="1800" baseline="0" dirty="0" smtClean="0">
                          <a:latin typeface="Arial" charset="0"/>
                          <a:ea typeface="Arial" charset="0"/>
                          <a:cs typeface="Arial" charset="0"/>
                        </a:rPr>
                        <a:t>             d</a:t>
                      </a:r>
                      <a:r>
                        <a:rPr lang="de-DE" sz="1800" baseline="-25000" dirty="0" smtClean="0">
                          <a:latin typeface="Arial" charset="0"/>
                          <a:ea typeface="Arial" charset="0"/>
                          <a:cs typeface="Arial" charset="0"/>
                        </a:rPr>
                        <a:t>120</a:t>
                      </a:r>
                      <a:r>
                        <a:rPr lang="de-DE" sz="1800" dirty="0" smtClean="0">
                          <a:latin typeface="Arial" charset="0"/>
                          <a:ea typeface="Arial" charset="0"/>
                          <a:cs typeface="Arial" charset="0"/>
                        </a:rPr>
                        <a:t>    = d</a:t>
                      </a:r>
                      <a:r>
                        <a:rPr lang="de-DE" sz="1800" baseline="-25000" dirty="0" smtClean="0">
                          <a:latin typeface="Arial" charset="0"/>
                          <a:ea typeface="Arial" charset="0"/>
                          <a:cs typeface="Arial" charset="0"/>
                        </a:rPr>
                        <a:t>120</a:t>
                      </a:r>
                      <a:endParaRPr lang="de-DE" sz="1800" baseline="-25000" dirty="0">
                        <a:latin typeface="Arial" charset="0"/>
                        <a:ea typeface="Arial" charset="0"/>
                        <a:cs typeface="Arial" charset="0"/>
                      </a:endParaRPr>
                    </a:p>
                  </a:txBody>
                  <a:tcPr/>
                </a:tc>
                <a:tc>
                  <a:txBody>
                    <a:bodyPr/>
                    <a:lstStyle/>
                    <a:p>
                      <a:r>
                        <a:rPr lang="de-DE" sz="1800" dirty="0" smtClean="0">
                          <a:latin typeface="Arial" charset="0"/>
                          <a:ea typeface="Arial" charset="0"/>
                          <a:cs typeface="Arial" charset="0"/>
                        </a:rPr>
                        <a:t>      [(1,2)∘(1,2,3)]∘(1,3) = (1,2)∘[(1,2,3)∘(1,3)]</a:t>
                      </a:r>
                    </a:p>
                    <a:p>
                      <a:r>
                        <a:rPr lang="de-DE" sz="1800" dirty="0" smtClean="0">
                          <a:latin typeface="Arial" charset="0"/>
                          <a:ea typeface="Arial" charset="0"/>
                          <a:cs typeface="Arial" charset="0"/>
                          <a:sym typeface="Wingdings"/>
                        </a:rPr>
                        <a:t> </a:t>
                      </a:r>
                      <a:r>
                        <a:rPr lang="de-DE" sz="1800" dirty="0" smtClean="0">
                          <a:latin typeface="Arial" charset="0"/>
                          <a:ea typeface="Arial" charset="0"/>
                          <a:cs typeface="Arial" charset="0"/>
                        </a:rPr>
                        <a:t>               (2,3)∘(1,3)  =</a:t>
                      </a:r>
                      <a:r>
                        <a:rPr lang="de-DE" sz="1800" baseline="0" dirty="0" smtClean="0">
                          <a:latin typeface="Arial" charset="0"/>
                          <a:ea typeface="Arial" charset="0"/>
                          <a:cs typeface="Arial" charset="0"/>
                        </a:rPr>
                        <a:t> (1,2)∘(2,3)</a:t>
                      </a:r>
                    </a:p>
                    <a:p>
                      <a:r>
                        <a:rPr lang="de-DE" sz="1800" baseline="0" dirty="0" smtClean="0">
                          <a:latin typeface="Arial" charset="0"/>
                          <a:ea typeface="Arial" charset="0"/>
                          <a:cs typeface="Arial" charset="0"/>
                          <a:sym typeface="Wingdings"/>
                        </a:rPr>
                        <a:t> </a:t>
                      </a:r>
                      <a:r>
                        <a:rPr lang="de-DE" sz="1800" baseline="0" dirty="0" smtClean="0">
                          <a:latin typeface="Arial" charset="0"/>
                          <a:ea typeface="Arial" charset="0"/>
                          <a:cs typeface="Arial" charset="0"/>
                        </a:rPr>
                        <a:t>                     (1,2,3)  = (1,2,3)</a:t>
                      </a:r>
                      <a:endParaRPr lang="de-DE" sz="1800" dirty="0">
                        <a:latin typeface="Arial" charset="0"/>
                        <a:ea typeface="Arial" charset="0"/>
                        <a:cs typeface="Arial" charset="0"/>
                      </a:endParaRPr>
                    </a:p>
                  </a:txBody>
                  <a:tcPr/>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05153291"/>
              </p:ext>
            </p:extLst>
          </p:nvPr>
        </p:nvGraphicFramePr>
        <p:xfrm>
          <a:off x="944605" y="5334416"/>
          <a:ext cx="9531504" cy="762000"/>
        </p:xfrm>
        <a:graphic>
          <a:graphicData uri="http://schemas.openxmlformats.org/drawingml/2006/table">
            <a:tbl>
              <a:tblPr firstRow="1" bandRow="1">
                <a:tableStyleId>{5C22544A-7EE6-4342-B048-85BDC9FD1C3A}</a:tableStyleId>
              </a:tblPr>
              <a:tblGrid>
                <a:gridCol w="4788538"/>
                <a:gridCol w="4742966"/>
              </a:tblGrid>
              <a:tr h="370840">
                <a:tc>
                  <a:txBody>
                    <a:bodyPr/>
                    <a:lstStyle/>
                    <a:p>
                      <a:r>
                        <a:rPr lang="de-DE" sz="1900" dirty="0" smtClean="0">
                          <a:latin typeface="Arial" charset="0"/>
                          <a:ea typeface="Arial" charset="0"/>
                          <a:cs typeface="Arial" charset="0"/>
                        </a:rPr>
                        <a:t>ohne Permutationsschreibweise</a:t>
                      </a:r>
                      <a:endParaRPr lang="de-DE" sz="1900" dirty="0">
                        <a:latin typeface="Arial" charset="0"/>
                        <a:ea typeface="Arial" charset="0"/>
                        <a:cs typeface="Arial" charset="0"/>
                      </a:endParaRPr>
                    </a:p>
                  </a:txBody>
                  <a:tcPr/>
                </a:tc>
                <a:tc>
                  <a:txBody>
                    <a:bodyPr/>
                    <a:lstStyle/>
                    <a:p>
                      <a:r>
                        <a:rPr lang="de-DE" sz="1900" dirty="0" smtClean="0">
                          <a:latin typeface="Arial" charset="0"/>
                          <a:ea typeface="Arial" charset="0"/>
                          <a:cs typeface="Arial" charset="0"/>
                        </a:rPr>
                        <a:t>mit Permutationsschreibweise</a:t>
                      </a:r>
                      <a:endParaRPr lang="de-DE" sz="1900" dirty="0">
                        <a:latin typeface="Arial" charset="0"/>
                        <a:ea typeface="Arial" charset="0"/>
                        <a:cs typeface="Arial" charset="0"/>
                      </a:endParaRPr>
                    </a:p>
                  </a:txBody>
                  <a:tcPr/>
                </a:tc>
              </a:tr>
              <a:tr h="370840">
                <a:tc>
                  <a:txBody>
                    <a:bodyPr/>
                    <a:lstStyle/>
                    <a:p>
                      <a:r>
                        <a:rPr lang="de-DE" sz="1900" dirty="0" err="1" smtClean="0">
                          <a:latin typeface="Arial" charset="0"/>
                          <a:ea typeface="Arial" charset="0"/>
                          <a:cs typeface="Arial" charset="0"/>
                        </a:rPr>
                        <a:t>id∘g</a:t>
                      </a:r>
                      <a:r>
                        <a:rPr lang="de-DE" sz="1900" dirty="0" smtClean="0">
                          <a:latin typeface="Arial" charset="0"/>
                          <a:ea typeface="Arial" charset="0"/>
                          <a:cs typeface="Arial" charset="0"/>
                        </a:rPr>
                        <a:t> = </a:t>
                      </a:r>
                      <a:r>
                        <a:rPr lang="de-DE" sz="1900" dirty="0" err="1" smtClean="0">
                          <a:latin typeface="Arial" charset="0"/>
                          <a:ea typeface="Arial" charset="0"/>
                          <a:cs typeface="Arial" charset="0"/>
                        </a:rPr>
                        <a:t>g∘id</a:t>
                      </a:r>
                      <a:r>
                        <a:rPr lang="de-DE" sz="1900" dirty="0" smtClean="0">
                          <a:latin typeface="Arial" charset="0"/>
                          <a:ea typeface="Arial" charset="0"/>
                          <a:cs typeface="Arial" charset="0"/>
                        </a:rPr>
                        <a:t> </a:t>
                      </a:r>
                      <a:r>
                        <a:rPr lang="de-DE" sz="1900" baseline="0" dirty="0" smtClean="0">
                          <a:latin typeface="Arial" charset="0"/>
                          <a:ea typeface="Arial" charset="0"/>
                          <a:cs typeface="Arial" charset="0"/>
                        </a:rPr>
                        <a:t>= </a:t>
                      </a:r>
                      <a:r>
                        <a:rPr lang="de-DE" sz="1900" baseline="0" dirty="0" err="1" smtClean="0">
                          <a:latin typeface="Arial" charset="0"/>
                          <a:ea typeface="Arial" charset="0"/>
                          <a:cs typeface="Arial" charset="0"/>
                        </a:rPr>
                        <a:t>g</a:t>
                      </a:r>
                      <a:endParaRPr lang="de-DE" sz="1900" dirty="0">
                        <a:latin typeface="Arial" charset="0"/>
                        <a:ea typeface="Arial" charset="0"/>
                        <a:cs typeface="Arial" charset="0"/>
                      </a:endParaRPr>
                    </a:p>
                  </a:txBody>
                  <a:tcPr/>
                </a:tc>
                <a:tc>
                  <a:txBody>
                    <a:bodyPr/>
                    <a:lstStyle/>
                    <a:p>
                      <a:r>
                        <a:rPr lang="de-DE" sz="1900" dirty="0" smtClean="0">
                          <a:latin typeface="Arial" charset="0"/>
                          <a:ea typeface="Arial" charset="0"/>
                          <a:cs typeface="Arial" charset="0"/>
                        </a:rPr>
                        <a:t>()∘h = h∘()</a:t>
                      </a:r>
                      <a:r>
                        <a:rPr lang="de-DE" sz="1900" baseline="0" dirty="0" smtClean="0">
                          <a:latin typeface="Arial" charset="0"/>
                          <a:ea typeface="Arial" charset="0"/>
                          <a:cs typeface="Arial" charset="0"/>
                        </a:rPr>
                        <a:t> = h</a:t>
                      </a:r>
                      <a:endParaRPr lang="de-DE" sz="1900" dirty="0">
                        <a:latin typeface="Arial" charset="0"/>
                        <a:ea typeface="Arial" charset="0"/>
                        <a:cs typeface="Arial" charset="0"/>
                      </a:endParaRPr>
                    </a:p>
                  </a:txBody>
                  <a:tcPr/>
                </a:tc>
              </a:tr>
            </a:tbl>
          </a:graphicData>
        </a:graphic>
      </p:graphicFrame>
      <p:sp>
        <p:nvSpPr>
          <p:cNvPr id="8" name="Foliennummernplatzhalter 7"/>
          <p:cNvSpPr>
            <a:spLocks noGrp="1"/>
          </p:cNvSpPr>
          <p:nvPr>
            <p:ph type="sldNum" sz="quarter" idx="12"/>
          </p:nvPr>
        </p:nvSpPr>
        <p:spPr/>
        <p:txBody>
          <a:bodyPr/>
          <a:lstStyle/>
          <a:p>
            <a:fld id="{9A971755-901D-FF43-8168-280776C7D70A}" type="slidenum">
              <a:rPr lang="de-DE" smtClean="0"/>
              <a:t>16</a:t>
            </a:fld>
            <a:endParaRPr lang="de-DE"/>
          </a:p>
        </p:txBody>
      </p:sp>
    </p:spTree>
    <p:extLst>
      <p:ext uri="{BB962C8B-B14F-4D97-AF65-F5344CB8AC3E}">
        <p14:creationId xmlns:p14="http://schemas.microsoft.com/office/powerpoint/2010/main" val="1371155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099" y="365124"/>
            <a:ext cx="10230143" cy="1463675"/>
          </a:xfrm>
        </p:spPr>
        <p:txBody>
          <a:bodyPr>
            <a:normAutofit/>
          </a:bodyPr>
          <a:lstStyle/>
          <a:p>
            <a:r>
              <a:rPr lang="de-DE" dirty="0" smtClean="0">
                <a:latin typeface="Arial" charset="0"/>
                <a:ea typeface="Arial" charset="0"/>
                <a:cs typeface="Arial" charset="0"/>
              </a:rPr>
              <a:t>Beweis, dass </a:t>
            </a:r>
            <a:r>
              <a:rPr lang="de-DE" dirty="0">
                <a:latin typeface="Arial" charset="0"/>
                <a:ea typeface="Arial" charset="0"/>
                <a:cs typeface="Arial" charset="0"/>
              </a:rPr>
              <a:t>(D</a:t>
            </a:r>
            <a:r>
              <a:rPr lang="de-DE" baseline="-25000" dirty="0">
                <a:latin typeface="Arial" charset="0"/>
                <a:ea typeface="Arial" charset="0"/>
                <a:cs typeface="Arial" charset="0"/>
              </a:rPr>
              <a:t>3</a:t>
            </a:r>
            <a:r>
              <a:rPr lang="de-DE" dirty="0">
                <a:latin typeface="Arial" charset="0"/>
                <a:ea typeface="Arial" charset="0"/>
                <a:cs typeface="Arial" charset="0"/>
              </a:rPr>
              <a:t>,∘) bzw. (D</a:t>
            </a:r>
            <a:r>
              <a:rPr lang="de-DE" baseline="-25000" dirty="0">
                <a:latin typeface="Arial" charset="0"/>
                <a:ea typeface="Arial" charset="0"/>
                <a:cs typeface="Arial" charset="0"/>
              </a:rPr>
              <a:t>3</a:t>
            </a:r>
            <a:r>
              <a:rPr lang="de-DE" dirty="0">
                <a:latin typeface="Arial" charset="0"/>
                <a:ea typeface="Arial" charset="0"/>
                <a:cs typeface="Arial" charset="0"/>
              </a:rPr>
              <a:t>´,∘) eine Gruppe </a:t>
            </a:r>
            <a:r>
              <a:rPr lang="de-DE" dirty="0" smtClean="0">
                <a:latin typeface="Arial" charset="0"/>
                <a:ea typeface="Arial" charset="0"/>
                <a:cs typeface="Arial" charset="0"/>
              </a:rPr>
              <a:t>ist</a:t>
            </a:r>
            <a:endParaRPr lang="de-DE" dirty="0">
              <a:latin typeface="Arial" charset="0"/>
              <a:ea typeface="Arial" charset="0"/>
              <a:cs typeface="Arial" charset="0"/>
            </a:endParaRPr>
          </a:p>
        </p:txBody>
      </p:sp>
      <p:sp>
        <p:nvSpPr>
          <p:cNvPr id="3" name="Inhaltsplatzhalter 2"/>
          <p:cNvSpPr>
            <a:spLocks noGrp="1"/>
          </p:cNvSpPr>
          <p:nvPr>
            <p:ph idx="1"/>
          </p:nvPr>
        </p:nvSpPr>
        <p:spPr/>
        <p:txBody>
          <a:bodyPr/>
          <a:lstStyle/>
          <a:p>
            <a:r>
              <a:rPr lang="de-DE" dirty="0" smtClean="0">
                <a:latin typeface="Arial" charset="0"/>
                <a:ea typeface="Arial" charset="0"/>
                <a:cs typeface="Arial" charset="0"/>
              </a:rPr>
              <a:t>Existenz </a:t>
            </a:r>
            <a:r>
              <a:rPr lang="de-DE" b="1" dirty="0" smtClean="0">
                <a:latin typeface="Arial" charset="0"/>
                <a:ea typeface="Arial" charset="0"/>
                <a:cs typeface="Arial" charset="0"/>
              </a:rPr>
              <a:t>inverser Elemente</a:t>
            </a:r>
            <a:r>
              <a:rPr lang="de-DE" dirty="0" smtClean="0">
                <a:latin typeface="Arial" charset="0"/>
                <a:ea typeface="Arial" charset="0"/>
                <a:cs typeface="Arial" charset="0"/>
              </a:rPr>
              <a:t>: </a:t>
            </a:r>
          </a:p>
          <a:p>
            <a:endParaRPr lang="de-DE" dirty="0">
              <a:latin typeface="Arial" charset="0"/>
              <a:ea typeface="Arial" charset="0"/>
              <a:cs typeface="Arial" charset="0"/>
            </a:endParaRPr>
          </a:p>
          <a:p>
            <a:endParaRPr lang="de-DE" dirty="0" smtClean="0">
              <a:latin typeface="Arial" charset="0"/>
              <a:ea typeface="Arial" charset="0"/>
              <a:cs typeface="Arial" charset="0"/>
            </a:endParaRPr>
          </a:p>
          <a:p>
            <a:endParaRPr lang="de-DE" dirty="0">
              <a:latin typeface="Arial" charset="0"/>
              <a:ea typeface="Arial" charset="0"/>
              <a:cs typeface="Arial" charset="0"/>
            </a:endParaRPr>
          </a:p>
          <a:p>
            <a:endParaRPr lang="de-DE" dirty="0" smtClean="0">
              <a:latin typeface="Arial" charset="0"/>
              <a:ea typeface="Arial" charset="0"/>
              <a:cs typeface="Arial" charset="0"/>
            </a:endParaRPr>
          </a:p>
          <a:p>
            <a:endParaRPr lang="de-DE" dirty="0">
              <a:latin typeface="Arial" charset="0"/>
              <a:ea typeface="Arial" charset="0"/>
              <a:cs typeface="Arial" charset="0"/>
            </a:endParaRPr>
          </a:p>
          <a:p>
            <a:endParaRPr lang="de-DE" dirty="0" smtClean="0">
              <a:latin typeface="Arial" charset="0"/>
              <a:ea typeface="Arial" charset="0"/>
              <a:cs typeface="Arial" charset="0"/>
            </a:endParaRPr>
          </a:p>
          <a:p>
            <a:endParaRPr lang="de-DE" dirty="0">
              <a:latin typeface="Arial" charset="0"/>
              <a:ea typeface="Arial" charset="0"/>
              <a:cs typeface="Arial" charset="0"/>
            </a:endParaRPr>
          </a:p>
          <a:p>
            <a:pPr marL="0" indent="0">
              <a:buNone/>
            </a:pPr>
            <a:r>
              <a:rPr lang="de-DE" dirty="0" smtClean="0">
                <a:latin typeface="Arial" charset="0"/>
                <a:ea typeface="Arial" charset="0"/>
                <a:cs typeface="Arial" charset="0"/>
              </a:rPr>
              <a:t>Ein Element einer Gruppe, das nicht die Identität ist, aber dessen Quadrat die Identität ist, heißt </a:t>
            </a:r>
            <a:r>
              <a:rPr lang="de-DE" i="1" dirty="0" smtClean="0">
                <a:latin typeface="Arial" charset="0"/>
                <a:ea typeface="Arial" charset="0"/>
                <a:cs typeface="Arial" charset="0"/>
              </a:rPr>
              <a:t>Involution.</a:t>
            </a:r>
          </a:p>
          <a:p>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026897052"/>
              </p:ext>
            </p:extLst>
          </p:nvPr>
        </p:nvGraphicFramePr>
        <p:xfrm>
          <a:off x="569266" y="2600050"/>
          <a:ext cx="10693820" cy="2209800"/>
        </p:xfrm>
        <a:graphic>
          <a:graphicData uri="http://schemas.openxmlformats.org/drawingml/2006/table">
            <a:tbl>
              <a:tblPr firstRow="1" bandRow="1">
                <a:tableStyleId>{5C22544A-7EE6-4342-B048-85BDC9FD1C3A}</a:tableStyleId>
              </a:tblPr>
              <a:tblGrid>
                <a:gridCol w="6284459"/>
                <a:gridCol w="4409361"/>
              </a:tblGrid>
              <a:tr h="342494">
                <a:tc>
                  <a:txBody>
                    <a:bodyPr/>
                    <a:lstStyle/>
                    <a:p>
                      <a:r>
                        <a:rPr lang="de-DE" sz="1900" dirty="0" smtClean="0">
                          <a:latin typeface="Arial" charset="0"/>
                          <a:ea typeface="Arial" charset="0"/>
                          <a:cs typeface="Arial" charset="0"/>
                        </a:rPr>
                        <a:t>ohne</a:t>
                      </a:r>
                      <a:r>
                        <a:rPr lang="de-DE" sz="1900" baseline="0" dirty="0" smtClean="0">
                          <a:latin typeface="Arial" charset="0"/>
                          <a:ea typeface="Arial" charset="0"/>
                          <a:cs typeface="Arial" charset="0"/>
                        </a:rPr>
                        <a:t> Permutationsschreibweise</a:t>
                      </a:r>
                      <a:endParaRPr lang="de-DE" sz="1900" dirty="0">
                        <a:latin typeface="Arial" charset="0"/>
                        <a:ea typeface="Arial" charset="0"/>
                        <a:cs typeface="Arial" charset="0"/>
                      </a:endParaRPr>
                    </a:p>
                  </a:txBody>
                  <a:tcPr/>
                </a:tc>
                <a:tc>
                  <a:txBody>
                    <a:bodyPr/>
                    <a:lstStyle/>
                    <a:p>
                      <a:r>
                        <a:rPr lang="de-DE" sz="1900" dirty="0" smtClean="0">
                          <a:latin typeface="Arial" charset="0"/>
                          <a:ea typeface="Arial" charset="0"/>
                          <a:cs typeface="Arial" charset="0"/>
                        </a:rPr>
                        <a:t>mit Permutationsschreibweise</a:t>
                      </a:r>
                      <a:endParaRPr lang="de-DE" sz="1900" dirty="0">
                        <a:latin typeface="Arial" charset="0"/>
                        <a:ea typeface="Arial" charset="0"/>
                        <a:cs typeface="Arial" charset="0"/>
                      </a:endParaRPr>
                    </a:p>
                  </a:txBody>
                  <a:tcPr/>
                </a:tc>
              </a:tr>
              <a:tr h="164397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900" dirty="0" smtClean="0">
                          <a:latin typeface="Arial" charset="0"/>
                          <a:ea typeface="Arial" charset="0"/>
                          <a:cs typeface="Arial" charset="0"/>
                        </a:rPr>
                        <a:t>- id∘id = </a:t>
                      </a:r>
                      <a:r>
                        <a:rPr lang="de-DE" sz="1900" dirty="0" err="1" smtClean="0">
                          <a:latin typeface="Arial" charset="0"/>
                          <a:ea typeface="Arial" charset="0"/>
                          <a:cs typeface="Arial" charset="0"/>
                        </a:rPr>
                        <a:t>id</a:t>
                      </a:r>
                      <a:r>
                        <a:rPr lang="de-DE" sz="1900" dirty="0" smtClean="0">
                          <a:latin typeface="Arial" charset="0"/>
                          <a:ea typeface="Arial" charset="0"/>
                          <a:cs typeface="Arial" charset="0"/>
                        </a:rPr>
                        <a:t>	                (id</a:t>
                      </a:r>
                      <a:r>
                        <a:rPr lang="de-DE" sz="1900" baseline="30000" dirty="0" smtClean="0">
                          <a:latin typeface="Arial" charset="0"/>
                          <a:ea typeface="Arial" charset="0"/>
                          <a:cs typeface="Arial" charset="0"/>
                        </a:rPr>
                        <a:t>-1</a:t>
                      </a:r>
                      <a:r>
                        <a:rPr lang="de-DE" sz="1900" dirty="0" smtClean="0">
                          <a:latin typeface="Arial" charset="0"/>
                          <a:ea typeface="Arial" charset="0"/>
                          <a:cs typeface="Arial" charset="0"/>
                        </a:rPr>
                        <a:t> = </a:t>
                      </a:r>
                      <a:r>
                        <a:rPr lang="de-DE" sz="1900" dirty="0" err="1" smtClean="0">
                          <a:latin typeface="Arial" charset="0"/>
                          <a:ea typeface="Arial" charset="0"/>
                          <a:cs typeface="Arial" charset="0"/>
                        </a:rPr>
                        <a:t>id</a:t>
                      </a:r>
                      <a:r>
                        <a:rPr lang="de-DE" sz="1900" dirty="0" smtClean="0">
                          <a:latin typeface="Arial" charset="0"/>
                          <a:ea typeface="Arial" charset="0"/>
                          <a:cs typeface="Arial"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de-DE" sz="1900" dirty="0" smtClean="0">
                          <a:latin typeface="Arial" charset="0"/>
                          <a:ea typeface="Arial" charset="0"/>
                          <a:cs typeface="Arial" charset="0"/>
                        </a:rPr>
                        <a:t>- d</a:t>
                      </a:r>
                      <a:r>
                        <a:rPr lang="de-DE" sz="1900" baseline="-25000" dirty="0" smtClean="0">
                          <a:latin typeface="Arial" charset="0"/>
                          <a:ea typeface="Arial" charset="0"/>
                          <a:cs typeface="Arial" charset="0"/>
                        </a:rPr>
                        <a:t>120</a:t>
                      </a:r>
                      <a:r>
                        <a:rPr lang="de-DE" sz="1900" dirty="0" smtClean="0">
                          <a:latin typeface="Arial" charset="0"/>
                          <a:ea typeface="Arial" charset="0"/>
                          <a:cs typeface="Arial" charset="0"/>
                        </a:rPr>
                        <a:t>∘d</a:t>
                      </a:r>
                      <a:r>
                        <a:rPr lang="de-DE" sz="1900" baseline="-25000" dirty="0" smtClean="0">
                          <a:latin typeface="Arial" charset="0"/>
                          <a:ea typeface="Arial" charset="0"/>
                          <a:cs typeface="Arial" charset="0"/>
                        </a:rPr>
                        <a:t>240</a:t>
                      </a:r>
                      <a:r>
                        <a:rPr lang="de-DE" sz="1900" dirty="0" smtClean="0">
                          <a:latin typeface="Arial" charset="0"/>
                          <a:ea typeface="Arial" charset="0"/>
                          <a:cs typeface="Arial" charset="0"/>
                        </a:rPr>
                        <a:t> = </a:t>
                      </a:r>
                      <a:r>
                        <a:rPr lang="de-DE" sz="1900" dirty="0" err="1" smtClean="0">
                          <a:latin typeface="Arial" charset="0"/>
                          <a:ea typeface="Arial" charset="0"/>
                          <a:cs typeface="Arial" charset="0"/>
                        </a:rPr>
                        <a:t>id</a:t>
                      </a:r>
                      <a:r>
                        <a:rPr lang="de-DE" sz="1900" baseline="0" dirty="0" smtClean="0">
                          <a:latin typeface="Arial" charset="0"/>
                          <a:ea typeface="Arial" charset="0"/>
                          <a:cs typeface="Arial" charset="0"/>
                        </a:rPr>
                        <a:t> = </a:t>
                      </a:r>
                      <a:r>
                        <a:rPr lang="de-DE" sz="1900" dirty="0" smtClean="0">
                          <a:latin typeface="Arial" charset="0"/>
                          <a:ea typeface="Arial" charset="0"/>
                          <a:cs typeface="Arial" charset="0"/>
                        </a:rPr>
                        <a:t>d</a:t>
                      </a:r>
                      <a:r>
                        <a:rPr lang="de-DE" sz="1900" baseline="-25000" dirty="0" smtClean="0">
                          <a:latin typeface="Arial" charset="0"/>
                          <a:ea typeface="Arial" charset="0"/>
                          <a:cs typeface="Arial" charset="0"/>
                        </a:rPr>
                        <a:t>240</a:t>
                      </a:r>
                      <a:r>
                        <a:rPr lang="de-DE" sz="1900" dirty="0" smtClean="0">
                          <a:latin typeface="Arial" charset="0"/>
                          <a:ea typeface="Arial" charset="0"/>
                          <a:cs typeface="Arial" charset="0"/>
                        </a:rPr>
                        <a:t>∘d</a:t>
                      </a:r>
                      <a:r>
                        <a:rPr lang="de-DE" sz="1900" baseline="-25000" dirty="0" smtClean="0">
                          <a:latin typeface="Arial" charset="0"/>
                          <a:ea typeface="Arial" charset="0"/>
                          <a:cs typeface="Arial" charset="0"/>
                        </a:rPr>
                        <a:t>120 </a:t>
                      </a:r>
                      <a:r>
                        <a:rPr lang="de-DE" sz="1900" baseline="0" dirty="0" smtClean="0">
                          <a:latin typeface="Arial" charset="0"/>
                          <a:ea typeface="Arial" charset="0"/>
                          <a:cs typeface="Arial" charset="0"/>
                        </a:rPr>
                        <a:t>  </a:t>
                      </a:r>
                      <a:r>
                        <a:rPr lang="de-DE" sz="1900" dirty="0" smtClean="0">
                          <a:latin typeface="Arial" charset="0"/>
                          <a:ea typeface="Arial" charset="0"/>
                          <a:cs typeface="Arial" charset="0"/>
                        </a:rPr>
                        <a:t>(d</a:t>
                      </a:r>
                      <a:r>
                        <a:rPr lang="de-DE" sz="1900" baseline="-25000" dirty="0" smtClean="0">
                          <a:latin typeface="Arial" charset="0"/>
                          <a:ea typeface="Arial" charset="0"/>
                          <a:cs typeface="Arial" charset="0"/>
                        </a:rPr>
                        <a:t>120</a:t>
                      </a:r>
                      <a:r>
                        <a:rPr lang="de-DE" sz="1900" baseline="30000" dirty="0" smtClean="0">
                          <a:latin typeface="Arial" charset="0"/>
                          <a:ea typeface="Arial" charset="0"/>
                          <a:cs typeface="Arial" charset="0"/>
                        </a:rPr>
                        <a:t>-1</a:t>
                      </a:r>
                      <a:r>
                        <a:rPr lang="de-DE" sz="1900" dirty="0" smtClean="0">
                          <a:latin typeface="Arial" charset="0"/>
                          <a:ea typeface="Arial" charset="0"/>
                          <a:cs typeface="Arial" charset="0"/>
                        </a:rPr>
                        <a:t> = d</a:t>
                      </a:r>
                      <a:r>
                        <a:rPr lang="de-DE" sz="1900" baseline="-25000" dirty="0" smtClean="0">
                          <a:latin typeface="Arial" charset="0"/>
                          <a:ea typeface="Arial" charset="0"/>
                          <a:cs typeface="Arial" charset="0"/>
                        </a:rPr>
                        <a:t>240</a:t>
                      </a:r>
                      <a:r>
                        <a:rPr lang="de-DE" sz="1900" baseline="0" dirty="0" smtClean="0">
                          <a:latin typeface="Arial" charset="0"/>
                          <a:ea typeface="Arial" charset="0"/>
                          <a:cs typeface="Arial" charset="0"/>
                        </a:rPr>
                        <a:t> und d</a:t>
                      </a:r>
                      <a:r>
                        <a:rPr lang="de-DE" sz="1900" baseline="-25000" dirty="0" smtClean="0">
                          <a:latin typeface="Arial" charset="0"/>
                          <a:ea typeface="Arial" charset="0"/>
                          <a:cs typeface="Arial" charset="0"/>
                        </a:rPr>
                        <a:t>240</a:t>
                      </a:r>
                      <a:r>
                        <a:rPr lang="de-DE" sz="1900" baseline="30000" dirty="0" smtClean="0">
                          <a:latin typeface="Arial" charset="0"/>
                          <a:ea typeface="Arial" charset="0"/>
                          <a:cs typeface="Arial" charset="0"/>
                        </a:rPr>
                        <a:t>-1</a:t>
                      </a:r>
                      <a:r>
                        <a:rPr lang="de-DE" sz="1900" baseline="0" dirty="0" smtClean="0">
                          <a:latin typeface="Arial" charset="0"/>
                          <a:ea typeface="Arial" charset="0"/>
                          <a:cs typeface="Arial" charset="0"/>
                        </a:rPr>
                        <a:t> = d</a:t>
                      </a:r>
                      <a:r>
                        <a:rPr lang="de-DE" sz="1900" baseline="-25000" dirty="0" smtClean="0">
                          <a:latin typeface="Arial" charset="0"/>
                          <a:ea typeface="Arial" charset="0"/>
                          <a:cs typeface="Arial" charset="0"/>
                        </a:rPr>
                        <a:t>120</a:t>
                      </a:r>
                      <a:r>
                        <a:rPr lang="de-DE" sz="1900" baseline="0" dirty="0" smtClean="0">
                          <a:latin typeface="Arial" charset="0"/>
                          <a:ea typeface="Arial" charset="0"/>
                          <a:cs typeface="Arial"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de-DE" sz="1900" dirty="0" smtClean="0">
                          <a:latin typeface="Arial" charset="0"/>
                          <a:ea typeface="Arial" charset="0"/>
                          <a:cs typeface="Arial" charset="0"/>
                        </a:rPr>
                        <a:t>- s</a:t>
                      </a:r>
                      <a:r>
                        <a:rPr lang="de-DE" sz="1900" baseline="-25000" dirty="0" smtClean="0">
                          <a:latin typeface="Arial" charset="0"/>
                          <a:ea typeface="Arial" charset="0"/>
                          <a:cs typeface="Arial" charset="0"/>
                        </a:rPr>
                        <a:t>1</a:t>
                      </a:r>
                      <a:r>
                        <a:rPr lang="de-DE" sz="1900" dirty="0" smtClean="0">
                          <a:latin typeface="Arial" charset="0"/>
                          <a:ea typeface="Arial" charset="0"/>
                          <a:cs typeface="Arial" charset="0"/>
                        </a:rPr>
                        <a:t>∘s</a:t>
                      </a:r>
                      <a:r>
                        <a:rPr lang="de-DE" sz="1900" baseline="-25000" dirty="0" smtClean="0">
                          <a:latin typeface="Arial" charset="0"/>
                          <a:ea typeface="Arial" charset="0"/>
                          <a:cs typeface="Arial" charset="0"/>
                        </a:rPr>
                        <a:t>1</a:t>
                      </a:r>
                      <a:r>
                        <a:rPr lang="de-DE" sz="1900" dirty="0" smtClean="0">
                          <a:latin typeface="Arial" charset="0"/>
                          <a:ea typeface="Arial" charset="0"/>
                          <a:cs typeface="Arial" charset="0"/>
                        </a:rPr>
                        <a:t> = </a:t>
                      </a:r>
                      <a:r>
                        <a:rPr lang="de-DE" sz="1900" dirty="0" err="1" smtClean="0">
                          <a:latin typeface="Arial" charset="0"/>
                          <a:ea typeface="Arial" charset="0"/>
                          <a:cs typeface="Arial" charset="0"/>
                        </a:rPr>
                        <a:t>id</a:t>
                      </a:r>
                      <a:r>
                        <a:rPr lang="de-DE" sz="1900" dirty="0" smtClean="0">
                          <a:latin typeface="Arial" charset="0"/>
                          <a:ea typeface="Arial" charset="0"/>
                          <a:cs typeface="Arial" charset="0"/>
                        </a:rPr>
                        <a:t> = s</a:t>
                      </a:r>
                      <a:r>
                        <a:rPr lang="de-DE" sz="1900" baseline="-25000" dirty="0" smtClean="0">
                          <a:latin typeface="Arial" charset="0"/>
                          <a:ea typeface="Arial" charset="0"/>
                          <a:cs typeface="Arial" charset="0"/>
                        </a:rPr>
                        <a:t>1</a:t>
                      </a:r>
                      <a:r>
                        <a:rPr lang="de-DE" sz="1900" baseline="30000" dirty="0" smtClean="0">
                          <a:latin typeface="Arial" charset="0"/>
                          <a:ea typeface="Arial" charset="0"/>
                          <a:cs typeface="Arial" charset="0"/>
                        </a:rPr>
                        <a:t>2</a:t>
                      </a:r>
                      <a:r>
                        <a:rPr lang="de-DE" sz="1900" dirty="0" smtClean="0">
                          <a:latin typeface="Arial" charset="0"/>
                          <a:ea typeface="Arial" charset="0"/>
                          <a:cs typeface="Arial" charset="0"/>
                        </a:rPr>
                        <a:t>	                (s</a:t>
                      </a:r>
                      <a:r>
                        <a:rPr lang="de-DE" sz="1900" baseline="-25000" dirty="0" smtClean="0">
                          <a:latin typeface="Arial" charset="0"/>
                          <a:ea typeface="Arial" charset="0"/>
                          <a:cs typeface="Arial" charset="0"/>
                        </a:rPr>
                        <a:t>1</a:t>
                      </a:r>
                      <a:r>
                        <a:rPr lang="de-DE" sz="1900" baseline="30000" dirty="0" smtClean="0">
                          <a:latin typeface="Arial" charset="0"/>
                          <a:ea typeface="Arial" charset="0"/>
                          <a:cs typeface="Arial" charset="0"/>
                        </a:rPr>
                        <a:t>-1</a:t>
                      </a:r>
                      <a:r>
                        <a:rPr lang="de-DE" sz="1900" dirty="0" smtClean="0">
                          <a:latin typeface="Arial" charset="0"/>
                          <a:ea typeface="Arial" charset="0"/>
                          <a:cs typeface="Arial" charset="0"/>
                        </a:rPr>
                        <a:t> = s</a:t>
                      </a:r>
                      <a:r>
                        <a:rPr lang="de-DE" sz="1900" baseline="-25000" dirty="0" smtClean="0">
                          <a:latin typeface="Arial" charset="0"/>
                          <a:ea typeface="Arial" charset="0"/>
                          <a:cs typeface="Arial" charset="0"/>
                        </a:rPr>
                        <a:t>1</a:t>
                      </a:r>
                      <a:r>
                        <a:rPr lang="de-DE" sz="1900" dirty="0" smtClean="0">
                          <a:latin typeface="Arial" charset="0"/>
                          <a:ea typeface="Arial" charset="0"/>
                          <a:cs typeface="Arial"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de-DE" sz="1900" dirty="0" smtClean="0">
                          <a:latin typeface="Arial" charset="0"/>
                          <a:ea typeface="Arial" charset="0"/>
                          <a:cs typeface="Arial" charset="0"/>
                        </a:rPr>
                        <a:t>- s</a:t>
                      </a:r>
                      <a:r>
                        <a:rPr lang="de-DE" sz="1900" baseline="-25000" dirty="0" smtClean="0">
                          <a:latin typeface="Arial" charset="0"/>
                          <a:ea typeface="Arial" charset="0"/>
                          <a:cs typeface="Arial" charset="0"/>
                        </a:rPr>
                        <a:t>2</a:t>
                      </a:r>
                      <a:r>
                        <a:rPr lang="de-DE" sz="1900" dirty="0" smtClean="0">
                          <a:latin typeface="Arial" charset="0"/>
                          <a:ea typeface="Arial" charset="0"/>
                          <a:cs typeface="Arial" charset="0"/>
                        </a:rPr>
                        <a:t>∘s</a:t>
                      </a:r>
                      <a:r>
                        <a:rPr lang="de-DE" sz="1900" baseline="-25000" dirty="0" smtClean="0">
                          <a:latin typeface="Arial" charset="0"/>
                          <a:ea typeface="Arial" charset="0"/>
                          <a:cs typeface="Arial" charset="0"/>
                        </a:rPr>
                        <a:t>2</a:t>
                      </a:r>
                      <a:r>
                        <a:rPr lang="de-DE" sz="1900" dirty="0" smtClean="0">
                          <a:latin typeface="Arial" charset="0"/>
                          <a:ea typeface="Arial" charset="0"/>
                          <a:cs typeface="Arial" charset="0"/>
                        </a:rPr>
                        <a:t> = </a:t>
                      </a:r>
                      <a:r>
                        <a:rPr lang="de-DE" sz="1900" dirty="0" err="1" smtClean="0">
                          <a:latin typeface="Arial" charset="0"/>
                          <a:ea typeface="Arial" charset="0"/>
                          <a:cs typeface="Arial" charset="0"/>
                        </a:rPr>
                        <a:t>id</a:t>
                      </a:r>
                      <a:r>
                        <a:rPr lang="de-DE" sz="1900" dirty="0" smtClean="0">
                          <a:latin typeface="Arial" charset="0"/>
                          <a:ea typeface="Arial" charset="0"/>
                          <a:cs typeface="Arial" charset="0"/>
                        </a:rPr>
                        <a:t> = s</a:t>
                      </a:r>
                      <a:r>
                        <a:rPr lang="de-DE" sz="1900" baseline="-25000" dirty="0" smtClean="0">
                          <a:latin typeface="Arial" charset="0"/>
                          <a:ea typeface="Arial" charset="0"/>
                          <a:cs typeface="Arial" charset="0"/>
                        </a:rPr>
                        <a:t>2</a:t>
                      </a:r>
                      <a:r>
                        <a:rPr lang="de-DE" sz="1900" baseline="30000" dirty="0" smtClean="0">
                          <a:latin typeface="Arial" charset="0"/>
                          <a:ea typeface="Arial" charset="0"/>
                          <a:cs typeface="Arial" charset="0"/>
                        </a:rPr>
                        <a:t>2</a:t>
                      </a:r>
                      <a:r>
                        <a:rPr lang="de-DE" sz="1900" dirty="0" smtClean="0">
                          <a:latin typeface="Arial" charset="0"/>
                          <a:ea typeface="Arial" charset="0"/>
                          <a:cs typeface="Arial" charset="0"/>
                        </a:rPr>
                        <a:t>	                (s</a:t>
                      </a:r>
                      <a:r>
                        <a:rPr lang="de-DE" sz="1900" baseline="-25000" dirty="0" smtClean="0">
                          <a:latin typeface="Arial" charset="0"/>
                          <a:ea typeface="Arial" charset="0"/>
                          <a:cs typeface="Arial" charset="0"/>
                        </a:rPr>
                        <a:t>2</a:t>
                      </a:r>
                      <a:r>
                        <a:rPr lang="de-DE" sz="1900" baseline="30000" dirty="0" smtClean="0">
                          <a:latin typeface="Arial" charset="0"/>
                          <a:ea typeface="Arial" charset="0"/>
                          <a:cs typeface="Arial" charset="0"/>
                        </a:rPr>
                        <a:t>-1</a:t>
                      </a:r>
                      <a:r>
                        <a:rPr lang="de-DE" sz="1900" dirty="0" smtClean="0">
                          <a:latin typeface="Arial" charset="0"/>
                          <a:ea typeface="Arial" charset="0"/>
                          <a:cs typeface="Arial" charset="0"/>
                        </a:rPr>
                        <a:t> = s</a:t>
                      </a:r>
                      <a:r>
                        <a:rPr lang="de-DE" sz="1900" baseline="-25000" dirty="0" smtClean="0">
                          <a:latin typeface="Arial" charset="0"/>
                          <a:ea typeface="Arial" charset="0"/>
                          <a:cs typeface="Arial" charset="0"/>
                        </a:rPr>
                        <a:t>2</a:t>
                      </a:r>
                      <a:r>
                        <a:rPr lang="de-DE" sz="1900" dirty="0" smtClean="0">
                          <a:latin typeface="Arial" charset="0"/>
                          <a:ea typeface="Arial" charset="0"/>
                          <a:cs typeface="Arial"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de-DE" sz="1900" dirty="0" smtClean="0">
                          <a:latin typeface="Arial" charset="0"/>
                          <a:ea typeface="Arial" charset="0"/>
                          <a:cs typeface="Arial" charset="0"/>
                        </a:rPr>
                        <a:t>- s</a:t>
                      </a:r>
                      <a:r>
                        <a:rPr lang="de-DE" sz="1900" baseline="-25000" dirty="0" smtClean="0">
                          <a:latin typeface="Arial" charset="0"/>
                          <a:ea typeface="Arial" charset="0"/>
                          <a:cs typeface="Arial" charset="0"/>
                        </a:rPr>
                        <a:t>3</a:t>
                      </a:r>
                      <a:r>
                        <a:rPr lang="de-DE" sz="1900" dirty="0" smtClean="0">
                          <a:latin typeface="Arial" charset="0"/>
                          <a:ea typeface="Arial" charset="0"/>
                          <a:cs typeface="Arial" charset="0"/>
                        </a:rPr>
                        <a:t>∘s</a:t>
                      </a:r>
                      <a:r>
                        <a:rPr lang="de-DE" sz="1900" baseline="-25000" dirty="0" smtClean="0">
                          <a:latin typeface="Arial" charset="0"/>
                          <a:ea typeface="Arial" charset="0"/>
                          <a:cs typeface="Arial" charset="0"/>
                        </a:rPr>
                        <a:t>3</a:t>
                      </a:r>
                      <a:r>
                        <a:rPr lang="de-DE" sz="1900" dirty="0" smtClean="0">
                          <a:latin typeface="Arial" charset="0"/>
                          <a:ea typeface="Arial" charset="0"/>
                          <a:cs typeface="Arial" charset="0"/>
                        </a:rPr>
                        <a:t> = </a:t>
                      </a:r>
                      <a:r>
                        <a:rPr lang="de-DE" sz="1900" dirty="0" err="1" smtClean="0">
                          <a:latin typeface="Arial" charset="0"/>
                          <a:ea typeface="Arial" charset="0"/>
                          <a:cs typeface="Arial" charset="0"/>
                        </a:rPr>
                        <a:t>id</a:t>
                      </a:r>
                      <a:r>
                        <a:rPr lang="de-DE" sz="1900" dirty="0" smtClean="0">
                          <a:latin typeface="Arial" charset="0"/>
                          <a:ea typeface="Arial" charset="0"/>
                          <a:cs typeface="Arial" charset="0"/>
                        </a:rPr>
                        <a:t> = s</a:t>
                      </a:r>
                      <a:r>
                        <a:rPr lang="de-DE" sz="1900" baseline="-25000" dirty="0" smtClean="0">
                          <a:latin typeface="Arial" charset="0"/>
                          <a:ea typeface="Arial" charset="0"/>
                          <a:cs typeface="Arial" charset="0"/>
                        </a:rPr>
                        <a:t>3</a:t>
                      </a:r>
                      <a:r>
                        <a:rPr lang="de-DE" sz="1900" baseline="30000" dirty="0" smtClean="0">
                          <a:latin typeface="Arial" charset="0"/>
                          <a:ea typeface="Arial" charset="0"/>
                          <a:cs typeface="Arial" charset="0"/>
                        </a:rPr>
                        <a:t>2</a:t>
                      </a:r>
                      <a:r>
                        <a:rPr lang="de-DE" sz="1900" dirty="0" smtClean="0">
                          <a:latin typeface="Arial" charset="0"/>
                          <a:ea typeface="Arial" charset="0"/>
                          <a:cs typeface="Arial" charset="0"/>
                        </a:rPr>
                        <a:t>	                (s</a:t>
                      </a:r>
                      <a:r>
                        <a:rPr lang="de-DE" sz="1900" baseline="-25000" dirty="0" smtClean="0">
                          <a:latin typeface="Arial" charset="0"/>
                          <a:ea typeface="Arial" charset="0"/>
                          <a:cs typeface="Arial" charset="0"/>
                        </a:rPr>
                        <a:t>3</a:t>
                      </a:r>
                      <a:r>
                        <a:rPr lang="de-DE" sz="1900" baseline="30000" dirty="0" smtClean="0">
                          <a:latin typeface="Arial" charset="0"/>
                          <a:ea typeface="Arial" charset="0"/>
                          <a:cs typeface="Arial" charset="0"/>
                        </a:rPr>
                        <a:t>-1</a:t>
                      </a:r>
                      <a:r>
                        <a:rPr lang="de-DE" sz="1900" dirty="0" smtClean="0">
                          <a:latin typeface="Arial" charset="0"/>
                          <a:ea typeface="Arial" charset="0"/>
                          <a:cs typeface="Arial" charset="0"/>
                        </a:rPr>
                        <a:t> = s</a:t>
                      </a:r>
                      <a:r>
                        <a:rPr lang="de-DE" sz="1900" baseline="-25000" dirty="0" smtClean="0">
                          <a:latin typeface="Arial" charset="0"/>
                          <a:ea typeface="Arial" charset="0"/>
                          <a:cs typeface="Arial" charset="0"/>
                        </a:rPr>
                        <a:t>3</a:t>
                      </a:r>
                      <a:r>
                        <a:rPr lang="de-DE" sz="1900" dirty="0" smtClean="0">
                          <a:latin typeface="Arial" charset="0"/>
                          <a:ea typeface="Arial" charset="0"/>
                          <a:cs typeface="Arial"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de-DE" sz="1900" dirty="0" smtClean="0">
                        <a:latin typeface="Arial" charset="0"/>
                        <a:ea typeface="Arial" charset="0"/>
                        <a:cs typeface="Arial" charset="0"/>
                      </a:endParaRPr>
                    </a:p>
                  </a:txBody>
                  <a:tcPr/>
                </a:tc>
                <a:tc>
                  <a:txBody>
                    <a:bodyPr/>
                    <a:lstStyle/>
                    <a:p>
                      <a:r>
                        <a:rPr lang="de-DE" sz="1900" dirty="0" smtClean="0">
                          <a:latin typeface="Arial" charset="0"/>
                          <a:ea typeface="Arial" charset="0"/>
                          <a:cs typeface="Arial" charset="0"/>
                        </a:rPr>
                        <a:t>- ()</a:t>
                      </a:r>
                      <a:r>
                        <a:rPr lang="de-DE" sz="1900" baseline="0" dirty="0" smtClean="0">
                          <a:latin typeface="Arial" charset="0"/>
                          <a:ea typeface="Arial" charset="0"/>
                          <a:cs typeface="Arial" charset="0"/>
                        </a:rPr>
                        <a:t>∘() = ()</a:t>
                      </a:r>
                    </a:p>
                    <a:p>
                      <a:r>
                        <a:rPr lang="de-DE" sz="1900" dirty="0" smtClean="0">
                          <a:latin typeface="Arial" charset="0"/>
                          <a:ea typeface="Arial" charset="0"/>
                          <a:cs typeface="Arial" charset="0"/>
                        </a:rPr>
                        <a:t>- (1,2,3)∘(1,3,2) = () = (1,3,2)∘(1,2,3)</a:t>
                      </a:r>
                    </a:p>
                    <a:p>
                      <a:r>
                        <a:rPr lang="de-DE" sz="1900" dirty="0" smtClean="0">
                          <a:latin typeface="Arial" charset="0"/>
                          <a:ea typeface="Arial" charset="0"/>
                          <a:cs typeface="Arial" charset="0"/>
                        </a:rPr>
                        <a:t>- (1,2)∘(1,2) = ()</a:t>
                      </a:r>
                    </a:p>
                    <a:p>
                      <a:r>
                        <a:rPr lang="de-DE" sz="1900" dirty="0" smtClean="0">
                          <a:latin typeface="Arial" charset="0"/>
                          <a:ea typeface="Arial" charset="0"/>
                          <a:cs typeface="Arial" charset="0"/>
                        </a:rPr>
                        <a:t>- (1,3)∘(1,3) = ()</a:t>
                      </a:r>
                    </a:p>
                    <a:p>
                      <a:r>
                        <a:rPr lang="de-DE" sz="1900" dirty="0" smtClean="0">
                          <a:latin typeface="Arial" charset="0"/>
                          <a:ea typeface="Arial" charset="0"/>
                          <a:cs typeface="Arial" charset="0"/>
                        </a:rPr>
                        <a:t>- (2,3)∘(2,3) = ()</a:t>
                      </a:r>
                    </a:p>
                    <a:p>
                      <a:endParaRPr lang="de-DE" sz="1900" dirty="0">
                        <a:latin typeface="Arial" charset="0"/>
                        <a:ea typeface="Arial" charset="0"/>
                        <a:cs typeface="Arial" charset="0"/>
                      </a:endParaRPr>
                    </a:p>
                  </a:txBody>
                  <a:tcPr/>
                </a:tc>
              </a:tr>
            </a:tbl>
          </a:graphicData>
        </a:graphic>
      </p:graphicFrame>
      <p:sp>
        <p:nvSpPr>
          <p:cNvPr id="6" name="Foliennummernplatzhalter 5"/>
          <p:cNvSpPr>
            <a:spLocks noGrp="1"/>
          </p:cNvSpPr>
          <p:nvPr>
            <p:ph type="sldNum" sz="quarter" idx="12"/>
          </p:nvPr>
        </p:nvSpPr>
        <p:spPr/>
        <p:txBody>
          <a:bodyPr/>
          <a:lstStyle/>
          <a:p>
            <a:fld id="{9A971755-901D-FF43-8168-280776C7D70A}" type="slidenum">
              <a:rPr lang="de-DE" smtClean="0"/>
              <a:t>17</a:t>
            </a:fld>
            <a:endParaRPr lang="de-DE"/>
          </a:p>
        </p:txBody>
      </p:sp>
    </p:spTree>
    <p:extLst>
      <p:ext uri="{BB962C8B-B14F-4D97-AF65-F5344CB8AC3E}">
        <p14:creationId xmlns:p14="http://schemas.microsoft.com/office/powerpoint/2010/main" val="712747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Gruppentabelle D</a:t>
            </a:r>
            <a:r>
              <a:rPr lang="de-DE" baseline="-25000" dirty="0" smtClean="0">
                <a:latin typeface="Arial" charset="0"/>
                <a:ea typeface="Arial" charset="0"/>
                <a:cs typeface="Arial" charset="0"/>
              </a:rPr>
              <a:t>3</a:t>
            </a:r>
            <a:endParaRPr lang="de-DE" dirty="0">
              <a:latin typeface="Arial" charset="0"/>
              <a:ea typeface="Arial" charset="0"/>
              <a:cs typeface="Arial"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8412454"/>
              </p:ext>
            </p:extLst>
          </p:nvPr>
        </p:nvGraphicFramePr>
        <p:xfrm>
          <a:off x="1254532" y="1532870"/>
          <a:ext cx="8947155" cy="4663440"/>
        </p:xfrm>
        <a:graphic>
          <a:graphicData uri="http://schemas.openxmlformats.org/drawingml/2006/table">
            <a:tbl>
              <a:tblPr firstRow="1" bandRow="1">
                <a:tableStyleId>{69CF1AB2-1976-4502-BF36-3FF5EA218861}</a:tableStyleId>
              </a:tblPr>
              <a:tblGrid>
                <a:gridCol w="1278165"/>
                <a:gridCol w="1278165"/>
                <a:gridCol w="1278165"/>
                <a:gridCol w="1278165"/>
                <a:gridCol w="1278165"/>
                <a:gridCol w="1278165"/>
                <a:gridCol w="1278165"/>
              </a:tblGrid>
              <a:tr h="628883">
                <a:tc>
                  <a:txBody>
                    <a:bodyPr/>
                    <a:lstStyle/>
                    <a:p>
                      <a:r>
                        <a:rPr lang="de-DE" b="1" dirty="0" smtClean="0">
                          <a:solidFill>
                            <a:schemeClr val="tx1"/>
                          </a:solidFill>
                          <a:latin typeface="Arial" charset="0"/>
                          <a:ea typeface="Arial" charset="0"/>
                          <a:cs typeface="Arial" charset="0"/>
                        </a:rPr>
                        <a:t>    </a:t>
                      </a:r>
                      <a:r>
                        <a:rPr lang="de-DE" sz="4800" b="1" dirty="0" smtClean="0">
                          <a:solidFill>
                            <a:schemeClr val="tx1"/>
                          </a:solidFill>
                          <a:latin typeface="Arial" charset="0"/>
                          <a:ea typeface="Arial" charset="0"/>
                          <a:cs typeface="Arial" charset="0"/>
                        </a:rPr>
                        <a:t>∘</a:t>
                      </a:r>
                      <a:endParaRPr lang="de-DE" sz="4800" b="1"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3600" dirty="0" err="1" smtClean="0">
                          <a:solidFill>
                            <a:schemeClr val="tx1"/>
                          </a:solidFill>
                          <a:latin typeface="Arial" charset="0"/>
                          <a:ea typeface="Arial" charset="0"/>
                          <a:cs typeface="Arial" charset="0"/>
                        </a:rPr>
                        <a:t>id</a:t>
                      </a:r>
                      <a:endParaRPr lang="de-DE" sz="3600" b="1"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3600" dirty="0" smtClean="0">
                          <a:solidFill>
                            <a:schemeClr val="tx1"/>
                          </a:solidFill>
                          <a:latin typeface="Arial" charset="0"/>
                          <a:ea typeface="Arial" charset="0"/>
                          <a:cs typeface="Arial" charset="0"/>
                        </a:rPr>
                        <a:t>d</a:t>
                      </a:r>
                      <a:r>
                        <a:rPr lang="de-DE" sz="3600" baseline="-25000" dirty="0" smtClean="0">
                          <a:solidFill>
                            <a:schemeClr val="tx1"/>
                          </a:solidFill>
                          <a:latin typeface="Arial" charset="0"/>
                          <a:ea typeface="Arial" charset="0"/>
                          <a:cs typeface="Arial" charset="0"/>
                        </a:rPr>
                        <a:t>120</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3600" dirty="0" smtClean="0">
                          <a:solidFill>
                            <a:schemeClr val="tx1"/>
                          </a:solidFill>
                          <a:latin typeface="Arial" charset="0"/>
                          <a:ea typeface="Arial" charset="0"/>
                          <a:cs typeface="Arial" charset="0"/>
                        </a:rPr>
                        <a:t>d</a:t>
                      </a:r>
                      <a:r>
                        <a:rPr lang="de-DE" sz="3600" baseline="-25000" dirty="0" smtClean="0">
                          <a:solidFill>
                            <a:schemeClr val="tx1"/>
                          </a:solidFill>
                          <a:latin typeface="Arial" charset="0"/>
                          <a:ea typeface="Arial" charset="0"/>
                          <a:cs typeface="Arial" charset="0"/>
                        </a:rPr>
                        <a:t>240</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3600" dirty="0" smtClean="0">
                          <a:solidFill>
                            <a:schemeClr val="tx1"/>
                          </a:solidFill>
                          <a:latin typeface="Arial" charset="0"/>
                          <a:ea typeface="Arial" charset="0"/>
                          <a:cs typeface="Arial" charset="0"/>
                        </a:rPr>
                        <a:t>s</a:t>
                      </a:r>
                      <a:r>
                        <a:rPr lang="de-DE" sz="3600" baseline="-25000" dirty="0" smtClean="0">
                          <a:solidFill>
                            <a:schemeClr val="tx1"/>
                          </a:solidFill>
                          <a:latin typeface="Arial" charset="0"/>
                          <a:ea typeface="Arial" charset="0"/>
                          <a:cs typeface="Arial" charset="0"/>
                        </a:rPr>
                        <a:t>1</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3600" dirty="0" smtClean="0">
                          <a:solidFill>
                            <a:schemeClr val="tx1"/>
                          </a:solidFill>
                          <a:latin typeface="Arial" charset="0"/>
                          <a:ea typeface="Arial" charset="0"/>
                          <a:cs typeface="Arial" charset="0"/>
                        </a:rPr>
                        <a:t>s</a:t>
                      </a:r>
                      <a:r>
                        <a:rPr lang="de-DE" sz="3600" baseline="-25000" dirty="0" smtClean="0">
                          <a:solidFill>
                            <a:schemeClr val="tx1"/>
                          </a:solidFill>
                          <a:latin typeface="Arial" charset="0"/>
                          <a:ea typeface="Arial" charset="0"/>
                          <a:cs typeface="Arial" charset="0"/>
                        </a:rPr>
                        <a:t>2</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3600" dirty="0" smtClean="0">
                          <a:solidFill>
                            <a:schemeClr val="tx1"/>
                          </a:solidFill>
                          <a:latin typeface="Arial" charset="0"/>
                          <a:ea typeface="Arial" charset="0"/>
                          <a:cs typeface="Arial" charset="0"/>
                        </a:rPr>
                        <a:t>s</a:t>
                      </a:r>
                      <a:r>
                        <a:rPr lang="de-DE" sz="3600" baseline="-25000" dirty="0" smtClean="0">
                          <a:solidFill>
                            <a:schemeClr val="tx1"/>
                          </a:solidFill>
                          <a:latin typeface="Arial" charset="0"/>
                          <a:ea typeface="Arial" charset="0"/>
                          <a:cs typeface="Arial" charset="0"/>
                        </a:rPr>
                        <a:t>3</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r>
              <a:tr h="628883">
                <a:tc>
                  <a:txBody>
                    <a:bodyPr/>
                    <a:lstStyle/>
                    <a:p>
                      <a:r>
                        <a:rPr lang="de-DE" sz="3600" b="1" dirty="0" err="1" smtClean="0">
                          <a:solidFill>
                            <a:schemeClr val="tx1"/>
                          </a:solidFill>
                          <a:latin typeface="Arial" charset="0"/>
                          <a:ea typeface="Arial" charset="0"/>
                          <a:cs typeface="Arial" charset="0"/>
                        </a:rPr>
                        <a:t>id</a:t>
                      </a:r>
                      <a:endParaRPr lang="de-DE" sz="3600" b="1"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2400" dirty="0" err="1" smtClean="0">
                          <a:latin typeface="Arial" charset="0"/>
                          <a:ea typeface="Arial" charset="0"/>
                          <a:cs typeface="Arial" charset="0"/>
                        </a:rPr>
                        <a:t>id</a:t>
                      </a:r>
                      <a:endParaRPr lang="de-DE" sz="24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120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240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1</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2</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3</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r>
              <a:tr h="628883">
                <a:tc>
                  <a:txBody>
                    <a:bodyPr/>
                    <a:lstStyle/>
                    <a:p>
                      <a:r>
                        <a:rPr lang="de-DE" sz="3600" b="1" dirty="0" smtClean="0">
                          <a:solidFill>
                            <a:schemeClr val="tx1"/>
                          </a:solidFill>
                          <a:latin typeface="Arial" charset="0"/>
                          <a:ea typeface="Arial" charset="0"/>
                          <a:cs typeface="Arial" charset="0"/>
                        </a:rPr>
                        <a:t>d</a:t>
                      </a:r>
                      <a:r>
                        <a:rPr lang="de-DE" sz="3600" b="1" baseline="-25000" dirty="0" smtClean="0">
                          <a:solidFill>
                            <a:schemeClr val="tx1"/>
                          </a:solidFill>
                          <a:latin typeface="Arial" charset="0"/>
                          <a:ea typeface="Arial" charset="0"/>
                          <a:cs typeface="Arial" charset="0"/>
                        </a:rPr>
                        <a:t>120</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120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240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err="1" smtClean="0">
                          <a:latin typeface="Arial" charset="0"/>
                          <a:ea typeface="Arial" charset="0"/>
                          <a:cs typeface="Arial" charset="0"/>
                        </a:rPr>
                        <a:t>id</a:t>
                      </a:r>
                      <a:endParaRPr lang="de-DE" sz="24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3</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1</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2</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r>
              <a:tr h="628883">
                <a:tc>
                  <a:txBody>
                    <a:bodyPr/>
                    <a:lstStyle/>
                    <a:p>
                      <a:r>
                        <a:rPr lang="de-DE" sz="3600" b="1" dirty="0" smtClean="0">
                          <a:solidFill>
                            <a:schemeClr val="tx1"/>
                          </a:solidFill>
                          <a:latin typeface="Arial" charset="0"/>
                          <a:ea typeface="Arial" charset="0"/>
                          <a:cs typeface="Arial" charset="0"/>
                        </a:rPr>
                        <a:t>d</a:t>
                      </a:r>
                      <a:r>
                        <a:rPr lang="de-DE" sz="3600" b="1" baseline="-25000" dirty="0" smtClean="0">
                          <a:solidFill>
                            <a:schemeClr val="tx1"/>
                          </a:solidFill>
                          <a:latin typeface="Arial" charset="0"/>
                          <a:ea typeface="Arial" charset="0"/>
                          <a:cs typeface="Arial" charset="0"/>
                        </a:rPr>
                        <a:t>240</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240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err="1" smtClean="0">
                          <a:latin typeface="Arial" charset="0"/>
                          <a:ea typeface="Arial" charset="0"/>
                          <a:cs typeface="Arial" charset="0"/>
                        </a:rPr>
                        <a:t>id</a:t>
                      </a:r>
                      <a:endParaRPr lang="de-DE" sz="24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120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2</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3</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1</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r>
              <a:tr h="628883">
                <a:tc>
                  <a:txBody>
                    <a:bodyPr/>
                    <a:lstStyle/>
                    <a:p>
                      <a:r>
                        <a:rPr lang="de-DE" sz="3600" b="1" dirty="0" smtClean="0">
                          <a:solidFill>
                            <a:schemeClr val="tx1"/>
                          </a:solidFill>
                          <a:latin typeface="Arial" charset="0"/>
                          <a:ea typeface="Arial" charset="0"/>
                          <a:cs typeface="Arial" charset="0"/>
                        </a:rPr>
                        <a:t>s</a:t>
                      </a:r>
                      <a:r>
                        <a:rPr lang="de-DE" sz="3600" b="1" baseline="-25000" dirty="0" smtClean="0">
                          <a:solidFill>
                            <a:schemeClr val="tx1"/>
                          </a:solidFill>
                          <a:latin typeface="Arial" charset="0"/>
                          <a:ea typeface="Arial" charset="0"/>
                          <a:cs typeface="Arial" charset="0"/>
                        </a:rPr>
                        <a:t>1</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1</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2</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3</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err="1" smtClean="0">
                          <a:latin typeface="Arial" charset="0"/>
                          <a:ea typeface="Arial" charset="0"/>
                          <a:cs typeface="Arial" charset="0"/>
                        </a:rPr>
                        <a:t>id</a:t>
                      </a:r>
                      <a:endParaRPr lang="de-DE" sz="24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120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240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r>
              <a:tr h="628883">
                <a:tc>
                  <a:txBody>
                    <a:bodyPr/>
                    <a:lstStyle/>
                    <a:p>
                      <a:r>
                        <a:rPr lang="de-DE" sz="3600" b="1" dirty="0" smtClean="0">
                          <a:solidFill>
                            <a:schemeClr val="tx1"/>
                          </a:solidFill>
                          <a:latin typeface="Arial" charset="0"/>
                          <a:ea typeface="Arial" charset="0"/>
                          <a:cs typeface="Arial" charset="0"/>
                        </a:rPr>
                        <a:t>s</a:t>
                      </a:r>
                      <a:r>
                        <a:rPr lang="de-DE" sz="3600" b="1" baseline="-25000" dirty="0" smtClean="0">
                          <a:solidFill>
                            <a:schemeClr val="tx1"/>
                          </a:solidFill>
                          <a:latin typeface="Arial" charset="0"/>
                          <a:ea typeface="Arial" charset="0"/>
                          <a:cs typeface="Arial" charset="0"/>
                        </a:rPr>
                        <a:t>2</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2</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3</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1</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240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err="1" smtClean="0">
                          <a:latin typeface="Arial" charset="0"/>
                          <a:ea typeface="Arial" charset="0"/>
                          <a:cs typeface="Arial" charset="0"/>
                        </a:rPr>
                        <a:t>id</a:t>
                      </a:r>
                      <a:endParaRPr lang="de-DE" sz="24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120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r>
              <a:tr h="628883">
                <a:tc>
                  <a:txBody>
                    <a:bodyPr/>
                    <a:lstStyle/>
                    <a:p>
                      <a:r>
                        <a:rPr lang="de-DE" sz="3600" b="1" dirty="0" smtClean="0">
                          <a:solidFill>
                            <a:schemeClr val="tx1"/>
                          </a:solidFill>
                          <a:latin typeface="Arial" charset="0"/>
                          <a:ea typeface="Arial" charset="0"/>
                          <a:cs typeface="Arial" charset="0"/>
                        </a:rPr>
                        <a:t>s</a:t>
                      </a:r>
                      <a:r>
                        <a:rPr lang="de-DE" sz="3600" b="1" baseline="-25000" dirty="0" smtClean="0">
                          <a:solidFill>
                            <a:schemeClr val="tx1"/>
                          </a:solidFill>
                          <a:latin typeface="Arial" charset="0"/>
                          <a:ea typeface="Arial" charset="0"/>
                          <a:cs typeface="Arial" charset="0"/>
                        </a:rPr>
                        <a:t>3</a:t>
                      </a:r>
                      <a:endParaRPr lang="de-DE" sz="3600" b="1" baseline="-25000" dirty="0">
                        <a:solidFill>
                          <a:schemeClr val="tx1"/>
                        </a:solidFill>
                        <a:latin typeface="Arial" charset="0"/>
                        <a:ea typeface="Arial" charset="0"/>
                        <a:cs typeface="Arial" charset="0"/>
                      </a:endParaRPr>
                    </a:p>
                  </a:txBody>
                  <a:tcPr marL="77801" marR="77801">
                    <a:solidFill>
                      <a:srgbClr val="FF0000"/>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3</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1</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s</a:t>
                      </a:r>
                      <a:r>
                        <a:rPr lang="de-DE" sz="2400" baseline="-25000" dirty="0" smtClean="0">
                          <a:latin typeface="Arial" charset="0"/>
                          <a:ea typeface="Arial" charset="0"/>
                          <a:cs typeface="Arial" charset="0"/>
                        </a:rPr>
                        <a:t>2</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120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smtClean="0">
                          <a:latin typeface="Arial" charset="0"/>
                          <a:ea typeface="Arial" charset="0"/>
                          <a:cs typeface="Arial" charset="0"/>
                        </a:rPr>
                        <a:t>d</a:t>
                      </a:r>
                      <a:r>
                        <a:rPr lang="de-DE" sz="2400" baseline="-25000" dirty="0" smtClean="0">
                          <a:latin typeface="Arial" charset="0"/>
                          <a:ea typeface="Arial" charset="0"/>
                          <a:cs typeface="Arial" charset="0"/>
                        </a:rPr>
                        <a:t>240</a:t>
                      </a:r>
                      <a:endParaRPr lang="de-DE" sz="2400" baseline="-25000" dirty="0">
                        <a:solidFill>
                          <a:schemeClr val="bg1"/>
                        </a:solidFill>
                        <a:latin typeface="Arial" charset="0"/>
                        <a:ea typeface="Arial" charset="0"/>
                        <a:cs typeface="Arial" charset="0"/>
                      </a:endParaRPr>
                    </a:p>
                  </a:txBody>
                  <a:tcPr marL="77801" marR="77801">
                    <a:solidFill>
                      <a:schemeClr val="tx1"/>
                    </a:solidFill>
                  </a:tcPr>
                </a:tc>
                <a:tc>
                  <a:txBody>
                    <a:bodyPr/>
                    <a:lstStyle/>
                    <a:p>
                      <a:r>
                        <a:rPr lang="de-DE" sz="2400" dirty="0" err="1" smtClean="0">
                          <a:latin typeface="Arial" charset="0"/>
                          <a:ea typeface="Arial" charset="0"/>
                          <a:cs typeface="Arial" charset="0"/>
                        </a:rPr>
                        <a:t>id</a:t>
                      </a:r>
                      <a:endParaRPr lang="de-DE" sz="2400" dirty="0">
                        <a:solidFill>
                          <a:schemeClr val="bg1"/>
                        </a:solidFill>
                        <a:latin typeface="Arial" charset="0"/>
                        <a:ea typeface="Arial" charset="0"/>
                        <a:cs typeface="Arial" charset="0"/>
                      </a:endParaRPr>
                    </a:p>
                  </a:txBody>
                  <a:tcPr marL="77801" marR="77801">
                    <a:solidFill>
                      <a:schemeClr val="tx1"/>
                    </a:solidFill>
                  </a:tcPr>
                </a:tc>
              </a:tr>
            </a:tbl>
          </a:graphicData>
        </a:graphic>
      </p:graphicFrame>
      <p:sp>
        <p:nvSpPr>
          <p:cNvPr id="5" name="Foliennummernplatzhalter 4"/>
          <p:cNvSpPr>
            <a:spLocks noGrp="1"/>
          </p:cNvSpPr>
          <p:nvPr>
            <p:ph type="sldNum" sz="quarter" idx="12"/>
          </p:nvPr>
        </p:nvSpPr>
        <p:spPr/>
        <p:txBody>
          <a:bodyPr/>
          <a:lstStyle/>
          <a:p>
            <a:fld id="{9A971755-901D-FF43-8168-280776C7D70A}" type="slidenum">
              <a:rPr lang="de-DE" smtClean="0"/>
              <a:t>18</a:t>
            </a:fld>
            <a:endParaRPr lang="de-DE"/>
          </a:p>
        </p:txBody>
      </p:sp>
    </p:spTree>
    <p:extLst>
      <p:ext uri="{BB962C8B-B14F-4D97-AF65-F5344CB8AC3E}">
        <p14:creationId xmlns:p14="http://schemas.microsoft.com/office/powerpoint/2010/main" val="16519267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5474" y="156156"/>
            <a:ext cx="9404723" cy="1400530"/>
          </a:xfrm>
        </p:spPr>
        <p:txBody>
          <a:bodyPr>
            <a:normAutofit/>
          </a:bodyPr>
          <a:lstStyle/>
          <a:p>
            <a:r>
              <a:rPr lang="de-DE" dirty="0" smtClean="0">
                <a:latin typeface="Arial" charset="0"/>
                <a:ea typeface="Arial" charset="0"/>
                <a:cs typeface="Arial" charset="0"/>
              </a:rPr>
              <a:t>Ist die Hintereinanderausführung von </a:t>
            </a:r>
            <a:r>
              <a:rPr lang="de-DE" dirty="0" err="1" smtClean="0">
                <a:latin typeface="Arial" charset="0"/>
                <a:ea typeface="Arial" charset="0"/>
                <a:cs typeface="Arial" charset="0"/>
              </a:rPr>
              <a:t>Isometrien</a:t>
            </a:r>
            <a:r>
              <a:rPr lang="de-DE" dirty="0" smtClean="0">
                <a:latin typeface="Arial" charset="0"/>
                <a:ea typeface="Arial" charset="0"/>
                <a:cs typeface="Arial" charset="0"/>
              </a:rPr>
              <a:t> am Rechteck eine Gruppe?</a:t>
            </a:r>
            <a:endParaRPr lang="de-DE" dirty="0">
              <a:latin typeface="Arial" charset="0"/>
              <a:ea typeface="Arial" charset="0"/>
              <a:cs typeface="Arial" charset="0"/>
            </a:endParaRPr>
          </a:p>
        </p:txBody>
      </p:sp>
      <p:sp>
        <p:nvSpPr>
          <p:cNvPr id="3" name="Inhaltsplatzhalter 2"/>
          <p:cNvSpPr>
            <a:spLocks noGrp="1"/>
          </p:cNvSpPr>
          <p:nvPr>
            <p:ph idx="1"/>
          </p:nvPr>
        </p:nvSpPr>
        <p:spPr>
          <a:xfrm>
            <a:off x="646111" y="2349480"/>
            <a:ext cx="8946541" cy="4195481"/>
          </a:xfrm>
        </p:spPr>
        <p:txBody>
          <a:bodyPr/>
          <a:lstStyle/>
          <a:p>
            <a:r>
              <a:rPr lang="de-DE" dirty="0" err="1" smtClean="0">
                <a:latin typeface="Arial" charset="0"/>
                <a:ea typeface="Arial" charset="0"/>
                <a:cs typeface="Arial" charset="0"/>
              </a:rPr>
              <a:t>D</a:t>
            </a:r>
            <a:r>
              <a:rPr lang="de-DE" baseline="-25000" dirty="0" err="1">
                <a:latin typeface="Arial" charset="0"/>
                <a:ea typeface="Arial" charset="0"/>
                <a:cs typeface="Arial" charset="0"/>
              </a:rPr>
              <a:t>R</a:t>
            </a:r>
            <a:r>
              <a:rPr lang="de-DE" baseline="-25000" dirty="0" err="1" smtClean="0">
                <a:latin typeface="Arial" charset="0"/>
                <a:ea typeface="Arial" charset="0"/>
                <a:cs typeface="Arial" charset="0"/>
              </a:rPr>
              <a:t>echteck</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d, s</a:t>
            </a:r>
            <a:r>
              <a:rPr lang="de-DE" baseline="-25000" dirty="0" smtClean="0">
                <a:latin typeface="Arial" charset="0"/>
                <a:ea typeface="Arial" charset="0"/>
                <a:cs typeface="Arial" charset="0"/>
              </a:rPr>
              <a:t>1</a:t>
            </a:r>
            <a:r>
              <a:rPr lang="de-DE" dirty="0" smtClean="0">
                <a:latin typeface="Arial" charset="0"/>
                <a:ea typeface="Arial" charset="0"/>
                <a:cs typeface="Arial" charset="0"/>
              </a:rPr>
              <a:t>, s</a:t>
            </a:r>
            <a:r>
              <a:rPr lang="de-DE" baseline="-25000" dirty="0" smtClean="0">
                <a:latin typeface="Arial" charset="0"/>
                <a:ea typeface="Arial" charset="0"/>
                <a:cs typeface="Arial" charset="0"/>
              </a:rPr>
              <a:t>2</a:t>
            </a:r>
            <a:r>
              <a:rPr lang="de-DE" dirty="0" smtClean="0">
                <a:latin typeface="Arial" charset="0"/>
                <a:ea typeface="Arial" charset="0"/>
                <a:cs typeface="Arial" charset="0"/>
              </a:rPr>
              <a:t>}  mit d = d</a:t>
            </a:r>
            <a:r>
              <a:rPr lang="de-DE" baseline="-25000" dirty="0" smtClean="0">
                <a:latin typeface="Arial" charset="0"/>
                <a:ea typeface="Arial" charset="0"/>
                <a:cs typeface="Arial" charset="0"/>
              </a:rPr>
              <a:t>180</a:t>
            </a:r>
          </a:p>
          <a:p>
            <a:endParaRPr lang="de-DE" dirty="0"/>
          </a:p>
        </p:txBody>
      </p:sp>
      <p:sp>
        <p:nvSpPr>
          <p:cNvPr id="4" name="Foliennummernplatzhalter 3"/>
          <p:cNvSpPr>
            <a:spLocks noGrp="1"/>
          </p:cNvSpPr>
          <p:nvPr>
            <p:ph type="sldNum" sz="quarter" idx="12"/>
          </p:nvPr>
        </p:nvSpPr>
        <p:spPr/>
        <p:txBody>
          <a:bodyPr/>
          <a:lstStyle/>
          <a:p>
            <a:fld id="{9A971755-901D-FF43-8168-280776C7D70A}" type="slidenum">
              <a:rPr lang="de-DE" smtClean="0"/>
              <a:t>19</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843880505"/>
              </p:ext>
            </p:extLst>
          </p:nvPr>
        </p:nvGraphicFramePr>
        <p:xfrm>
          <a:off x="646111" y="2857380"/>
          <a:ext cx="3855940" cy="2407920"/>
        </p:xfrm>
        <a:graphic>
          <a:graphicData uri="http://schemas.openxmlformats.org/drawingml/2006/table">
            <a:tbl>
              <a:tblPr firstRow="1" bandRow="1">
                <a:tableStyleId>{69CF1AB2-1976-4502-BF36-3FF5EA218861}</a:tableStyleId>
              </a:tblPr>
              <a:tblGrid>
                <a:gridCol w="771188"/>
                <a:gridCol w="771188"/>
                <a:gridCol w="771188"/>
                <a:gridCol w="771188"/>
                <a:gridCol w="771188"/>
              </a:tblGrid>
              <a:tr h="384937">
                <a:tc>
                  <a:txBody>
                    <a:bodyPr/>
                    <a:lstStyle/>
                    <a:p>
                      <a:r>
                        <a:rPr lang="de-DE" sz="3200" b="1" dirty="0" smtClean="0">
                          <a:solidFill>
                            <a:schemeClr val="tx1"/>
                          </a:solidFill>
                          <a:latin typeface="Arial" charset="0"/>
                          <a:ea typeface="Arial" charset="0"/>
                          <a:cs typeface="Arial" charset="0"/>
                        </a:rPr>
                        <a:t> ∘</a:t>
                      </a:r>
                      <a:endParaRPr lang="de-DE" sz="3200" b="1" dirty="0">
                        <a:solidFill>
                          <a:schemeClr val="tx1"/>
                        </a:solidFill>
                        <a:latin typeface="Arial" charset="0"/>
                        <a:ea typeface="Arial" charset="0"/>
                        <a:cs typeface="Arial" charset="0"/>
                      </a:endParaRPr>
                    </a:p>
                  </a:txBody>
                  <a:tcPr>
                    <a:solidFill>
                      <a:srgbClr val="FF0000"/>
                    </a:solidFill>
                  </a:tcPr>
                </a:tc>
                <a:tc>
                  <a:txBody>
                    <a:bodyPr/>
                    <a:lstStyle/>
                    <a:p>
                      <a:r>
                        <a:rPr lang="de-DE" sz="2400" dirty="0" err="1" smtClean="0">
                          <a:solidFill>
                            <a:schemeClr val="tx1"/>
                          </a:solidFill>
                          <a:latin typeface="Arial" charset="0"/>
                          <a:ea typeface="Arial" charset="0"/>
                          <a:cs typeface="Arial" charset="0"/>
                        </a:rPr>
                        <a:t>id</a:t>
                      </a:r>
                      <a:endParaRPr lang="de-DE" sz="2400" dirty="0">
                        <a:solidFill>
                          <a:schemeClr val="tx1"/>
                        </a:solidFill>
                        <a:latin typeface="Arial" charset="0"/>
                        <a:ea typeface="Arial" charset="0"/>
                        <a:cs typeface="Arial" charset="0"/>
                      </a:endParaRPr>
                    </a:p>
                  </a:txBody>
                  <a:tcPr>
                    <a:solidFill>
                      <a:srgbClr val="FF0000"/>
                    </a:solidFill>
                  </a:tcPr>
                </a:tc>
                <a:tc>
                  <a:txBody>
                    <a:bodyPr/>
                    <a:lstStyle/>
                    <a:p>
                      <a:r>
                        <a:rPr lang="de-DE" sz="2400" dirty="0" smtClean="0">
                          <a:solidFill>
                            <a:schemeClr val="tx1"/>
                          </a:solidFill>
                          <a:latin typeface="Arial" charset="0"/>
                          <a:ea typeface="Arial" charset="0"/>
                          <a:cs typeface="Arial" charset="0"/>
                        </a:rPr>
                        <a:t>d</a:t>
                      </a:r>
                      <a:endParaRPr lang="de-DE" sz="2400" dirty="0">
                        <a:solidFill>
                          <a:schemeClr val="tx1"/>
                        </a:solidFill>
                        <a:latin typeface="Arial" charset="0"/>
                        <a:ea typeface="Arial" charset="0"/>
                        <a:cs typeface="Arial" charset="0"/>
                      </a:endParaRPr>
                    </a:p>
                  </a:txBody>
                  <a:tcPr>
                    <a:solidFill>
                      <a:srgbClr val="FF0000"/>
                    </a:solidFill>
                  </a:tcPr>
                </a:tc>
                <a:tc>
                  <a:txBody>
                    <a:bodyPr/>
                    <a:lstStyle/>
                    <a:p>
                      <a:r>
                        <a:rPr lang="de-DE" sz="2400" dirty="0" smtClean="0">
                          <a:solidFill>
                            <a:schemeClr val="tx1"/>
                          </a:solidFill>
                          <a:latin typeface="Arial" charset="0"/>
                          <a:ea typeface="Arial" charset="0"/>
                          <a:cs typeface="Arial" charset="0"/>
                        </a:rPr>
                        <a:t>s</a:t>
                      </a:r>
                      <a:r>
                        <a:rPr lang="de-DE" sz="2400" baseline="-25000" dirty="0" smtClean="0">
                          <a:solidFill>
                            <a:schemeClr val="tx1"/>
                          </a:solidFill>
                          <a:latin typeface="Arial" charset="0"/>
                          <a:ea typeface="Arial" charset="0"/>
                          <a:cs typeface="Arial" charset="0"/>
                        </a:rPr>
                        <a:t>1</a:t>
                      </a:r>
                      <a:endParaRPr lang="de-DE" sz="2400" dirty="0">
                        <a:solidFill>
                          <a:schemeClr val="tx1"/>
                        </a:solidFill>
                        <a:latin typeface="Arial" charset="0"/>
                        <a:ea typeface="Arial" charset="0"/>
                        <a:cs typeface="Arial" charset="0"/>
                      </a:endParaRPr>
                    </a:p>
                  </a:txBody>
                  <a:tcPr>
                    <a:solidFill>
                      <a:srgbClr val="FF0000"/>
                    </a:solidFill>
                  </a:tcPr>
                </a:tc>
                <a:tc>
                  <a:txBody>
                    <a:bodyPr/>
                    <a:lstStyle/>
                    <a:p>
                      <a:r>
                        <a:rPr lang="de-DE" sz="2400" dirty="0" smtClean="0">
                          <a:solidFill>
                            <a:schemeClr val="tx1"/>
                          </a:solidFill>
                          <a:latin typeface="Arial" charset="0"/>
                          <a:ea typeface="Arial" charset="0"/>
                          <a:cs typeface="Arial" charset="0"/>
                        </a:rPr>
                        <a:t>s</a:t>
                      </a:r>
                      <a:r>
                        <a:rPr lang="de-DE" sz="2400" baseline="-25000" dirty="0" smtClean="0">
                          <a:solidFill>
                            <a:schemeClr val="tx1"/>
                          </a:solidFill>
                          <a:latin typeface="Arial" charset="0"/>
                          <a:ea typeface="Arial" charset="0"/>
                          <a:cs typeface="Arial" charset="0"/>
                        </a:rPr>
                        <a:t>2</a:t>
                      </a:r>
                      <a:endParaRPr lang="de-DE" sz="2400" dirty="0">
                        <a:solidFill>
                          <a:schemeClr val="tx1"/>
                        </a:solidFill>
                        <a:latin typeface="Arial" charset="0"/>
                        <a:ea typeface="Arial" charset="0"/>
                        <a:cs typeface="Arial" charset="0"/>
                      </a:endParaRPr>
                    </a:p>
                  </a:txBody>
                  <a:tcPr>
                    <a:solidFill>
                      <a:srgbClr val="FF0000"/>
                    </a:solidFill>
                  </a:tcPr>
                </a:tc>
              </a:tr>
              <a:tr h="384937">
                <a:tc>
                  <a:txBody>
                    <a:bodyPr/>
                    <a:lstStyle/>
                    <a:p>
                      <a:r>
                        <a:rPr lang="de-DE" sz="2400" b="1" dirty="0" err="1" smtClean="0">
                          <a:solidFill>
                            <a:schemeClr val="tx1"/>
                          </a:solidFill>
                          <a:latin typeface="Arial" charset="0"/>
                          <a:ea typeface="Arial" charset="0"/>
                          <a:cs typeface="Arial" charset="0"/>
                        </a:rPr>
                        <a:t>id</a:t>
                      </a:r>
                      <a:endParaRPr lang="de-DE" sz="2400" b="1" dirty="0">
                        <a:solidFill>
                          <a:schemeClr val="tx1"/>
                        </a:solidFill>
                        <a:latin typeface="Arial" charset="0"/>
                        <a:ea typeface="Arial" charset="0"/>
                        <a:cs typeface="Arial" charset="0"/>
                      </a:endParaRPr>
                    </a:p>
                  </a:txBody>
                  <a:tcPr>
                    <a:solidFill>
                      <a:srgbClr val="FF0000"/>
                    </a:solidFill>
                  </a:tcPr>
                </a:tc>
                <a:tc>
                  <a:txBody>
                    <a:bodyPr/>
                    <a:lstStyle/>
                    <a:p>
                      <a:r>
                        <a:rPr lang="de-DE" dirty="0" err="1" smtClean="0">
                          <a:latin typeface="Arial" charset="0"/>
                          <a:ea typeface="Arial" charset="0"/>
                          <a:cs typeface="Arial" charset="0"/>
                        </a:rPr>
                        <a:t>id</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d</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1</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2</a:t>
                      </a:r>
                      <a:endParaRPr lang="de-DE" dirty="0">
                        <a:latin typeface="Arial" charset="0"/>
                        <a:ea typeface="Arial" charset="0"/>
                        <a:cs typeface="Arial" charset="0"/>
                      </a:endParaRPr>
                    </a:p>
                  </a:txBody>
                  <a:tcPr>
                    <a:solidFill>
                      <a:schemeClr val="tx1"/>
                    </a:solidFill>
                  </a:tcPr>
                </a:tc>
              </a:tr>
              <a:tr h="384937">
                <a:tc>
                  <a:txBody>
                    <a:bodyPr/>
                    <a:lstStyle/>
                    <a:p>
                      <a:r>
                        <a:rPr lang="de-DE" sz="2400" b="1" dirty="0" smtClean="0">
                          <a:solidFill>
                            <a:schemeClr val="tx1"/>
                          </a:solidFill>
                          <a:latin typeface="Arial" charset="0"/>
                          <a:ea typeface="Arial" charset="0"/>
                          <a:cs typeface="Arial" charset="0"/>
                        </a:rPr>
                        <a:t>d</a:t>
                      </a:r>
                      <a:endParaRPr lang="de-DE" sz="2400" b="1" dirty="0">
                        <a:solidFill>
                          <a:schemeClr val="tx1"/>
                        </a:solidFill>
                        <a:latin typeface="Arial" charset="0"/>
                        <a:ea typeface="Arial" charset="0"/>
                        <a:cs typeface="Arial" charset="0"/>
                      </a:endParaRPr>
                    </a:p>
                  </a:txBody>
                  <a:tcPr>
                    <a:solidFill>
                      <a:srgbClr val="FF0000"/>
                    </a:solidFill>
                  </a:tcPr>
                </a:tc>
                <a:tc>
                  <a:txBody>
                    <a:bodyPr/>
                    <a:lstStyle/>
                    <a:p>
                      <a:r>
                        <a:rPr lang="de-DE" dirty="0" smtClean="0">
                          <a:latin typeface="Arial" charset="0"/>
                          <a:ea typeface="Arial" charset="0"/>
                          <a:cs typeface="Arial" charset="0"/>
                        </a:rPr>
                        <a:t>d</a:t>
                      </a:r>
                      <a:endParaRPr lang="de-DE" dirty="0">
                        <a:latin typeface="Arial" charset="0"/>
                        <a:ea typeface="Arial" charset="0"/>
                        <a:cs typeface="Arial" charset="0"/>
                      </a:endParaRPr>
                    </a:p>
                  </a:txBody>
                  <a:tcPr>
                    <a:solidFill>
                      <a:schemeClr val="tx1"/>
                    </a:solidFill>
                  </a:tcPr>
                </a:tc>
                <a:tc>
                  <a:txBody>
                    <a:bodyPr/>
                    <a:lstStyle/>
                    <a:p>
                      <a:r>
                        <a:rPr lang="de-DE" dirty="0" err="1" smtClean="0">
                          <a:latin typeface="Arial" charset="0"/>
                          <a:ea typeface="Arial" charset="0"/>
                          <a:cs typeface="Arial" charset="0"/>
                        </a:rPr>
                        <a:t>id</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2</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1</a:t>
                      </a:r>
                      <a:endParaRPr lang="de-DE" dirty="0">
                        <a:latin typeface="Arial" charset="0"/>
                        <a:ea typeface="Arial" charset="0"/>
                        <a:cs typeface="Arial" charset="0"/>
                      </a:endParaRPr>
                    </a:p>
                  </a:txBody>
                  <a:tcPr>
                    <a:solidFill>
                      <a:schemeClr val="tx1"/>
                    </a:solidFill>
                  </a:tcPr>
                </a:tc>
              </a:tr>
              <a:tr h="384937">
                <a:tc>
                  <a:txBody>
                    <a:bodyPr/>
                    <a:lstStyle/>
                    <a:p>
                      <a:r>
                        <a:rPr lang="de-DE" sz="2400" b="1" dirty="0" smtClean="0">
                          <a:solidFill>
                            <a:schemeClr val="tx1"/>
                          </a:solidFill>
                          <a:latin typeface="Arial" charset="0"/>
                          <a:ea typeface="Arial" charset="0"/>
                          <a:cs typeface="Arial" charset="0"/>
                        </a:rPr>
                        <a:t>s</a:t>
                      </a:r>
                      <a:r>
                        <a:rPr lang="de-DE" sz="2400" b="1" baseline="-25000" dirty="0" smtClean="0">
                          <a:solidFill>
                            <a:schemeClr val="tx1"/>
                          </a:solidFill>
                          <a:latin typeface="Arial" charset="0"/>
                          <a:ea typeface="Arial" charset="0"/>
                          <a:cs typeface="Arial" charset="0"/>
                        </a:rPr>
                        <a:t>1</a:t>
                      </a:r>
                      <a:endParaRPr lang="de-DE" sz="2400" b="1" dirty="0">
                        <a:solidFill>
                          <a:schemeClr val="tx1"/>
                        </a:solidFill>
                        <a:latin typeface="Arial" charset="0"/>
                        <a:ea typeface="Arial" charset="0"/>
                        <a:cs typeface="Arial" charset="0"/>
                      </a:endParaRPr>
                    </a:p>
                  </a:txBody>
                  <a:tcPr>
                    <a:solidFill>
                      <a:srgbClr val="FF0000"/>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1</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2</a:t>
                      </a:r>
                      <a:endParaRPr lang="de-DE" dirty="0">
                        <a:latin typeface="Arial" charset="0"/>
                        <a:ea typeface="Arial" charset="0"/>
                        <a:cs typeface="Arial" charset="0"/>
                      </a:endParaRPr>
                    </a:p>
                  </a:txBody>
                  <a:tcPr>
                    <a:solidFill>
                      <a:schemeClr val="tx1"/>
                    </a:solidFill>
                  </a:tcPr>
                </a:tc>
                <a:tc>
                  <a:txBody>
                    <a:bodyPr/>
                    <a:lstStyle/>
                    <a:p>
                      <a:r>
                        <a:rPr lang="de-DE" dirty="0" err="1" smtClean="0">
                          <a:latin typeface="Arial" charset="0"/>
                          <a:ea typeface="Arial" charset="0"/>
                          <a:cs typeface="Arial" charset="0"/>
                        </a:rPr>
                        <a:t>id</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d</a:t>
                      </a:r>
                      <a:endParaRPr lang="de-DE" dirty="0">
                        <a:latin typeface="Arial" charset="0"/>
                        <a:ea typeface="Arial" charset="0"/>
                        <a:cs typeface="Arial" charset="0"/>
                      </a:endParaRPr>
                    </a:p>
                  </a:txBody>
                  <a:tcPr>
                    <a:solidFill>
                      <a:schemeClr val="tx1"/>
                    </a:solidFill>
                  </a:tcPr>
                </a:tc>
              </a:tr>
              <a:tr h="384937">
                <a:tc>
                  <a:txBody>
                    <a:bodyPr/>
                    <a:lstStyle/>
                    <a:p>
                      <a:r>
                        <a:rPr lang="de-DE" sz="2400" b="1" dirty="0" smtClean="0">
                          <a:solidFill>
                            <a:schemeClr val="tx1"/>
                          </a:solidFill>
                          <a:latin typeface="Arial" charset="0"/>
                          <a:ea typeface="Arial" charset="0"/>
                          <a:cs typeface="Arial" charset="0"/>
                        </a:rPr>
                        <a:t>s</a:t>
                      </a:r>
                      <a:r>
                        <a:rPr lang="de-DE" sz="2400" b="1" baseline="-25000" dirty="0" smtClean="0">
                          <a:solidFill>
                            <a:schemeClr val="tx1"/>
                          </a:solidFill>
                          <a:latin typeface="Arial" charset="0"/>
                          <a:ea typeface="Arial" charset="0"/>
                          <a:cs typeface="Arial" charset="0"/>
                        </a:rPr>
                        <a:t>2</a:t>
                      </a:r>
                      <a:endParaRPr lang="de-DE" sz="2400" b="1" dirty="0">
                        <a:solidFill>
                          <a:schemeClr val="tx1"/>
                        </a:solidFill>
                        <a:latin typeface="Arial" charset="0"/>
                        <a:ea typeface="Arial" charset="0"/>
                        <a:cs typeface="Arial" charset="0"/>
                      </a:endParaRPr>
                    </a:p>
                  </a:txBody>
                  <a:tcPr>
                    <a:solidFill>
                      <a:srgbClr val="FF0000"/>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2</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s</a:t>
                      </a:r>
                      <a:r>
                        <a:rPr lang="de-DE" baseline="-25000" dirty="0" smtClean="0">
                          <a:latin typeface="Arial" charset="0"/>
                          <a:ea typeface="Arial" charset="0"/>
                          <a:cs typeface="Arial" charset="0"/>
                        </a:rPr>
                        <a:t>1</a:t>
                      </a:r>
                      <a:endParaRPr lang="de-DE" dirty="0">
                        <a:latin typeface="Arial" charset="0"/>
                        <a:ea typeface="Arial" charset="0"/>
                        <a:cs typeface="Arial" charset="0"/>
                      </a:endParaRPr>
                    </a:p>
                  </a:txBody>
                  <a:tcPr>
                    <a:solidFill>
                      <a:schemeClr val="tx1"/>
                    </a:solidFill>
                  </a:tcPr>
                </a:tc>
                <a:tc>
                  <a:txBody>
                    <a:bodyPr/>
                    <a:lstStyle/>
                    <a:p>
                      <a:r>
                        <a:rPr lang="de-DE" dirty="0" smtClean="0">
                          <a:latin typeface="Arial" charset="0"/>
                          <a:ea typeface="Arial" charset="0"/>
                          <a:cs typeface="Arial" charset="0"/>
                        </a:rPr>
                        <a:t>d</a:t>
                      </a:r>
                      <a:endParaRPr lang="de-DE" dirty="0">
                        <a:latin typeface="Arial" charset="0"/>
                        <a:ea typeface="Arial" charset="0"/>
                        <a:cs typeface="Arial" charset="0"/>
                      </a:endParaRPr>
                    </a:p>
                  </a:txBody>
                  <a:tcPr>
                    <a:solidFill>
                      <a:schemeClr val="tx1"/>
                    </a:solidFill>
                  </a:tcPr>
                </a:tc>
                <a:tc>
                  <a:txBody>
                    <a:bodyPr/>
                    <a:lstStyle/>
                    <a:p>
                      <a:r>
                        <a:rPr lang="de-DE" dirty="0" err="1" smtClean="0">
                          <a:latin typeface="Arial" charset="0"/>
                          <a:ea typeface="Arial" charset="0"/>
                          <a:cs typeface="Arial" charset="0"/>
                        </a:rPr>
                        <a:t>id</a:t>
                      </a:r>
                      <a:endParaRPr lang="de-DE" dirty="0">
                        <a:latin typeface="Arial" charset="0"/>
                        <a:ea typeface="Arial" charset="0"/>
                        <a:cs typeface="Arial" charset="0"/>
                      </a:endParaRPr>
                    </a:p>
                  </a:txBody>
                  <a:tcPr>
                    <a:solidFill>
                      <a:schemeClr val="tx1"/>
                    </a:solidFill>
                  </a:tcPr>
                </a:tc>
              </a:tr>
            </a:tbl>
          </a:graphicData>
        </a:graphic>
      </p:graphicFrame>
      <p:sp>
        <p:nvSpPr>
          <p:cNvPr id="6" name="Textfeld 5"/>
          <p:cNvSpPr txBox="1"/>
          <p:nvPr/>
        </p:nvSpPr>
        <p:spPr>
          <a:xfrm>
            <a:off x="8624726" y="1774028"/>
            <a:ext cx="3056301" cy="5386090"/>
          </a:xfrm>
          <a:prstGeom prst="rect">
            <a:avLst/>
          </a:prstGeom>
          <a:noFill/>
        </p:spPr>
        <p:txBody>
          <a:bodyPr wrap="square" rtlCol="0">
            <a:spAutoFit/>
          </a:bodyPr>
          <a:lstStyle/>
          <a:p>
            <a:r>
              <a:rPr lang="de-DE" sz="2000" b="1" dirty="0" smtClean="0">
                <a:latin typeface="Arial" charset="0"/>
                <a:ea typeface="Arial" charset="0"/>
                <a:cs typeface="Arial" charset="0"/>
              </a:rPr>
              <a:t>Abgeschlossenheit:</a:t>
            </a:r>
          </a:p>
          <a:p>
            <a:r>
              <a:rPr lang="de-DE" dirty="0" smtClean="0">
                <a:latin typeface="Arial" charset="0"/>
                <a:ea typeface="Arial" charset="0"/>
                <a:cs typeface="Arial" charset="0"/>
              </a:rPr>
              <a:t>Ja, siehe Tabelle</a:t>
            </a:r>
          </a:p>
          <a:p>
            <a:endParaRPr lang="de-DE" dirty="0">
              <a:latin typeface="Arial" charset="0"/>
              <a:ea typeface="Arial" charset="0"/>
              <a:cs typeface="Arial" charset="0"/>
            </a:endParaRPr>
          </a:p>
          <a:p>
            <a:r>
              <a:rPr lang="de-DE" sz="2000" b="1" dirty="0" smtClean="0">
                <a:latin typeface="Arial" charset="0"/>
                <a:ea typeface="Arial" charset="0"/>
                <a:cs typeface="Arial" charset="0"/>
              </a:rPr>
              <a:t>Neutrales Element</a:t>
            </a:r>
            <a:r>
              <a:rPr lang="de-DE" sz="2000" dirty="0" smtClean="0">
                <a:latin typeface="Arial" charset="0"/>
                <a:ea typeface="Arial" charset="0"/>
                <a:cs typeface="Arial" charset="0"/>
              </a:rPr>
              <a:t>: </a:t>
            </a:r>
          </a:p>
          <a:p>
            <a:r>
              <a:rPr lang="de-DE" dirty="0" smtClean="0">
                <a:latin typeface="Arial" charset="0"/>
                <a:ea typeface="Arial" charset="0"/>
                <a:cs typeface="Arial" charset="0"/>
              </a:rPr>
              <a:t>Für alle </a:t>
            </a:r>
            <a:r>
              <a:rPr lang="de-DE" dirty="0" err="1" smtClean="0">
                <a:latin typeface="Arial" charset="0"/>
                <a:ea typeface="Arial" charset="0"/>
                <a:cs typeface="Arial" charset="0"/>
              </a:rPr>
              <a:t>g</a:t>
            </a:r>
            <a:r>
              <a:rPr lang="de-DE" dirty="0" smtClean="0">
                <a:latin typeface="Arial" charset="0"/>
                <a:ea typeface="Arial" charset="0"/>
                <a:cs typeface="Arial" charset="0"/>
              </a:rPr>
              <a:t> </a:t>
            </a:r>
            <a:r>
              <a:rPr lang="de-DE" dirty="0">
                <a:latin typeface="Arial" charset="0"/>
                <a:ea typeface="Arial" charset="0"/>
                <a:cs typeface="Arial" charset="0"/>
              </a:rPr>
              <a:t>∊</a:t>
            </a:r>
            <a:r>
              <a:rPr lang="de-DE" dirty="0" smtClean="0">
                <a:latin typeface="Arial" charset="0"/>
                <a:ea typeface="Arial" charset="0"/>
                <a:cs typeface="Arial" charset="0"/>
              </a:rPr>
              <a:t> </a:t>
            </a:r>
            <a:r>
              <a:rPr lang="de-DE" dirty="0" err="1" smtClean="0">
                <a:latin typeface="Arial" charset="0"/>
                <a:ea typeface="Arial" charset="0"/>
                <a:cs typeface="Arial" charset="0"/>
              </a:rPr>
              <a:t>D</a:t>
            </a:r>
            <a:r>
              <a:rPr lang="de-DE" baseline="-25000" dirty="0" err="1">
                <a:latin typeface="Arial" charset="0"/>
                <a:ea typeface="Arial" charset="0"/>
                <a:cs typeface="Arial" charset="0"/>
              </a:rPr>
              <a:t>R</a:t>
            </a:r>
            <a:r>
              <a:rPr lang="de-DE" baseline="-25000" dirty="0" err="1" smtClean="0">
                <a:latin typeface="Arial" charset="0"/>
                <a:ea typeface="Arial" charset="0"/>
                <a:cs typeface="Arial" charset="0"/>
              </a:rPr>
              <a:t>echteck</a:t>
            </a:r>
            <a:r>
              <a:rPr lang="de-DE" baseline="-25000" dirty="0" smtClean="0">
                <a:latin typeface="Arial" charset="0"/>
                <a:ea typeface="Arial" charset="0"/>
                <a:cs typeface="Arial" charset="0"/>
              </a:rPr>
              <a:t>  </a:t>
            </a:r>
            <a:r>
              <a:rPr lang="de-DE" dirty="0" smtClean="0">
                <a:latin typeface="Arial" charset="0"/>
                <a:ea typeface="Arial" charset="0"/>
                <a:cs typeface="Arial" charset="0"/>
              </a:rPr>
              <a:t>gilt: </a:t>
            </a:r>
            <a:r>
              <a:rPr lang="de-DE" dirty="0">
                <a:latin typeface="Arial" charset="0"/>
                <a:ea typeface="Arial" charset="0"/>
                <a:cs typeface="Arial" charset="0"/>
              </a:rPr>
              <a:t>	</a:t>
            </a:r>
            <a:r>
              <a:rPr lang="de-DE" dirty="0" smtClean="0">
                <a:latin typeface="Arial" charset="0"/>
                <a:ea typeface="Arial" charset="0"/>
                <a:cs typeface="Arial" charset="0"/>
              </a:rPr>
              <a:t> </a:t>
            </a:r>
            <a:r>
              <a:rPr lang="de-DE" dirty="0" err="1" smtClean="0">
                <a:latin typeface="Arial" charset="0"/>
                <a:ea typeface="Arial" charset="0"/>
                <a:cs typeface="Arial" charset="0"/>
              </a:rPr>
              <a:t>id∘g</a:t>
            </a:r>
            <a:r>
              <a:rPr lang="de-DE" dirty="0" smtClean="0">
                <a:latin typeface="Arial" charset="0"/>
                <a:ea typeface="Arial" charset="0"/>
                <a:cs typeface="Arial" charset="0"/>
              </a:rPr>
              <a:t> = </a:t>
            </a:r>
            <a:r>
              <a:rPr lang="de-DE" dirty="0" err="1" smtClean="0">
                <a:latin typeface="Arial" charset="0"/>
                <a:ea typeface="Arial" charset="0"/>
                <a:cs typeface="Arial" charset="0"/>
              </a:rPr>
              <a:t>g∘id</a:t>
            </a:r>
            <a:r>
              <a:rPr lang="de-DE" dirty="0" smtClean="0">
                <a:latin typeface="Arial" charset="0"/>
                <a:ea typeface="Arial" charset="0"/>
                <a:cs typeface="Arial" charset="0"/>
              </a:rPr>
              <a:t> = </a:t>
            </a:r>
            <a:r>
              <a:rPr lang="de-DE" dirty="0" err="1" smtClean="0">
                <a:latin typeface="Arial" charset="0"/>
                <a:ea typeface="Arial" charset="0"/>
                <a:cs typeface="Arial" charset="0"/>
              </a:rPr>
              <a:t>g</a:t>
            </a:r>
            <a:endParaRPr lang="de-DE" dirty="0" smtClean="0">
              <a:latin typeface="Arial" charset="0"/>
              <a:ea typeface="Arial" charset="0"/>
              <a:cs typeface="Arial" charset="0"/>
            </a:endParaRPr>
          </a:p>
          <a:p>
            <a:endParaRPr lang="de-DE" dirty="0" smtClean="0">
              <a:latin typeface="Arial" charset="0"/>
              <a:ea typeface="Arial" charset="0"/>
              <a:cs typeface="Arial" charset="0"/>
            </a:endParaRPr>
          </a:p>
          <a:p>
            <a:r>
              <a:rPr lang="de-DE" sz="2000" b="1" dirty="0" smtClean="0">
                <a:latin typeface="Arial" charset="0"/>
                <a:ea typeface="Arial" charset="0"/>
                <a:cs typeface="Arial" charset="0"/>
              </a:rPr>
              <a:t>Inverse Elemente</a:t>
            </a:r>
            <a:r>
              <a:rPr lang="de-DE" sz="2000" dirty="0" smtClean="0">
                <a:latin typeface="Arial" charset="0"/>
                <a:ea typeface="Arial" charset="0"/>
                <a:cs typeface="Arial" charset="0"/>
              </a:rPr>
              <a:t>:</a:t>
            </a:r>
          </a:p>
          <a:p>
            <a:r>
              <a:rPr lang="de-DE" dirty="0" smtClean="0">
                <a:latin typeface="Arial" charset="0"/>
                <a:ea typeface="Arial" charset="0"/>
                <a:cs typeface="Arial" charset="0"/>
              </a:rPr>
              <a:t>(1)	</a:t>
            </a:r>
            <a:r>
              <a:rPr lang="de-DE" dirty="0" err="1" smtClean="0">
                <a:latin typeface="Arial" charset="0"/>
                <a:ea typeface="Arial" charset="0"/>
                <a:cs typeface="Arial" charset="0"/>
              </a:rPr>
              <a:t>id∘id</a:t>
            </a:r>
            <a:r>
              <a:rPr lang="de-DE" dirty="0" smtClean="0">
                <a:latin typeface="Arial" charset="0"/>
                <a:ea typeface="Arial" charset="0"/>
                <a:cs typeface="Arial" charset="0"/>
              </a:rPr>
              <a:t> = </a:t>
            </a:r>
            <a:r>
              <a:rPr lang="de-DE" dirty="0" err="1" smtClean="0">
                <a:latin typeface="Arial" charset="0"/>
                <a:ea typeface="Arial" charset="0"/>
                <a:cs typeface="Arial" charset="0"/>
              </a:rPr>
              <a:t>id</a:t>
            </a:r>
            <a:endParaRPr lang="de-DE" dirty="0" smtClean="0">
              <a:latin typeface="Arial" charset="0"/>
              <a:ea typeface="Arial" charset="0"/>
              <a:cs typeface="Arial" charset="0"/>
            </a:endParaRPr>
          </a:p>
          <a:p>
            <a:r>
              <a:rPr lang="de-DE" dirty="0" smtClean="0">
                <a:latin typeface="Arial" charset="0"/>
                <a:ea typeface="Arial" charset="0"/>
                <a:cs typeface="Arial" charset="0"/>
              </a:rPr>
              <a:t>(2)	</a:t>
            </a:r>
            <a:r>
              <a:rPr lang="de-DE" dirty="0" err="1" smtClean="0">
                <a:latin typeface="Arial" charset="0"/>
                <a:ea typeface="Arial" charset="0"/>
                <a:cs typeface="Arial" charset="0"/>
              </a:rPr>
              <a:t>d∘d</a:t>
            </a:r>
            <a:r>
              <a:rPr lang="de-DE" dirty="0" smtClean="0">
                <a:latin typeface="Arial" charset="0"/>
                <a:ea typeface="Arial" charset="0"/>
                <a:cs typeface="Arial" charset="0"/>
              </a:rPr>
              <a:t> = </a:t>
            </a:r>
            <a:r>
              <a:rPr lang="de-DE" dirty="0" err="1" smtClean="0">
                <a:latin typeface="Arial" charset="0"/>
                <a:ea typeface="Arial" charset="0"/>
                <a:cs typeface="Arial" charset="0"/>
              </a:rPr>
              <a:t>id</a:t>
            </a:r>
            <a:endParaRPr lang="de-DE" dirty="0" smtClean="0">
              <a:latin typeface="Arial" charset="0"/>
              <a:ea typeface="Arial" charset="0"/>
              <a:cs typeface="Arial" charset="0"/>
            </a:endParaRPr>
          </a:p>
          <a:p>
            <a:r>
              <a:rPr lang="de-DE" dirty="0" smtClean="0">
                <a:latin typeface="Arial" charset="0"/>
                <a:ea typeface="Arial" charset="0"/>
                <a:cs typeface="Arial" charset="0"/>
              </a:rPr>
              <a:t>(3)	s</a:t>
            </a:r>
            <a:r>
              <a:rPr lang="de-DE" baseline="-25000" dirty="0" smtClean="0">
                <a:latin typeface="Arial" charset="0"/>
                <a:ea typeface="Arial" charset="0"/>
                <a:cs typeface="Arial" charset="0"/>
              </a:rPr>
              <a:t>1</a:t>
            </a:r>
            <a:r>
              <a:rPr lang="de-DE" dirty="0" smtClean="0">
                <a:latin typeface="Arial" charset="0"/>
                <a:ea typeface="Arial" charset="0"/>
                <a:cs typeface="Arial" charset="0"/>
              </a:rPr>
              <a:t>∘s</a:t>
            </a:r>
            <a:r>
              <a:rPr lang="de-DE" baseline="-25000" dirty="0" smtClean="0">
                <a:latin typeface="Arial" charset="0"/>
                <a:ea typeface="Arial" charset="0"/>
                <a:cs typeface="Arial" charset="0"/>
              </a:rPr>
              <a:t>1 </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a:t>
            </a:r>
          </a:p>
          <a:p>
            <a:r>
              <a:rPr lang="de-DE" dirty="0" smtClean="0">
                <a:latin typeface="Arial" charset="0"/>
                <a:ea typeface="Arial" charset="0"/>
                <a:cs typeface="Arial" charset="0"/>
              </a:rPr>
              <a:t>(4)	s</a:t>
            </a:r>
            <a:r>
              <a:rPr lang="de-DE" baseline="-25000" dirty="0" smtClean="0">
                <a:latin typeface="Arial" charset="0"/>
                <a:ea typeface="Arial" charset="0"/>
                <a:cs typeface="Arial" charset="0"/>
              </a:rPr>
              <a:t>2</a:t>
            </a:r>
            <a:r>
              <a:rPr lang="de-DE" dirty="0" smtClean="0">
                <a:latin typeface="Arial" charset="0"/>
                <a:ea typeface="Arial" charset="0"/>
                <a:cs typeface="Arial" charset="0"/>
              </a:rPr>
              <a:t>∘s</a:t>
            </a:r>
            <a:r>
              <a:rPr lang="de-DE" baseline="-25000" dirty="0" smtClean="0">
                <a:latin typeface="Arial" charset="0"/>
                <a:ea typeface="Arial" charset="0"/>
                <a:cs typeface="Arial" charset="0"/>
              </a:rPr>
              <a:t>2</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a:t>
            </a:r>
          </a:p>
          <a:p>
            <a:endParaRPr lang="de-DE" baseline="-25000" dirty="0">
              <a:latin typeface="Arial" charset="0"/>
              <a:ea typeface="Arial" charset="0"/>
              <a:cs typeface="Arial" charset="0"/>
            </a:endParaRPr>
          </a:p>
          <a:p>
            <a:r>
              <a:rPr lang="de-DE" sz="2000" b="1" dirty="0" smtClean="0">
                <a:latin typeface="Arial" charset="0"/>
                <a:ea typeface="Arial" charset="0"/>
                <a:cs typeface="Arial" charset="0"/>
              </a:rPr>
              <a:t>Zudem gilt</a:t>
            </a:r>
            <a:r>
              <a:rPr lang="de-DE" sz="2000" dirty="0" smtClean="0">
                <a:latin typeface="Arial" charset="0"/>
                <a:ea typeface="Arial" charset="0"/>
                <a:cs typeface="Arial" charset="0"/>
              </a:rPr>
              <a:t>: </a:t>
            </a:r>
          </a:p>
          <a:p>
            <a:r>
              <a:rPr lang="de-DE" dirty="0" smtClean="0">
                <a:latin typeface="Arial" charset="0"/>
                <a:ea typeface="Arial" charset="0"/>
                <a:cs typeface="Arial" charset="0"/>
              </a:rPr>
              <a:t>(1)	d∘s</a:t>
            </a:r>
            <a:r>
              <a:rPr lang="de-DE" baseline="-25000" dirty="0" smtClean="0">
                <a:latin typeface="Arial" charset="0"/>
                <a:ea typeface="Arial" charset="0"/>
                <a:cs typeface="Arial" charset="0"/>
              </a:rPr>
              <a:t>1 </a:t>
            </a:r>
            <a:r>
              <a:rPr lang="de-DE" dirty="0" smtClean="0">
                <a:latin typeface="Arial" charset="0"/>
                <a:ea typeface="Arial" charset="0"/>
                <a:cs typeface="Arial" charset="0"/>
              </a:rPr>
              <a:t>= s</a:t>
            </a:r>
            <a:r>
              <a:rPr lang="de-DE" baseline="-25000" dirty="0" smtClean="0">
                <a:latin typeface="Arial" charset="0"/>
                <a:ea typeface="Arial" charset="0"/>
                <a:cs typeface="Arial" charset="0"/>
              </a:rPr>
              <a:t>2</a:t>
            </a:r>
            <a:r>
              <a:rPr lang="de-DE" dirty="0" smtClean="0">
                <a:latin typeface="Arial" charset="0"/>
                <a:ea typeface="Arial" charset="0"/>
                <a:cs typeface="Arial" charset="0"/>
              </a:rPr>
              <a:t> = s</a:t>
            </a:r>
            <a:r>
              <a:rPr lang="de-DE" baseline="-25000" dirty="0" smtClean="0">
                <a:latin typeface="Arial" charset="0"/>
                <a:ea typeface="Arial" charset="0"/>
                <a:cs typeface="Arial" charset="0"/>
              </a:rPr>
              <a:t>1</a:t>
            </a:r>
            <a:r>
              <a:rPr lang="de-DE" dirty="0" smtClean="0">
                <a:latin typeface="Arial" charset="0"/>
                <a:ea typeface="Arial" charset="0"/>
                <a:cs typeface="Arial" charset="0"/>
              </a:rPr>
              <a:t>∘d</a:t>
            </a:r>
          </a:p>
          <a:p>
            <a:r>
              <a:rPr lang="de-DE" dirty="0" smtClean="0">
                <a:latin typeface="Arial" charset="0"/>
                <a:ea typeface="Arial" charset="0"/>
                <a:cs typeface="Arial" charset="0"/>
              </a:rPr>
              <a:t>(2)	d∘s</a:t>
            </a:r>
            <a:r>
              <a:rPr lang="de-DE" baseline="-25000" dirty="0" smtClean="0">
                <a:latin typeface="Arial" charset="0"/>
                <a:ea typeface="Arial" charset="0"/>
                <a:cs typeface="Arial" charset="0"/>
              </a:rPr>
              <a:t>2</a:t>
            </a:r>
            <a:r>
              <a:rPr lang="de-DE" dirty="0" smtClean="0">
                <a:latin typeface="Arial" charset="0"/>
                <a:ea typeface="Arial" charset="0"/>
                <a:cs typeface="Arial" charset="0"/>
              </a:rPr>
              <a:t> = s</a:t>
            </a:r>
            <a:r>
              <a:rPr lang="de-DE" baseline="-25000" dirty="0" smtClean="0">
                <a:latin typeface="Arial" charset="0"/>
                <a:ea typeface="Arial" charset="0"/>
                <a:cs typeface="Arial" charset="0"/>
              </a:rPr>
              <a:t>1</a:t>
            </a:r>
            <a:r>
              <a:rPr lang="de-DE" dirty="0" smtClean="0">
                <a:latin typeface="Arial" charset="0"/>
                <a:ea typeface="Arial" charset="0"/>
                <a:cs typeface="Arial" charset="0"/>
              </a:rPr>
              <a:t> = s</a:t>
            </a:r>
            <a:r>
              <a:rPr lang="de-DE" baseline="-25000" dirty="0" smtClean="0">
                <a:latin typeface="Arial" charset="0"/>
                <a:ea typeface="Arial" charset="0"/>
                <a:cs typeface="Arial" charset="0"/>
              </a:rPr>
              <a:t>2</a:t>
            </a:r>
            <a:r>
              <a:rPr lang="de-DE" dirty="0" smtClean="0">
                <a:latin typeface="Arial" charset="0"/>
                <a:ea typeface="Arial" charset="0"/>
                <a:cs typeface="Arial" charset="0"/>
              </a:rPr>
              <a:t>∘d</a:t>
            </a:r>
          </a:p>
          <a:p>
            <a:r>
              <a:rPr lang="de-DE" dirty="0" smtClean="0">
                <a:latin typeface="Arial" charset="0"/>
                <a:ea typeface="Arial" charset="0"/>
                <a:cs typeface="Arial" charset="0"/>
              </a:rPr>
              <a:t>(3)	s</a:t>
            </a:r>
            <a:r>
              <a:rPr lang="de-DE" baseline="-25000" dirty="0" smtClean="0">
                <a:latin typeface="Arial" charset="0"/>
                <a:ea typeface="Arial" charset="0"/>
                <a:cs typeface="Arial" charset="0"/>
              </a:rPr>
              <a:t>1</a:t>
            </a:r>
            <a:r>
              <a:rPr lang="de-DE" dirty="0" smtClean="0">
                <a:latin typeface="Arial" charset="0"/>
                <a:ea typeface="Arial" charset="0"/>
                <a:cs typeface="Arial" charset="0"/>
              </a:rPr>
              <a:t>∘s</a:t>
            </a:r>
            <a:r>
              <a:rPr lang="de-DE" baseline="-25000" dirty="0" smtClean="0">
                <a:latin typeface="Arial" charset="0"/>
                <a:ea typeface="Arial" charset="0"/>
                <a:cs typeface="Arial" charset="0"/>
              </a:rPr>
              <a:t>2</a:t>
            </a:r>
            <a:r>
              <a:rPr lang="de-DE" dirty="0" smtClean="0">
                <a:latin typeface="Arial" charset="0"/>
                <a:ea typeface="Arial" charset="0"/>
                <a:cs typeface="Arial" charset="0"/>
              </a:rPr>
              <a:t> = d = s</a:t>
            </a:r>
            <a:r>
              <a:rPr lang="de-DE" baseline="-25000" dirty="0" smtClean="0">
                <a:latin typeface="Arial" charset="0"/>
                <a:ea typeface="Arial" charset="0"/>
                <a:cs typeface="Arial" charset="0"/>
              </a:rPr>
              <a:t>2</a:t>
            </a:r>
            <a:r>
              <a:rPr lang="de-DE" dirty="0" smtClean="0">
                <a:latin typeface="Arial" charset="0"/>
                <a:ea typeface="Arial" charset="0"/>
                <a:cs typeface="Arial" charset="0"/>
              </a:rPr>
              <a:t>∘s</a:t>
            </a:r>
            <a:r>
              <a:rPr lang="de-DE" baseline="-25000" dirty="0" smtClean="0">
                <a:latin typeface="Arial" charset="0"/>
                <a:ea typeface="Arial" charset="0"/>
                <a:cs typeface="Arial" charset="0"/>
              </a:rPr>
              <a:t>1</a:t>
            </a:r>
          </a:p>
          <a:p>
            <a:r>
              <a:rPr lang="de-DE" dirty="0" smtClean="0">
                <a:latin typeface="Arial" charset="0"/>
                <a:ea typeface="Arial" charset="0"/>
                <a:cs typeface="Arial" charset="0"/>
                <a:sym typeface="Wingdings"/>
              </a:rPr>
              <a:t>	 kommutativ</a:t>
            </a:r>
            <a:endParaRPr lang="de-DE" dirty="0" smtClean="0">
              <a:latin typeface="Arial" charset="0"/>
              <a:ea typeface="Arial" charset="0"/>
              <a:cs typeface="Arial" charset="0"/>
            </a:endParaRPr>
          </a:p>
          <a:p>
            <a:endParaRPr lang="de-DE" dirty="0">
              <a:latin typeface="Arial" charset="0"/>
              <a:ea typeface="Arial" charset="0"/>
              <a:cs typeface="Arial" charset="0"/>
            </a:endParaRPr>
          </a:p>
        </p:txBody>
      </p:sp>
      <p:pic>
        <p:nvPicPr>
          <p:cNvPr id="7" name="Inhaltsplatzhalt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854" y="2803986"/>
            <a:ext cx="3479203" cy="2533400"/>
          </a:xfrm>
          <a:prstGeom prst="rect">
            <a:avLst/>
          </a:prstGeom>
        </p:spPr>
      </p:pic>
    </p:spTree>
    <p:extLst>
      <p:ext uri="{BB962C8B-B14F-4D97-AF65-F5344CB8AC3E}">
        <p14:creationId xmlns:p14="http://schemas.microsoft.com/office/powerpoint/2010/main" val="112403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calcmode="lin" valueType="num">
                                      <p:cBhvr additive="base">
                                        <p:cTn id="4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anim calcmode="lin" valueType="num">
                                      <p:cBhvr additive="base">
                                        <p:cTn id="5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 calcmode="lin" valueType="num">
                                      <p:cBhvr additive="base">
                                        <p:cTn id="6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anim calcmode="lin" valueType="num">
                                      <p:cBhvr additive="base">
                                        <p:cTn id="67"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anim calcmode="lin" valueType="num">
                                      <p:cBhvr additive="base">
                                        <p:cTn id="71"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Gliederung</a:t>
            </a:r>
            <a:endParaRPr lang="de-DE" dirty="0">
              <a:latin typeface="Arial" charset="0"/>
              <a:ea typeface="Arial" charset="0"/>
              <a:cs typeface="Arial" charset="0"/>
            </a:endParaRPr>
          </a:p>
        </p:txBody>
      </p:sp>
      <p:sp>
        <p:nvSpPr>
          <p:cNvPr id="3" name="Inhaltsplatzhalter 2"/>
          <p:cNvSpPr>
            <a:spLocks noGrp="1"/>
          </p:cNvSpPr>
          <p:nvPr>
            <p:ph idx="1"/>
          </p:nvPr>
        </p:nvSpPr>
        <p:spPr>
          <a:xfrm>
            <a:off x="646111" y="1617237"/>
            <a:ext cx="9597640" cy="5005985"/>
          </a:xfrm>
        </p:spPr>
        <p:txBody>
          <a:bodyPr>
            <a:normAutofit/>
          </a:bodyPr>
          <a:lstStyle/>
          <a:p>
            <a:pPr marL="457200" indent="-457200">
              <a:buFont typeface="+mj-lt"/>
              <a:buAutoNum type="arabicParenBoth"/>
            </a:pPr>
            <a:r>
              <a:rPr lang="de-DE" dirty="0" smtClean="0">
                <a:latin typeface="Arial" charset="0"/>
                <a:ea typeface="Arial" charset="0"/>
                <a:cs typeface="Arial" charset="0"/>
              </a:rPr>
              <a:t>Einstiegsbeispiel</a:t>
            </a:r>
          </a:p>
          <a:p>
            <a:pPr marL="457200" indent="-457200">
              <a:buFont typeface="+mj-lt"/>
              <a:buAutoNum type="arabicParenBoth"/>
            </a:pPr>
            <a:r>
              <a:rPr lang="de-DE" dirty="0">
                <a:latin typeface="Arial" charset="0"/>
                <a:ea typeface="Arial" charset="0"/>
                <a:cs typeface="Arial" charset="0"/>
              </a:rPr>
              <a:t>Einführung in die euklidische Geometrie</a:t>
            </a:r>
          </a:p>
          <a:p>
            <a:pPr marL="857250" lvl="1" indent="-457200">
              <a:buFont typeface="+mj-lt"/>
              <a:buAutoNum type="romanLcPeriod"/>
            </a:pPr>
            <a:r>
              <a:rPr lang="de-DE" dirty="0" err="1">
                <a:latin typeface="Arial" charset="0"/>
                <a:ea typeface="Arial" charset="0"/>
                <a:cs typeface="Arial" charset="0"/>
              </a:rPr>
              <a:t>Isometrien</a:t>
            </a:r>
            <a:endParaRPr lang="de-DE" dirty="0">
              <a:latin typeface="Arial" charset="0"/>
              <a:ea typeface="Arial" charset="0"/>
              <a:cs typeface="Arial" charset="0"/>
            </a:endParaRPr>
          </a:p>
          <a:p>
            <a:pPr marL="857250" lvl="1" indent="-457200">
              <a:buFont typeface="+mj-lt"/>
              <a:buAutoNum type="romanLcPeriod"/>
            </a:pPr>
            <a:r>
              <a:rPr lang="de-DE" dirty="0" smtClean="0">
                <a:latin typeface="Arial" charset="0"/>
                <a:ea typeface="Arial" charset="0"/>
                <a:cs typeface="Arial" charset="0"/>
              </a:rPr>
              <a:t>Figuren, Deckabbildungen </a:t>
            </a:r>
            <a:r>
              <a:rPr lang="de-DE" dirty="0">
                <a:latin typeface="Arial" charset="0"/>
                <a:ea typeface="Arial" charset="0"/>
                <a:cs typeface="Arial" charset="0"/>
              </a:rPr>
              <a:t>und Permutationen</a:t>
            </a:r>
          </a:p>
          <a:p>
            <a:pPr marL="857250" lvl="1" indent="-457200">
              <a:buFont typeface="+mj-lt"/>
              <a:buAutoNum type="romanLcPeriod"/>
            </a:pPr>
            <a:r>
              <a:rPr lang="de-DE" dirty="0">
                <a:latin typeface="Arial" charset="0"/>
                <a:ea typeface="Arial" charset="0"/>
                <a:cs typeface="Arial" charset="0"/>
              </a:rPr>
              <a:t>Hintereinanderausführung zweier </a:t>
            </a:r>
            <a:r>
              <a:rPr lang="de-DE" dirty="0" err="1">
                <a:latin typeface="Arial" charset="0"/>
                <a:ea typeface="Arial" charset="0"/>
                <a:cs typeface="Arial" charset="0"/>
              </a:rPr>
              <a:t>Isometrien</a:t>
            </a:r>
            <a:endParaRPr lang="de-DE" dirty="0">
              <a:latin typeface="Arial" charset="0"/>
              <a:ea typeface="Arial" charset="0"/>
              <a:cs typeface="Arial" charset="0"/>
            </a:endParaRPr>
          </a:p>
          <a:p>
            <a:pPr marL="457200" indent="-457200">
              <a:buFont typeface="+mj-lt"/>
              <a:buAutoNum type="arabicParenBoth"/>
            </a:pPr>
            <a:r>
              <a:rPr lang="de-DE" dirty="0" smtClean="0">
                <a:latin typeface="Arial" charset="0"/>
                <a:ea typeface="Arial" charset="0"/>
                <a:cs typeface="Arial" charset="0"/>
              </a:rPr>
              <a:t>Gruppentheorie</a:t>
            </a:r>
          </a:p>
          <a:p>
            <a:pPr marL="857250" lvl="1" indent="-457200">
              <a:buFont typeface="+mj-lt"/>
              <a:buAutoNum type="romanLcPeriod"/>
            </a:pPr>
            <a:r>
              <a:rPr lang="de-DE" dirty="0" smtClean="0">
                <a:latin typeface="Arial" charset="0"/>
                <a:ea typeface="Arial" charset="0"/>
                <a:cs typeface="Arial" charset="0"/>
              </a:rPr>
              <a:t>Definition einer Gruppe </a:t>
            </a:r>
          </a:p>
          <a:p>
            <a:pPr marL="857250" lvl="1" indent="-457200">
              <a:buFont typeface="+mj-lt"/>
              <a:buAutoNum type="romanLcPeriod"/>
            </a:pPr>
            <a:r>
              <a:rPr lang="de-DE" dirty="0" err="1" smtClean="0">
                <a:latin typeface="Arial" charset="0"/>
                <a:ea typeface="Arial" charset="0"/>
                <a:cs typeface="Arial" charset="0"/>
              </a:rPr>
              <a:t>Abelsche</a:t>
            </a:r>
            <a:r>
              <a:rPr lang="de-DE" dirty="0" smtClean="0">
                <a:latin typeface="Arial" charset="0"/>
                <a:ea typeface="Arial" charset="0"/>
                <a:cs typeface="Arial" charset="0"/>
              </a:rPr>
              <a:t> Gruppen und Beispiele</a:t>
            </a:r>
          </a:p>
          <a:p>
            <a:pPr marL="857250" lvl="1" indent="-457200">
              <a:buFont typeface="+mj-lt"/>
              <a:buAutoNum type="romanLcPeriod"/>
            </a:pPr>
            <a:r>
              <a:rPr lang="de-DE" dirty="0" smtClean="0">
                <a:latin typeface="Arial" charset="0"/>
                <a:ea typeface="Arial" charset="0"/>
                <a:cs typeface="Arial" charset="0"/>
              </a:rPr>
              <a:t>Erzeugendensystem und zyklische Gruppen</a:t>
            </a:r>
          </a:p>
          <a:p>
            <a:pPr marL="857250" lvl="1" indent="-457200">
              <a:buFont typeface="+mj-lt"/>
              <a:buAutoNum type="romanLcPeriod"/>
            </a:pPr>
            <a:r>
              <a:rPr lang="de-DE" dirty="0" smtClean="0">
                <a:latin typeface="Arial" charset="0"/>
                <a:ea typeface="Arial" charset="0"/>
                <a:cs typeface="Arial" charset="0"/>
              </a:rPr>
              <a:t>Gruppenordnung und die Ordnung eines Elements</a:t>
            </a:r>
          </a:p>
          <a:p>
            <a:pPr marL="857250" lvl="1" indent="-457200">
              <a:buFont typeface="+mj-lt"/>
              <a:buAutoNum type="romanLcPeriod"/>
            </a:pPr>
            <a:r>
              <a:rPr lang="de-DE" dirty="0" smtClean="0">
                <a:latin typeface="Arial" charset="0"/>
                <a:ea typeface="Arial" charset="0"/>
                <a:cs typeface="Arial" charset="0"/>
              </a:rPr>
              <a:t>Eigenschaften von Gruppen (inklusive Beweis)</a:t>
            </a:r>
          </a:p>
        </p:txBody>
      </p:sp>
      <p:sp>
        <p:nvSpPr>
          <p:cNvPr id="5" name="Foliennummernplatzhalter 4"/>
          <p:cNvSpPr>
            <a:spLocks noGrp="1"/>
          </p:cNvSpPr>
          <p:nvPr>
            <p:ph type="sldNum" sz="quarter" idx="12"/>
          </p:nvPr>
        </p:nvSpPr>
        <p:spPr/>
        <p:txBody>
          <a:bodyPr/>
          <a:lstStyle/>
          <a:p>
            <a:fld id="{9A971755-901D-FF43-8168-280776C7D70A}" type="slidenum">
              <a:rPr lang="de-DE" smtClean="0"/>
              <a:t>2</a:t>
            </a:fld>
            <a:endParaRPr lang="de-DE"/>
          </a:p>
        </p:txBody>
      </p:sp>
    </p:spTree>
    <p:extLst>
      <p:ext uri="{BB962C8B-B14F-4D97-AF65-F5344CB8AC3E}">
        <p14:creationId xmlns:p14="http://schemas.microsoft.com/office/powerpoint/2010/main" val="53945367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Definition </a:t>
            </a:r>
            <a:r>
              <a:rPr lang="de-DE" dirty="0" err="1" smtClean="0">
                <a:latin typeface="Arial" charset="0"/>
                <a:ea typeface="Arial" charset="0"/>
                <a:cs typeface="Arial" charset="0"/>
              </a:rPr>
              <a:t>abelsche</a:t>
            </a:r>
            <a:r>
              <a:rPr lang="de-DE" dirty="0" smtClean="0">
                <a:latin typeface="Arial" charset="0"/>
                <a:ea typeface="Arial" charset="0"/>
                <a:cs typeface="Arial" charset="0"/>
              </a:rPr>
              <a:t> Gruppe</a:t>
            </a:r>
            <a:endParaRPr lang="de-DE" dirty="0">
              <a:latin typeface="Arial" charset="0"/>
              <a:ea typeface="Arial" charset="0"/>
              <a:cs typeface="Arial" charset="0"/>
            </a:endParaRPr>
          </a:p>
        </p:txBody>
      </p:sp>
      <p:sp>
        <p:nvSpPr>
          <p:cNvPr id="3" name="Inhaltsplatzhalter 2"/>
          <p:cNvSpPr>
            <a:spLocks noGrp="1"/>
          </p:cNvSpPr>
          <p:nvPr>
            <p:ph idx="1"/>
          </p:nvPr>
        </p:nvSpPr>
        <p:spPr>
          <a:xfrm>
            <a:off x="646111" y="1989438"/>
            <a:ext cx="10808603" cy="4361935"/>
          </a:xfrm>
        </p:spPr>
        <p:txBody>
          <a:bodyPr>
            <a:normAutofit/>
          </a:bodyPr>
          <a:lstStyle/>
          <a:p>
            <a:r>
              <a:rPr lang="de-DE" dirty="0" smtClean="0">
                <a:latin typeface="Arial" charset="0"/>
                <a:ea typeface="Arial" charset="0"/>
                <a:cs typeface="Arial" charset="0"/>
              </a:rPr>
              <a:t>Eine Gruppe (G,∘) heißt </a:t>
            </a:r>
            <a:r>
              <a:rPr lang="de-DE" b="1" dirty="0" err="1" smtClean="0">
                <a:latin typeface="Arial" charset="0"/>
                <a:ea typeface="Arial" charset="0"/>
                <a:cs typeface="Arial" charset="0"/>
              </a:rPr>
              <a:t>abelsch</a:t>
            </a:r>
            <a:r>
              <a:rPr lang="de-DE" dirty="0" smtClean="0">
                <a:latin typeface="Arial" charset="0"/>
                <a:ea typeface="Arial" charset="0"/>
                <a:cs typeface="Arial" charset="0"/>
              </a:rPr>
              <a:t> oder </a:t>
            </a:r>
            <a:r>
              <a:rPr lang="de-DE" b="1" dirty="0" smtClean="0">
                <a:latin typeface="Arial" charset="0"/>
                <a:ea typeface="Arial" charset="0"/>
                <a:cs typeface="Arial" charset="0"/>
              </a:rPr>
              <a:t>kommutativ</a:t>
            </a:r>
            <a:r>
              <a:rPr lang="de-DE" dirty="0" smtClean="0">
                <a:latin typeface="Arial" charset="0"/>
                <a:ea typeface="Arial" charset="0"/>
                <a:cs typeface="Arial" charset="0"/>
              </a:rPr>
              <a:t>, wenn für je zwei </a:t>
            </a:r>
            <a:r>
              <a:rPr lang="de-DE" dirty="0" err="1" smtClean="0">
                <a:latin typeface="Arial" charset="0"/>
                <a:ea typeface="Arial" charset="0"/>
                <a:cs typeface="Arial" charset="0"/>
              </a:rPr>
              <a:t>g</a:t>
            </a:r>
            <a:r>
              <a:rPr lang="de-DE" dirty="0" smtClean="0">
                <a:latin typeface="Arial" charset="0"/>
                <a:ea typeface="Arial" charset="0"/>
                <a:cs typeface="Arial" charset="0"/>
              </a:rPr>
              <a:t>, h ∊ G gilt: </a:t>
            </a:r>
            <a:r>
              <a:rPr lang="de-DE" dirty="0" err="1" smtClean="0">
                <a:latin typeface="Arial" charset="0"/>
                <a:ea typeface="Arial" charset="0"/>
                <a:cs typeface="Arial" charset="0"/>
              </a:rPr>
              <a:t>g∘h</a:t>
            </a:r>
            <a:r>
              <a:rPr lang="de-DE" dirty="0" smtClean="0">
                <a:latin typeface="Arial" charset="0"/>
                <a:ea typeface="Arial" charset="0"/>
                <a:cs typeface="Arial" charset="0"/>
              </a:rPr>
              <a:t> = </a:t>
            </a:r>
            <a:r>
              <a:rPr lang="de-DE" dirty="0" err="1" smtClean="0">
                <a:latin typeface="Arial" charset="0"/>
                <a:ea typeface="Arial" charset="0"/>
                <a:cs typeface="Arial" charset="0"/>
              </a:rPr>
              <a:t>h∘g</a:t>
            </a:r>
            <a:r>
              <a:rPr lang="de-DE" dirty="0">
                <a:latin typeface="Arial" charset="0"/>
                <a:ea typeface="Arial" charset="0"/>
                <a:cs typeface="Arial" charset="0"/>
              </a:rPr>
              <a:t>.</a:t>
            </a:r>
            <a:endParaRPr lang="de-DE" dirty="0" smtClean="0">
              <a:latin typeface="Arial" charset="0"/>
              <a:ea typeface="Arial" charset="0"/>
              <a:cs typeface="Arial" charset="0"/>
            </a:endParaRPr>
          </a:p>
          <a:p>
            <a:endParaRPr lang="de-DE" dirty="0" smtClean="0">
              <a:latin typeface="Arial" charset="0"/>
              <a:ea typeface="Arial" charset="0"/>
              <a:cs typeface="Arial" charset="0"/>
            </a:endParaRPr>
          </a:p>
          <a:p>
            <a:r>
              <a:rPr lang="de-DE" dirty="0" smtClean="0">
                <a:latin typeface="Arial" charset="0"/>
                <a:ea typeface="Arial" charset="0"/>
                <a:cs typeface="Arial" charset="0"/>
              </a:rPr>
              <a:t>Die Verknüpfung (G,∘) ist eine </a:t>
            </a:r>
            <a:r>
              <a:rPr lang="de-DE" dirty="0" err="1" smtClean="0">
                <a:latin typeface="Arial" charset="0"/>
                <a:ea typeface="Arial" charset="0"/>
                <a:cs typeface="Arial" charset="0"/>
              </a:rPr>
              <a:t>abelsche</a:t>
            </a:r>
            <a:r>
              <a:rPr lang="de-DE" dirty="0" smtClean="0">
                <a:latin typeface="Arial" charset="0"/>
                <a:ea typeface="Arial" charset="0"/>
                <a:cs typeface="Arial" charset="0"/>
              </a:rPr>
              <a:t> Gruppe, wenn</a:t>
            </a:r>
          </a:p>
          <a:p>
            <a:pPr marL="800100" lvl="1" indent="-342900">
              <a:buFont typeface="+mj-lt"/>
              <a:buAutoNum type="arabicParenBoth"/>
            </a:pPr>
            <a:r>
              <a:rPr lang="de-DE" sz="2000" dirty="0" smtClean="0">
                <a:latin typeface="Arial" charset="0"/>
                <a:ea typeface="Arial" charset="0"/>
                <a:cs typeface="Arial" charset="0"/>
              </a:rPr>
              <a:t>(G,∘) eine Gruppe ist und wenn 								</a:t>
            </a:r>
            <a:endParaRPr lang="de-DE" sz="2000" b="1" dirty="0" smtClean="0">
              <a:latin typeface="Arial" charset="0"/>
              <a:ea typeface="Arial" charset="0"/>
              <a:cs typeface="Arial" charset="0"/>
            </a:endParaRPr>
          </a:p>
          <a:p>
            <a:pPr marL="800100" lvl="1" indent="-342900">
              <a:buFont typeface="+mj-lt"/>
              <a:buAutoNum type="arabicParenBoth"/>
            </a:pPr>
            <a:r>
              <a:rPr lang="de-DE" sz="2000" dirty="0">
                <a:latin typeface="Arial" charset="0"/>
                <a:ea typeface="Arial" charset="0"/>
                <a:cs typeface="Arial" charset="0"/>
              </a:rPr>
              <a:t>f</a:t>
            </a:r>
            <a:r>
              <a:rPr lang="de-DE" sz="2000" dirty="0" smtClean="0">
                <a:latin typeface="Arial" charset="0"/>
                <a:ea typeface="Arial" charset="0"/>
                <a:cs typeface="Arial" charset="0"/>
              </a:rPr>
              <a:t>ür alle </a:t>
            </a:r>
            <a:r>
              <a:rPr lang="de-DE" sz="2000" dirty="0" err="1" smtClean="0">
                <a:latin typeface="Arial" charset="0"/>
                <a:ea typeface="Arial" charset="0"/>
                <a:cs typeface="Arial" charset="0"/>
              </a:rPr>
              <a:t>g</a:t>
            </a:r>
            <a:r>
              <a:rPr lang="de-DE" sz="2000" dirty="0" smtClean="0">
                <a:latin typeface="Arial" charset="0"/>
                <a:ea typeface="Arial" charset="0"/>
                <a:cs typeface="Arial" charset="0"/>
              </a:rPr>
              <a:t>, h ∊ G gilt: </a:t>
            </a:r>
            <a:r>
              <a:rPr lang="de-DE" sz="2000" dirty="0" err="1" smtClean="0">
                <a:latin typeface="Arial" charset="0"/>
                <a:ea typeface="Arial" charset="0"/>
                <a:cs typeface="Arial" charset="0"/>
              </a:rPr>
              <a:t>g∘h</a:t>
            </a:r>
            <a:r>
              <a:rPr lang="de-DE" sz="2000" dirty="0" smtClean="0">
                <a:latin typeface="Arial" charset="0"/>
                <a:ea typeface="Arial" charset="0"/>
                <a:cs typeface="Arial" charset="0"/>
              </a:rPr>
              <a:t> = </a:t>
            </a:r>
            <a:r>
              <a:rPr lang="de-DE" sz="2000" dirty="0" err="1" smtClean="0">
                <a:latin typeface="Arial" charset="0"/>
                <a:ea typeface="Arial" charset="0"/>
                <a:cs typeface="Arial" charset="0"/>
              </a:rPr>
              <a:t>h∘g</a:t>
            </a:r>
            <a:r>
              <a:rPr lang="de-DE" sz="2000" dirty="0" smtClean="0">
                <a:latin typeface="Arial" charset="0"/>
                <a:ea typeface="Arial" charset="0"/>
                <a:cs typeface="Arial" charset="0"/>
              </a:rPr>
              <a:t>.									</a:t>
            </a:r>
            <a:endParaRPr lang="de-DE" sz="2000" b="1" dirty="0" smtClean="0">
              <a:latin typeface="Arial" charset="0"/>
              <a:ea typeface="Arial" charset="0"/>
              <a:cs typeface="Arial" charset="0"/>
            </a:endParaRPr>
          </a:p>
        </p:txBody>
      </p:sp>
      <p:sp>
        <p:nvSpPr>
          <p:cNvPr id="4" name="Foliennummernplatzhalter 3"/>
          <p:cNvSpPr>
            <a:spLocks noGrp="1"/>
          </p:cNvSpPr>
          <p:nvPr>
            <p:ph type="sldNum" sz="quarter" idx="12"/>
          </p:nvPr>
        </p:nvSpPr>
        <p:spPr/>
        <p:txBody>
          <a:bodyPr/>
          <a:lstStyle/>
          <a:p>
            <a:fld id="{9A971755-901D-FF43-8168-280776C7D70A}" type="slidenum">
              <a:rPr lang="de-DE" smtClean="0"/>
              <a:t>20</a:t>
            </a:fld>
            <a:endParaRPr lang="de-DE"/>
          </a:p>
        </p:txBody>
      </p:sp>
    </p:spTree>
    <p:extLst>
      <p:ext uri="{BB962C8B-B14F-4D97-AF65-F5344CB8AC3E}">
        <p14:creationId xmlns:p14="http://schemas.microsoft.com/office/powerpoint/2010/main" val="185536276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Beispiele</a:t>
            </a:r>
            <a:endParaRPr lang="de-DE" dirty="0">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37098" y="1853248"/>
                <a:ext cx="11545889" cy="4686097"/>
              </a:xfrm>
            </p:spPr>
            <p:txBody>
              <a:bodyPr>
                <a:normAutofit/>
              </a:bodyPr>
              <a:lstStyle/>
              <a:p>
                <a:r>
                  <a:rPr lang="de-DE" dirty="0" smtClean="0">
                    <a:latin typeface="Arial" charset="0"/>
                    <a:ea typeface="Arial" charset="0"/>
                    <a:cs typeface="Arial" charset="0"/>
                  </a:rPr>
                  <a:t>(</a:t>
                </a:r>
                <a:r>
                  <a:rPr lang="de-DE" dirty="0">
                    <a:latin typeface="Arial" charset="0"/>
                    <a:ea typeface="Arial" charset="0"/>
                    <a:cs typeface="Arial" charset="0"/>
                    <a:sym typeface="MT Extra" charset="2"/>
                  </a:rPr>
                  <a:t></a:t>
                </a:r>
                <a:r>
                  <a:rPr lang="de-DE" dirty="0" smtClean="0">
                    <a:latin typeface="Arial" charset="0"/>
                    <a:ea typeface="Arial" charset="0"/>
                    <a:cs typeface="Arial" charset="0"/>
                  </a:rPr>
                  <a:t>,+) ist keine Gruppe, da es keine Inversen gibt</a:t>
                </a:r>
              </a:p>
              <a:p>
                <a:r>
                  <a:rPr lang="de-DE" dirty="0">
                    <a:latin typeface="Arial" charset="0"/>
                    <a:ea typeface="Arial" charset="0"/>
                    <a:cs typeface="Arial" charset="0"/>
                  </a:rPr>
                  <a:t>(</a:t>
                </a:r>
                <a:r>
                  <a:rPr lang="de-DE" dirty="0">
                    <a:latin typeface="Arial" charset="0"/>
                    <a:ea typeface="Arial" charset="0"/>
                    <a:cs typeface="Arial" charset="0"/>
                    <a:sym typeface="MT Extra" charset="2"/>
                  </a:rPr>
                  <a:t></a:t>
                </a:r>
                <a:r>
                  <a:rPr lang="de-DE" dirty="0">
                    <a:latin typeface="Arial" charset="0"/>
                    <a:ea typeface="Arial" charset="0"/>
                    <a:cs typeface="Arial" charset="0"/>
                  </a:rPr>
                  <a:t>*,+) ist keine Gruppe, da es kein neutrales Element </a:t>
                </a:r>
                <a:r>
                  <a:rPr lang="de-DE" dirty="0" smtClean="0">
                    <a:latin typeface="Arial" charset="0"/>
                    <a:ea typeface="Arial" charset="0"/>
                    <a:cs typeface="Arial" charset="0"/>
                  </a:rPr>
                  <a:t>gibt</a:t>
                </a:r>
              </a:p>
              <a:p>
                <a:r>
                  <a:rPr lang="de-DE" dirty="0" smtClean="0">
                    <a:latin typeface="Arial" charset="0"/>
                    <a:ea typeface="Arial" charset="0"/>
                    <a:cs typeface="Arial" charset="0"/>
                  </a:rPr>
                  <a:t>(</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rPr>
                  <a:t>,+) ist eine </a:t>
                </a:r>
                <a:r>
                  <a:rPr lang="de-DE" dirty="0" err="1" smtClean="0">
                    <a:latin typeface="Arial" charset="0"/>
                    <a:ea typeface="Arial" charset="0"/>
                    <a:cs typeface="Arial" charset="0"/>
                  </a:rPr>
                  <a:t>abelsche</a:t>
                </a:r>
                <a:r>
                  <a:rPr lang="de-DE" dirty="0" smtClean="0">
                    <a:latin typeface="Arial" charset="0"/>
                    <a:ea typeface="Arial" charset="0"/>
                    <a:cs typeface="Arial" charset="0"/>
                  </a:rPr>
                  <a:t> Gruppe</a:t>
                </a:r>
              </a:p>
              <a:p>
                <a:r>
                  <a:rPr lang="de-DE" dirty="0" smtClean="0">
                    <a:latin typeface="Arial" charset="0"/>
                    <a:ea typeface="Arial" charset="0"/>
                    <a:cs typeface="Arial" charset="0"/>
                  </a:rPr>
                  <a:t>(</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rPr>
                  <a:t>,⋅) ist keine Gruppe, da es zu 2 kein Inverses gibt </a:t>
                </a:r>
              </a:p>
              <a:p>
                <a:r>
                  <a:rPr lang="de-DE" dirty="0" smtClean="0">
                    <a:latin typeface="Arial" charset="0"/>
                    <a:ea typeface="Arial" charset="0"/>
                    <a:cs typeface="Arial" charset="0"/>
                  </a:rPr>
                  <a:t>(</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rPr>
                  <a:t>,+), (</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rPr>
                  <a:t>*,</a:t>
                </a:r>
                <a:r>
                  <a:rPr lang="de-DE" dirty="0">
                    <a:latin typeface="Arial" charset="0"/>
                    <a:ea typeface="Arial" charset="0"/>
                    <a:cs typeface="Arial" charset="0"/>
                  </a:rPr>
                  <a:t>⋅</a:t>
                </a:r>
                <a:r>
                  <a:rPr lang="de-DE" dirty="0" smtClean="0">
                    <a:latin typeface="Arial" charset="0"/>
                    <a:ea typeface="Arial" charset="0"/>
                    <a:cs typeface="Arial" charset="0"/>
                  </a:rPr>
                  <a:t>), </a:t>
                </a:r>
                <a:r>
                  <a:rPr lang="de-DE" dirty="0">
                    <a:latin typeface="Arial" charset="0"/>
                    <a:ea typeface="Arial" charset="0"/>
                    <a:cs typeface="Arial" charset="0"/>
                  </a:rPr>
                  <a:t>(</a:t>
                </a:r>
                <a:r>
                  <a:rPr lang="de-DE" dirty="0">
                    <a:latin typeface="Arial" charset="0"/>
                    <a:ea typeface="Arial" charset="0"/>
                    <a:cs typeface="Arial" charset="0"/>
                    <a:sym typeface="MT Extra" charset="2"/>
                  </a:rPr>
                  <a:t></a:t>
                </a:r>
                <a:r>
                  <a:rPr lang="de-DE" dirty="0">
                    <a:latin typeface="Arial" charset="0"/>
                    <a:ea typeface="Arial" charset="0"/>
                    <a:cs typeface="Arial" charset="0"/>
                  </a:rPr>
                  <a:t>,+) und (</a:t>
                </a:r>
                <a:r>
                  <a:rPr lang="de-DE" dirty="0">
                    <a:latin typeface="Arial" charset="0"/>
                    <a:ea typeface="Arial" charset="0"/>
                    <a:cs typeface="Arial" charset="0"/>
                    <a:sym typeface="MT Extra" charset="2"/>
                  </a:rPr>
                  <a:t></a:t>
                </a:r>
                <a:r>
                  <a:rPr lang="de-DE" dirty="0">
                    <a:latin typeface="Arial" charset="0"/>
                    <a:ea typeface="Arial" charset="0"/>
                    <a:cs typeface="Arial" charset="0"/>
                  </a:rPr>
                  <a:t>*,⋅) </a:t>
                </a:r>
                <a:r>
                  <a:rPr lang="de-DE" dirty="0" smtClean="0">
                    <a:latin typeface="Arial" charset="0"/>
                    <a:ea typeface="Arial" charset="0"/>
                    <a:cs typeface="Arial" charset="0"/>
                  </a:rPr>
                  <a:t>sind jeweils </a:t>
                </a:r>
                <a:r>
                  <a:rPr lang="de-DE" dirty="0" err="1" smtClean="0">
                    <a:latin typeface="Arial" charset="0"/>
                    <a:ea typeface="Arial" charset="0"/>
                    <a:cs typeface="Arial" charset="0"/>
                  </a:rPr>
                  <a:t>abelsche</a:t>
                </a:r>
                <a:r>
                  <a:rPr lang="de-DE" dirty="0" smtClean="0">
                    <a:latin typeface="Arial" charset="0"/>
                    <a:ea typeface="Arial" charset="0"/>
                    <a:cs typeface="Arial" charset="0"/>
                  </a:rPr>
                  <a:t> Gruppen</a:t>
                </a:r>
              </a:p>
              <a:p>
                <a:r>
                  <a:rPr lang="de-DE" dirty="0" smtClean="0">
                    <a:latin typeface="Arial" charset="0"/>
                    <a:ea typeface="Arial" charset="0"/>
                    <a:cs typeface="Arial" charset="0"/>
                  </a:rPr>
                  <a:t>(D</a:t>
                </a:r>
                <a:r>
                  <a:rPr lang="de-DE" baseline="-25000" dirty="0" smtClean="0">
                    <a:latin typeface="Arial" charset="0"/>
                    <a:ea typeface="Arial" charset="0"/>
                    <a:cs typeface="Arial" charset="0"/>
                  </a:rPr>
                  <a:t>3</a:t>
                </a:r>
                <a:r>
                  <a:rPr lang="de-DE" dirty="0" smtClean="0">
                    <a:latin typeface="Arial" charset="0"/>
                    <a:ea typeface="Arial" charset="0"/>
                    <a:cs typeface="Arial" charset="0"/>
                  </a:rPr>
                  <a:t>,∘) und (D</a:t>
                </a:r>
                <a:r>
                  <a:rPr lang="de-DE" baseline="-25000" dirty="0" smtClean="0">
                    <a:latin typeface="Arial" charset="0"/>
                    <a:ea typeface="Arial" charset="0"/>
                    <a:cs typeface="Arial" charset="0"/>
                  </a:rPr>
                  <a:t>4</a:t>
                </a:r>
                <a:r>
                  <a:rPr lang="de-DE" dirty="0" smtClean="0">
                    <a:latin typeface="Arial" charset="0"/>
                    <a:ea typeface="Arial" charset="0"/>
                    <a:cs typeface="Arial" charset="0"/>
                  </a:rPr>
                  <a:t>,∘) sind jeweils </a:t>
                </a:r>
                <a:r>
                  <a:rPr lang="de-DE" dirty="0">
                    <a:latin typeface="Arial" charset="0"/>
                    <a:ea typeface="Arial" charset="0"/>
                    <a:cs typeface="Arial" charset="0"/>
                  </a:rPr>
                  <a:t>Gruppen, (</a:t>
                </a:r>
                <a:r>
                  <a:rPr lang="de-DE" dirty="0" err="1">
                    <a:latin typeface="Arial" charset="0"/>
                    <a:ea typeface="Arial" charset="0"/>
                    <a:cs typeface="Arial" charset="0"/>
                  </a:rPr>
                  <a:t>D</a:t>
                </a:r>
                <a:r>
                  <a:rPr lang="de-DE" baseline="-25000" dirty="0" err="1">
                    <a:latin typeface="Arial" charset="0"/>
                    <a:ea typeface="Arial" charset="0"/>
                    <a:cs typeface="Arial" charset="0"/>
                  </a:rPr>
                  <a:t>Rechteck</a:t>
                </a:r>
                <a:r>
                  <a:rPr lang="de-DE" dirty="0">
                    <a:latin typeface="Arial" charset="0"/>
                    <a:ea typeface="Arial" charset="0"/>
                    <a:cs typeface="Arial" charset="0"/>
                  </a:rPr>
                  <a:t>,∘) ist eine </a:t>
                </a:r>
                <a:r>
                  <a:rPr lang="de-DE" dirty="0" err="1">
                    <a:latin typeface="Arial" charset="0"/>
                    <a:ea typeface="Arial" charset="0"/>
                    <a:cs typeface="Arial" charset="0"/>
                  </a:rPr>
                  <a:t>abelsche</a:t>
                </a:r>
                <a:r>
                  <a:rPr lang="de-DE" dirty="0">
                    <a:latin typeface="Arial" charset="0"/>
                    <a:ea typeface="Arial" charset="0"/>
                    <a:cs typeface="Arial" charset="0"/>
                  </a:rPr>
                  <a:t> </a:t>
                </a:r>
                <a:r>
                  <a:rPr lang="de-DE" dirty="0" smtClean="0">
                    <a:latin typeface="Arial" charset="0"/>
                    <a:ea typeface="Arial" charset="0"/>
                    <a:cs typeface="Arial" charset="0"/>
                  </a:rPr>
                  <a:t>Gruppe</a:t>
                </a:r>
              </a:p>
              <a:p>
                <a:r>
                  <a:rPr lang="de-DE" dirty="0">
                    <a:latin typeface="Arial" charset="0"/>
                    <a:ea typeface="Arial" charset="0"/>
                    <a:cs typeface="Arial" charset="0"/>
                  </a:rPr>
                  <a:t>Die </a:t>
                </a:r>
                <a:r>
                  <a:rPr lang="de-DE" dirty="0" smtClean="0">
                    <a:latin typeface="Arial" charset="0"/>
                    <a:ea typeface="Arial" charset="0"/>
                    <a:cs typeface="Arial" charset="0"/>
                  </a:rPr>
                  <a:t>symmetrische </a:t>
                </a:r>
                <a:r>
                  <a:rPr lang="de-DE" dirty="0" smtClean="0">
                    <a:solidFill>
                      <a:schemeClr val="tx1"/>
                    </a:solidFill>
                    <a:latin typeface="Arial" charset="0"/>
                    <a:ea typeface="Arial" charset="0"/>
                    <a:cs typeface="Arial" charset="0"/>
                  </a:rPr>
                  <a:t>Gruppe </a:t>
                </a:r>
                <a:r>
                  <a:rPr lang="de-DE" dirty="0" err="1" smtClean="0">
                    <a:solidFill>
                      <a:schemeClr val="tx1"/>
                    </a:solidFill>
                    <a:latin typeface="Arial" charset="0"/>
                    <a:ea typeface="Arial" charset="0"/>
                    <a:cs typeface="Arial" charset="0"/>
                  </a:rPr>
                  <a:t>S</a:t>
                </a:r>
                <a:r>
                  <a:rPr lang="de-DE" baseline="-25000" dirty="0" err="1" smtClean="0">
                    <a:latin typeface="Arial" charset="0"/>
                    <a:ea typeface="Arial" charset="0"/>
                    <a:cs typeface="Arial" charset="0"/>
                  </a:rPr>
                  <a:t>n</a:t>
                </a:r>
                <a:r>
                  <a:rPr lang="de-DE" dirty="0" smtClean="0">
                    <a:solidFill>
                      <a:schemeClr val="tx1"/>
                    </a:solidFill>
                    <a:latin typeface="Arial" charset="0"/>
                    <a:ea typeface="Arial" charset="0"/>
                    <a:cs typeface="Arial" charset="0"/>
                  </a:rPr>
                  <a:t> </a:t>
                </a:r>
                <a:r>
                  <a:rPr lang="de-DE" dirty="0">
                    <a:solidFill>
                      <a:schemeClr val="tx1"/>
                    </a:solidFill>
                    <a:latin typeface="Arial" charset="0"/>
                    <a:ea typeface="Arial" charset="0"/>
                    <a:cs typeface="Arial" charset="0"/>
                  </a:rPr>
                  <a:t>ist </a:t>
                </a:r>
                <a:r>
                  <a:rPr lang="de-DE" dirty="0" smtClean="0">
                    <a:solidFill>
                      <a:schemeClr val="tx1"/>
                    </a:solidFill>
                    <a:latin typeface="Arial" charset="0"/>
                    <a:ea typeface="Arial" charset="0"/>
                    <a:cs typeface="Arial" charset="0"/>
                  </a:rPr>
                  <a:t>für </a:t>
                </a:r>
                <a:r>
                  <a:rPr lang="de-DE" dirty="0" err="1" smtClean="0">
                    <a:solidFill>
                      <a:schemeClr val="tx1"/>
                    </a:solidFill>
                    <a:latin typeface="Arial" charset="0"/>
                    <a:ea typeface="Arial" charset="0"/>
                    <a:cs typeface="Arial" charset="0"/>
                  </a:rPr>
                  <a:t>n</a:t>
                </a:r>
                <a:r>
                  <a:rPr lang="de-DE" dirty="0" smtClean="0">
                    <a:solidFill>
                      <a:schemeClr val="tx1"/>
                    </a:solidFill>
                    <a:latin typeface="Arial" charset="0"/>
                    <a:ea typeface="Arial" charset="0"/>
                    <a:cs typeface="Arial" charset="0"/>
                  </a:rPr>
                  <a:t> </a:t>
                </a:r>
                <a14:m>
                  <m:oMath xmlns:m="http://schemas.openxmlformats.org/officeDocument/2006/math">
                    <m:r>
                      <a:rPr lang="de-DE" b="0" i="0">
                        <a:solidFill>
                          <a:schemeClr val="tx1"/>
                        </a:solidFill>
                        <a:latin typeface="Cambria Math" charset="0"/>
                        <a:ea typeface="Arial" charset="0"/>
                        <a:cs typeface="Arial" charset="0"/>
                      </a:rPr>
                      <m:t>≥</m:t>
                    </m:r>
                  </m:oMath>
                </a14:m>
                <a:r>
                  <a:rPr lang="de-DE" dirty="0">
                    <a:solidFill>
                      <a:schemeClr val="tx1"/>
                    </a:solidFill>
                    <a:latin typeface="Arial" charset="0"/>
                    <a:ea typeface="Arial" charset="0"/>
                    <a:cs typeface="Arial" charset="0"/>
                  </a:rPr>
                  <a:t> 3 </a:t>
                </a:r>
                <a:r>
                  <a:rPr lang="de-DE" dirty="0" smtClean="0">
                    <a:solidFill>
                      <a:schemeClr val="tx1"/>
                    </a:solidFill>
                    <a:latin typeface="Arial" charset="0"/>
                    <a:ea typeface="Arial" charset="0"/>
                    <a:cs typeface="Arial" charset="0"/>
                  </a:rPr>
                  <a:t>nicht </a:t>
                </a:r>
                <a:r>
                  <a:rPr lang="de-DE" dirty="0" err="1" smtClean="0">
                    <a:solidFill>
                      <a:schemeClr val="tx1"/>
                    </a:solidFill>
                    <a:latin typeface="Arial" charset="0"/>
                    <a:ea typeface="Arial" charset="0"/>
                    <a:cs typeface="Arial" charset="0"/>
                  </a:rPr>
                  <a:t>abelsch</a:t>
                </a:r>
                <a:r>
                  <a:rPr lang="de-DE" dirty="0" smtClean="0">
                    <a:solidFill>
                      <a:schemeClr val="tx1"/>
                    </a:solidFill>
                    <a:latin typeface="Arial" charset="0"/>
                    <a:ea typeface="Arial" charset="0"/>
                    <a:cs typeface="Arial" charset="0"/>
                  </a:rPr>
                  <a:t> </a:t>
                </a:r>
                <a:endParaRPr lang="de-DE" dirty="0" smtClean="0">
                  <a:latin typeface="Arial" charset="0"/>
                  <a:ea typeface="Arial" charset="0"/>
                  <a:cs typeface="Arial" charset="0"/>
                </a:endParaRPr>
              </a:p>
              <a:p>
                <a:r>
                  <a:rPr lang="de-DE" dirty="0" smtClean="0">
                    <a:latin typeface="Arial" charset="0"/>
                    <a:ea typeface="Arial" charset="0"/>
                    <a:cs typeface="Arial" charset="0"/>
                  </a:rPr>
                  <a:t>Die </a:t>
                </a:r>
                <a:r>
                  <a:rPr lang="de-DE" dirty="0">
                    <a:latin typeface="Arial" charset="0"/>
                    <a:ea typeface="Arial" charset="0"/>
                    <a:cs typeface="Arial" charset="0"/>
                  </a:rPr>
                  <a:t>Deckabbildungen einer Figur in der Ebene bilden bezüglich der Hintereinanderausführung eine Gruppe, die Symmetriegruppe der </a:t>
                </a:r>
                <a:r>
                  <a:rPr lang="de-DE" dirty="0" smtClean="0">
                    <a:latin typeface="Arial" charset="0"/>
                    <a:ea typeface="Arial" charset="0"/>
                    <a:cs typeface="Arial" charset="0"/>
                  </a:rPr>
                  <a:t>Figur</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37098" y="1853248"/>
                <a:ext cx="11545889" cy="4686097"/>
              </a:xfrm>
              <a:blipFill rotWithShape="0">
                <a:blip r:embed="rId3"/>
                <a:stretch>
                  <a:fillRect l="-211" t="-910"/>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9A971755-901D-FF43-8168-280776C7D70A}" type="slidenum">
              <a:rPr lang="de-DE" smtClean="0"/>
              <a:t>21</a:t>
            </a:fld>
            <a:endParaRPr lang="de-DE"/>
          </a:p>
        </p:txBody>
      </p:sp>
      <mc:AlternateContent xmlns:mc="http://schemas.openxmlformats.org/markup-compatibility/2006" xmlns:a14="http://schemas.microsoft.com/office/drawing/2010/main">
        <mc:Choice Requires="a14">
          <p:sp>
            <p:nvSpPr>
              <p:cNvPr id="5" name="Textfeld 4"/>
              <p:cNvSpPr txBox="1"/>
              <p:nvPr/>
            </p:nvSpPr>
            <p:spPr>
              <a:xfrm>
                <a:off x="8795657" y="1972342"/>
                <a:ext cx="2668231" cy="1477328"/>
              </a:xfrm>
              <a:prstGeom prst="rect">
                <a:avLst/>
              </a:prstGeom>
              <a:noFill/>
            </p:spPr>
            <p:txBody>
              <a:bodyPr wrap="square" rtlCol="0">
                <a:spAutoFit/>
              </a:bodyPr>
              <a:lstStyle/>
              <a:p>
                <a:r>
                  <a:rPr lang="de-DE" b="1" i="1" dirty="0" smtClean="0">
                    <a:solidFill>
                      <a:srgbClr val="00B050"/>
                    </a:solidFill>
                  </a:rPr>
                  <a:t>(D</a:t>
                </a:r>
                <a:r>
                  <a:rPr lang="de-DE" b="1" i="1" baseline="-25000" dirty="0" smtClean="0">
                    <a:solidFill>
                      <a:srgbClr val="00B050"/>
                    </a:solidFill>
                  </a:rPr>
                  <a:t>n</a:t>
                </a:r>
                <a:r>
                  <a:rPr lang="de-DE" b="1" i="1" dirty="0" smtClean="0">
                    <a:solidFill>
                      <a:srgbClr val="00B050"/>
                    </a:solidFill>
                  </a:rPr>
                  <a:t>,∘) mit n </a:t>
                </a:r>
                <a14:m>
                  <m:oMath xmlns:m="http://schemas.openxmlformats.org/officeDocument/2006/math">
                    <m:r>
                      <a:rPr lang="de-DE" b="1" i="1" smtClean="0">
                        <a:solidFill>
                          <a:srgbClr val="00B050"/>
                        </a:solidFill>
                        <a:latin typeface="Cambria Math" charset="0"/>
                        <a:ea typeface="Cambria Math" charset="0"/>
                        <a:cs typeface="Cambria Math" charset="0"/>
                      </a:rPr>
                      <m:t>≥</m:t>
                    </m:r>
                  </m:oMath>
                </a14:m>
                <a:r>
                  <a:rPr lang="de-DE" b="1" i="1" dirty="0" smtClean="0">
                    <a:solidFill>
                      <a:srgbClr val="00B050"/>
                    </a:solidFill>
                  </a:rPr>
                  <a:t> 2 ist die sogenannte </a:t>
                </a:r>
                <a:r>
                  <a:rPr lang="de-DE" b="1" i="1" dirty="0" err="1" smtClean="0">
                    <a:solidFill>
                      <a:srgbClr val="00B050"/>
                    </a:solidFill>
                  </a:rPr>
                  <a:t>Diedergruppe</a:t>
                </a:r>
                <a:r>
                  <a:rPr lang="de-DE" b="1" i="1" dirty="0" smtClean="0">
                    <a:solidFill>
                      <a:srgbClr val="00B050"/>
                    </a:solidFill>
                  </a:rPr>
                  <a:t>. </a:t>
                </a:r>
              </a:p>
              <a:p>
                <a:r>
                  <a:rPr lang="de-DE" b="1" i="1" dirty="0" err="1" smtClean="0">
                    <a:solidFill>
                      <a:srgbClr val="00B050"/>
                    </a:solidFill>
                  </a:rPr>
                  <a:t>Diedergruppen</a:t>
                </a:r>
                <a:r>
                  <a:rPr lang="de-DE" b="1" i="1" dirty="0" smtClean="0">
                    <a:solidFill>
                      <a:srgbClr val="00B050"/>
                    </a:solidFill>
                  </a:rPr>
                  <a:t> sind für </a:t>
                </a:r>
                <a:r>
                  <a:rPr lang="de-DE" b="1" i="1" dirty="0" err="1" smtClean="0">
                    <a:solidFill>
                      <a:srgbClr val="00B050"/>
                    </a:solidFill>
                  </a:rPr>
                  <a:t>n</a:t>
                </a:r>
                <a:r>
                  <a:rPr lang="de-DE" b="1" i="1" dirty="0" smtClean="0">
                    <a:solidFill>
                      <a:srgbClr val="00B050"/>
                    </a:solidFill>
                  </a:rPr>
                  <a:t> </a:t>
                </a:r>
                <a14:m>
                  <m:oMath xmlns:m="http://schemas.openxmlformats.org/officeDocument/2006/math">
                    <m:r>
                      <a:rPr lang="de-DE" b="1" i="1">
                        <a:solidFill>
                          <a:srgbClr val="00B050"/>
                        </a:solidFill>
                        <a:latin typeface="Cambria Math" charset="0"/>
                        <a:ea typeface="Cambria Math" charset="0"/>
                        <a:cs typeface="Cambria Math" charset="0"/>
                      </a:rPr>
                      <m:t>≥</m:t>
                    </m:r>
                  </m:oMath>
                </a14:m>
                <a:r>
                  <a:rPr lang="de-DE" b="1" i="1" dirty="0">
                    <a:solidFill>
                      <a:srgbClr val="00B050"/>
                    </a:solidFill>
                  </a:rPr>
                  <a:t> 3</a:t>
                </a:r>
                <a:r>
                  <a:rPr lang="de-DE" b="1" i="1" dirty="0" smtClean="0">
                    <a:solidFill>
                      <a:srgbClr val="00B050"/>
                    </a:solidFill>
                  </a:rPr>
                  <a:t> nicht </a:t>
                </a:r>
                <a:r>
                  <a:rPr lang="de-DE" b="1" i="1" dirty="0" err="1" smtClean="0">
                    <a:solidFill>
                      <a:srgbClr val="00B050"/>
                    </a:solidFill>
                  </a:rPr>
                  <a:t>abelsch</a:t>
                </a:r>
                <a:endParaRPr lang="de-DE" b="1" i="1" dirty="0">
                  <a:solidFill>
                    <a:srgbClr val="00B05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8795657" y="1972342"/>
                <a:ext cx="2668231" cy="1477328"/>
              </a:xfrm>
              <a:prstGeom prst="rect">
                <a:avLst/>
              </a:prstGeom>
              <a:blipFill rotWithShape="0">
                <a:blip r:embed="rId4"/>
                <a:stretch>
                  <a:fillRect l="-2055" t="-3306" r="-913" b="-5785"/>
                </a:stretch>
              </a:blipFill>
            </p:spPr>
            <p:txBody>
              <a:bodyPr/>
              <a:lstStyle/>
              <a:p>
                <a:r>
                  <a:rPr lang="de-DE">
                    <a:noFill/>
                  </a:rPr>
                  <a:t> </a:t>
                </a:r>
              </a:p>
            </p:txBody>
          </p:sp>
        </mc:Fallback>
      </mc:AlternateContent>
    </p:spTree>
    <p:extLst>
      <p:ext uri="{BB962C8B-B14F-4D97-AF65-F5344CB8AC3E}">
        <p14:creationId xmlns:p14="http://schemas.microsoft.com/office/powerpoint/2010/main" val="150844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Begründung, dass (</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rPr>
              <a:t>,+) eine </a:t>
            </a:r>
            <a:r>
              <a:rPr lang="de-DE" dirty="0" err="1" smtClean="0">
                <a:latin typeface="Arial" charset="0"/>
                <a:ea typeface="Arial" charset="0"/>
                <a:cs typeface="Arial" charset="0"/>
              </a:rPr>
              <a:t>abelsche</a:t>
            </a:r>
            <a:r>
              <a:rPr lang="de-DE" dirty="0" smtClean="0">
                <a:latin typeface="Arial" charset="0"/>
                <a:ea typeface="Arial" charset="0"/>
                <a:cs typeface="Arial" charset="0"/>
              </a:rPr>
              <a:t> Gruppe ist</a:t>
            </a:r>
            <a:endParaRPr lang="de-DE" dirty="0">
              <a:latin typeface="Arial" charset="0"/>
              <a:ea typeface="Arial" charset="0"/>
              <a:cs typeface="Arial" charset="0"/>
            </a:endParaRPr>
          </a:p>
        </p:txBody>
      </p:sp>
      <p:sp>
        <p:nvSpPr>
          <p:cNvPr id="3" name="Inhaltsplatzhalter 2"/>
          <p:cNvSpPr>
            <a:spLocks noGrp="1"/>
          </p:cNvSpPr>
          <p:nvPr>
            <p:ph idx="1"/>
          </p:nvPr>
        </p:nvSpPr>
        <p:spPr>
          <a:xfrm>
            <a:off x="646110" y="2277763"/>
            <a:ext cx="10256351" cy="4580237"/>
          </a:xfrm>
        </p:spPr>
        <p:txBody>
          <a:bodyPr/>
          <a:lstStyle/>
          <a:p>
            <a:pPr marL="457200" indent="-457200">
              <a:buFont typeface="+mj-lt"/>
              <a:buAutoNum type="arabicParenBoth"/>
            </a:pPr>
            <a:r>
              <a:rPr lang="de-DE" b="1" dirty="0" smtClean="0">
                <a:latin typeface="Arial" charset="0"/>
                <a:ea typeface="Arial" charset="0"/>
                <a:cs typeface="Arial" charset="0"/>
              </a:rPr>
              <a:t>Abgeschlossenheit</a:t>
            </a:r>
            <a:r>
              <a:rPr lang="de-DE" dirty="0" smtClean="0">
                <a:latin typeface="Arial" charset="0"/>
                <a:ea typeface="Arial" charset="0"/>
                <a:cs typeface="Arial" charset="0"/>
              </a:rPr>
              <a:t>: Seien m, n ∊ </a:t>
            </a:r>
            <a:r>
              <a:rPr lang="de-DE" dirty="0">
                <a:latin typeface="Arial" charset="0"/>
                <a:ea typeface="Arial" charset="0"/>
                <a:cs typeface="Arial" charset="0"/>
                <a:sym typeface="MT Extra" charset="2"/>
              </a:rPr>
              <a:t> </a:t>
            </a:r>
            <a:r>
              <a:rPr lang="de-DE" dirty="0" smtClean="0">
                <a:latin typeface="Arial" charset="0"/>
                <a:ea typeface="Arial" charset="0"/>
                <a:cs typeface="Arial" charset="0"/>
                <a:sym typeface="Wingdings"/>
              </a:rPr>
              <a:t> m +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a mit a ∊ </a:t>
            </a:r>
            <a:r>
              <a:rPr lang="de-DE" dirty="0">
                <a:latin typeface="Arial" charset="0"/>
                <a:ea typeface="Arial" charset="0"/>
                <a:cs typeface="Arial" charset="0"/>
                <a:sym typeface="MT Extra" charset="2"/>
              </a:rPr>
              <a:t> </a:t>
            </a:r>
            <a:endParaRPr lang="de-DE" dirty="0" smtClean="0">
              <a:latin typeface="Arial" charset="0"/>
              <a:ea typeface="Arial" charset="0"/>
              <a:cs typeface="Arial" charset="0"/>
              <a:sym typeface="Wingdings"/>
            </a:endParaRPr>
          </a:p>
          <a:p>
            <a:pPr marL="457200" indent="-457200">
              <a:buFont typeface="+mj-lt"/>
              <a:buAutoNum type="arabicParenBoth"/>
            </a:pPr>
            <a:r>
              <a:rPr lang="de-DE" b="1" dirty="0" err="1" smtClean="0">
                <a:latin typeface="Arial" charset="0"/>
                <a:ea typeface="Arial" charset="0"/>
                <a:cs typeface="Arial" charset="0"/>
                <a:sym typeface="Wingdings"/>
              </a:rPr>
              <a:t>Assoziativität</a:t>
            </a:r>
            <a:r>
              <a:rPr lang="de-DE" dirty="0" smtClean="0">
                <a:latin typeface="Arial" charset="0"/>
                <a:ea typeface="Arial" charset="0"/>
                <a:cs typeface="Arial" charset="0"/>
                <a:sym typeface="Wingdings"/>
              </a:rPr>
              <a:t>: Seien k, m, n ∊ </a:t>
            </a:r>
            <a:r>
              <a:rPr lang="de-DE" dirty="0">
                <a:latin typeface="Arial" charset="0"/>
                <a:ea typeface="Arial" charset="0"/>
                <a:cs typeface="Arial" charset="0"/>
                <a:sym typeface="MT Extra" charset="2"/>
              </a:rPr>
              <a:t> </a:t>
            </a:r>
            <a:r>
              <a:rPr lang="de-DE" dirty="0" smtClean="0">
                <a:latin typeface="Arial" charset="0"/>
                <a:ea typeface="Arial" charset="0"/>
                <a:cs typeface="Arial" charset="0"/>
                <a:sym typeface="Wingdings"/>
              </a:rPr>
              <a:t>, dann gilt: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m)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(m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denn:		</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Fügt man Strecken mit den Längen </a:t>
            </a:r>
            <a:r>
              <a:rPr lang="de-DE" dirty="0">
                <a:latin typeface="Arial" charset="0"/>
                <a:ea typeface="Arial" charset="0"/>
                <a:cs typeface="Arial" charset="0"/>
                <a:sym typeface="Wingdings"/>
              </a:rPr>
              <a:t>n</a:t>
            </a:r>
            <a:r>
              <a:rPr lang="de-DE" dirty="0" smtClean="0">
                <a:latin typeface="Arial" charset="0"/>
                <a:ea typeface="Arial" charset="0"/>
                <a:cs typeface="Arial" charset="0"/>
                <a:sym typeface="Wingdings"/>
              </a:rPr>
              <a:t>, m und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in der Reihenfolge aneinander, so 	erhält man die Länge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m + k. </a:t>
            </a:r>
          </a:p>
          <a:p>
            <a:pPr marL="457200" indent="-457200">
              <a:buFont typeface="+mj-lt"/>
              <a:buAutoNum type="arabicParenBoth"/>
            </a:pPr>
            <a:r>
              <a:rPr lang="de-DE" b="1" dirty="0" smtClean="0">
                <a:latin typeface="Arial" charset="0"/>
                <a:ea typeface="Arial" charset="0"/>
                <a:cs typeface="Arial" charset="0"/>
                <a:sym typeface="Wingdings"/>
              </a:rPr>
              <a:t>Neutrales Element</a:t>
            </a:r>
            <a:r>
              <a:rPr lang="de-DE" dirty="0" smtClean="0">
                <a:latin typeface="Arial" charset="0"/>
                <a:ea typeface="Arial" charset="0"/>
                <a:cs typeface="Arial" charset="0"/>
                <a:sym typeface="Wingdings"/>
              </a:rPr>
              <a:t>: Für alle k ∊ </a:t>
            </a:r>
            <a:r>
              <a:rPr lang="de-DE" dirty="0">
                <a:latin typeface="Arial" charset="0"/>
                <a:ea typeface="Arial" charset="0"/>
                <a:cs typeface="Arial" charset="0"/>
                <a:sym typeface="MT Extra" charset="2"/>
              </a:rPr>
              <a:t> </a:t>
            </a:r>
            <a:r>
              <a:rPr lang="de-DE" dirty="0" smtClean="0">
                <a:latin typeface="Arial" charset="0"/>
                <a:ea typeface="Arial" charset="0"/>
                <a:cs typeface="Arial" charset="0"/>
                <a:sym typeface="Wingdings"/>
              </a:rPr>
              <a:t>gilt: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+ 0 = 0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k 								 0 ist neutrales Element</a:t>
            </a:r>
          </a:p>
          <a:p>
            <a:pPr marL="457200" indent="-457200">
              <a:buFont typeface="+mj-lt"/>
              <a:buAutoNum type="arabicParenBoth"/>
            </a:pPr>
            <a:r>
              <a:rPr lang="de-DE" b="1" dirty="0" smtClean="0">
                <a:latin typeface="Arial" charset="0"/>
                <a:ea typeface="Arial" charset="0"/>
                <a:cs typeface="Arial" charset="0"/>
                <a:sym typeface="Wingdings"/>
              </a:rPr>
              <a:t>Inverse Elemente</a:t>
            </a:r>
            <a:r>
              <a:rPr lang="de-DE" dirty="0" smtClean="0">
                <a:latin typeface="Arial" charset="0"/>
                <a:ea typeface="Arial" charset="0"/>
                <a:cs typeface="Arial" charset="0"/>
                <a:sym typeface="Wingdings"/>
              </a:rPr>
              <a:t>: Für alle k </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MT Extra" charset="2"/>
              </a:rPr>
              <a:t> </a:t>
            </a:r>
            <a:r>
              <a:rPr lang="de-DE" dirty="0" smtClean="0">
                <a:latin typeface="Arial" charset="0"/>
                <a:ea typeface="Arial" charset="0"/>
                <a:cs typeface="Arial" charset="0"/>
                <a:sym typeface="Wingdings"/>
              </a:rPr>
              <a:t>gilt: -k ∊ </a:t>
            </a:r>
            <a:r>
              <a:rPr lang="de-DE" dirty="0" smtClean="0">
                <a:latin typeface="Arial" charset="0"/>
                <a:ea typeface="Arial" charset="0"/>
                <a:cs typeface="Arial" charset="0"/>
                <a:sym typeface="MT Extra" charset="2"/>
              </a:rPr>
              <a:t>. </a:t>
            </a:r>
            <a:r>
              <a:rPr lang="de-DE" dirty="0" smtClean="0">
                <a:latin typeface="Arial" charset="0"/>
                <a:ea typeface="Arial" charset="0"/>
                <a:cs typeface="Arial" charset="0"/>
                <a:sym typeface="Wingdings"/>
              </a:rPr>
              <a:t>Dann ist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(-k)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0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k</a:t>
            </a:r>
            <a:r>
              <a:rPr lang="de-DE" dirty="0" smtClean="0">
                <a:latin typeface="Arial" charset="0"/>
                <a:ea typeface="Arial" charset="0"/>
                <a:cs typeface="Arial" charset="0"/>
                <a:sym typeface="Wingdings"/>
              </a:rPr>
              <a:t>	 jedes Element k hat ein inverses Element </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Wingdings"/>
              </a:rPr>
              <a:t>k</a:t>
            </a:r>
          </a:p>
          <a:p>
            <a:pPr marL="457200" indent="-457200">
              <a:buFont typeface="+mj-lt"/>
              <a:buAutoNum type="arabicParenBoth"/>
            </a:pPr>
            <a:r>
              <a:rPr lang="de-DE" b="1" dirty="0" err="1" smtClean="0">
                <a:latin typeface="Arial" charset="0"/>
                <a:ea typeface="Arial" charset="0"/>
                <a:cs typeface="Arial" charset="0"/>
                <a:sym typeface="Wingdings"/>
              </a:rPr>
              <a:t>Kommutativität</a:t>
            </a:r>
            <a:r>
              <a:rPr lang="de-DE" dirty="0" smtClean="0">
                <a:latin typeface="Arial" charset="0"/>
                <a:ea typeface="Arial" charset="0"/>
                <a:cs typeface="Arial" charset="0"/>
                <a:sym typeface="Wingdings"/>
              </a:rPr>
              <a:t>: Seien m, n ∊ </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sym typeface="Wingdings"/>
              </a:rPr>
              <a:t>, dann gilt: m +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m</a:t>
            </a:r>
          </a:p>
        </p:txBody>
      </p:sp>
      <p:sp>
        <p:nvSpPr>
          <p:cNvPr id="4" name="Foliennummernplatzhalter 3"/>
          <p:cNvSpPr>
            <a:spLocks noGrp="1"/>
          </p:cNvSpPr>
          <p:nvPr>
            <p:ph type="sldNum" sz="quarter" idx="12"/>
          </p:nvPr>
        </p:nvSpPr>
        <p:spPr/>
        <p:txBody>
          <a:bodyPr/>
          <a:lstStyle/>
          <a:p>
            <a:fld id="{9A971755-901D-FF43-8168-280776C7D70A}" type="slidenum">
              <a:rPr lang="de-DE" smtClean="0"/>
              <a:t>22</a:t>
            </a:fld>
            <a:endParaRPr lang="de-DE"/>
          </a:p>
        </p:txBody>
      </p:sp>
    </p:spTree>
    <p:extLst>
      <p:ext uri="{BB962C8B-B14F-4D97-AF65-F5344CB8AC3E}">
        <p14:creationId xmlns:p14="http://schemas.microsoft.com/office/powerpoint/2010/main" val="928467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9841" y="438954"/>
            <a:ext cx="9404723" cy="1400530"/>
          </a:xfrm>
        </p:spPr>
        <p:txBody>
          <a:bodyPr/>
          <a:lstStyle/>
          <a:p>
            <a:r>
              <a:rPr lang="de-DE" dirty="0" smtClean="0">
                <a:latin typeface="Arial" charset="0"/>
                <a:ea typeface="Arial" charset="0"/>
                <a:cs typeface="Arial" charset="0"/>
              </a:rPr>
              <a:t>Definition Erzeugendensystem</a:t>
            </a:r>
            <a:endParaRPr lang="de-DE" dirty="0">
              <a:latin typeface="Arial" charset="0"/>
              <a:ea typeface="Arial" charset="0"/>
              <a:cs typeface="Arial" charset="0"/>
            </a:endParaRPr>
          </a:p>
        </p:txBody>
      </p:sp>
      <p:sp>
        <p:nvSpPr>
          <p:cNvPr id="3" name="Inhaltsplatzhalter 2"/>
          <p:cNvSpPr>
            <a:spLocks noGrp="1"/>
          </p:cNvSpPr>
          <p:nvPr>
            <p:ph idx="1"/>
          </p:nvPr>
        </p:nvSpPr>
        <p:spPr>
          <a:xfrm>
            <a:off x="589841" y="1793897"/>
            <a:ext cx="10310388" cy="4448433"/>
          </a:xfrm>
        </p:spPr>
        <p:txBody>
          <a:bodyPr>
            <a:normAutofit/>
          </a:bodyPr>
          <a:lstStyle/>
          <a:p>
            <a:endParaRPr lang="de-DE" dirty="0" smtClean="0">
              <a:latin typeface="Arial" charset="0"/>
              <a:ea typeface="Arial" charset="0"/>
              <a:cs typeface="Arial" charset="0"/>
            </a:endParaRPr>
          </a:p>
          <a:p>
            <a:r>
              <a:rPr lang="de-DE" sz="2400" dirty="0" smtClean="0">
                <a:latin typeface="Arial" charset="0"/>
                <a:ea typeface="Arial" charset="0"/>
                <a:cs typeface="Arial" charset="0"/>
              </a:rPr>
              <a:t>Eine </a:t>
            </a:r>
            <a:r>
              <a:rPr lang="de-DE" sz="2400" dirty="0">
                <a:latin typeface="Arial" charset="0"/>
                <a:ea typeface="Arial" charset="0"/>
                <a:cs typeface="Arial" charset="0"/>
              </a:rPr>
              <a:t>Gruppe G wird erzeugt von den Elementen E = {g</a:t>
            </a:r>
            <a:r>
              <a:rPr lang="de-DE" sz="2400" baseline="-25000" dirty="0">
                <a:latin typeface="Arial" charset="0"/>
                <a:ea typeface="Arial" charset="0"/>
                <a:cs typeface="Arial" charset="0"/>
              </a:rPr>
              <a:t>1</a:t>
            </a:r>
            <a:r>
              <a:rPr lang="de-DE" sz="2400" dirty="0">
                <a:latin typeface="Arial" charset="0"/>
                <a:ea typeface="Arial" charset="0"/>
                <a:cs typeface="Arial" charset="0"/>
              </a:rPr>
              <a:t>, g</a:t>
            </a:r>
            <a:r>
              <a:rPr lang="de-DE" sz="2400" baseline="-25000" dirty="0">
                <a:latin typeface="Arial" charset="0"/>
                <a:ea typeface="Arial" charset="0"/>
                <a:cs typeface="Arial" charset="0"/>
              </a:rPr>
              <a:t>2</a:t>
            </a:r>
            <a:r>
              <a:rPr lang="de-DE" sz="2400" dirty="0">
                <a:latin typeface="Arial" charset="0"/>
                <a:ea typeface="Arial" charset="0"/>
                <a:cs typeface="Arial" charset="0"/>
              </a:rPr>
              <a:t>, ..., </a:t>
            </a:r>
            <a:r>
              <a:rPr lang="de-DE" sz="2400" dirty="0" err="1">
                <a:latin typeface="Arial" charset="0"/>
                <a:ea typeface="Arial" charset="0"/>
                <a:cs typeface="Arial" charset="0"/>
              </a:rPr>
              <a:t>g</a:t>
            </a:r>
            <a:r>
              <a:rPr lang="de-DE" sz="2400" baseline="-25000" dirty="0" err="1">
                <a:latin typeface="Arial" charset="0"/>
                <a:ea typeface="Arial" charset="0"/>
                <a:cs typeface="Arial" charset="0"/>
              </a:rPr>
              <a:t>n</a:t>
            </a:r>
            <a:r>
              <a:rPr lang="de-DE" sz="2400" dirty="0">
                <a:latin typeface="Arial" charset="0"/>
                <a:ea typeface="Arial" charset="0"/>
                <a:cs typeface="Arial" charset="0"/>
              </a:rPr>
              <a:t>}, wenn jedes Element von G durch Verknüpfung der Elemente aus E und deren Inversen dargestellt werden kann. Dabei heißt die Menge E </a:t>
            </a:r>
            <a:r>
              <a:rPr lang="de-DE" sz="2400" b="1" dirty="0">
                <a:latin typeface="Arial" charset="0"/>
                <a:ea typeface="Arial" charset="0"/>
                <a:cs typeface="Arial" charset="0"/>
              </a:rPr>
              <a:t>Erzeugendensystem</a:t>
            </a:r>
            <a:r>
              <a:rPr lang="de-DE" sz="2400" dirty="0">
                <a:latin typeface="Arial" charset="0"/>
                <a:ea typeface="Arial" charset="0"/>
                <a:cs typeface="Arial" charset="0"/>
              </a:rPr>
              <a:t> der Gruppe G. Man schreibt: G = </a:t>
            </a:r>
            <a:r>
              <a:rPr lang="de-DE" sz="2400" dirty="0" smtClean="0">
                <a:latin typeface="Arial" charset="0"/>
                <a:ea typeface="Arial" charset="0"/>
                <a:cs typeface="Arial" charset="0"/>
              </a:rPr>
              <a:t>&lt; g</a:t>
            </a:r>
            <a:r>
              <a:rPr lang="de-DE" sz="2400" baseline="-25000" dirty="0" smtClean="0">
                <a:latin typeface="Arial" charset="0"/>
                <a:ea typeface="Arial" charset="0"/>
                <a:cs typeface="Arial" charset="0"/>
              </a:rPr>
              <a:t>1</a:t>
            </a:r>
            <a:r>
              <a:rPr lang="de-DE" sz="2400" dirty="0">
                <a:latin typeface="Arial" charset="0"/>
                <a:ea typeface="Arial" charset="0"/>
                <a:cs typeface="Arial" charset="0"/>
              </a:rPr>
              <a:t>, g</a:t>
            </a:r>
            <a:r>
              <a:rPr lang="de-DE" sz="2400" baseline="-25000" dirty="0">
                <a:latin typeface="Arial" charset="0"/>
                <a:ea typeface="Arial" charset="0"/>
                <a:cs typeface="Arial" charset="0"/>
              </a:rPr>
              <a:t>2</a:t>
            </a:r>
            <a:r>
              <a:rPr lang="de-DE" sz="2400" dirty="0">
                <a:latin typeface="Arial" charset="0"/>
                <a:ea typeface="Arial" charset="0"/>
                <a:cs typeface="Arial" charset="0"/>
              </a:rPr>
              <a:t>, ..., </a:t>
            </a:r>
            <a:r>
              <a:rPr lang="de-DE" sz="2400" dirty="0" err="1" smtClean="0">
                <a:latin typeface="Arial" charset="0"/>
                <a:ea typeface="Arial" charset="0"/>
                <a:cs typeface="Arial" charset="0"/>
              </a:rPr>
              <a:t>g</a:t>
            </a:r>
            <a:r>
              <a:rPr lang="de-DE" sz="2400" baseline="-25000" dirty="0" err="1" smtClean="0">
                <a:latin typeface="Arial" charset="0"/>
                <a:ea typeface="Arial" charset="0"/>
                <a:cs typeface="Arial" charset="0"/>
              </a:rPr>
              <a:t>n</a:t>
            </a:r>
            <a:r>
              <a:rPr lang="de-DE" sz="2400" baseline="-25000" dirty="0" smtClean="0">
                <a:latin typeface="Arial" charset="0"/>
                <a:ea typeface="Arial" charset="0"/>
                <a:cs typeface="Arial" charset="0"/>
              </a:rPr>
              <a:t> </a:t>
            </a:r>
            <a:r>
              <a:rPr lang="de-DE" sz="2400" dirty="0" smtClean="0">
                <a:latin typeface="Arial" charset="0"/>
                <a:ea typeface="Arial" charset="0"/>
                <a:cs typeface="Arial" charset="0"/>
              </a:rPr>
              <a:t>&gt;.</a:t>
            </a:r>
            <a:endParaRPr lang="de-DE" sz="2400" dirty="0">
              <a:latin typeface="Arial" charset="0"/>
              <a:ea typeface="Arial" charset="0"/>
              <a:cs typeface="Arial" charset="0"/>
            </a:endParaRPr>
          </a:p>
          <a:p>
            <a:endParaRPr lang="de-DE" dirty="0" smtClean="0">
              <a:latin typeface="Arial" charset="0"/>
              <a:ea typeface="Arial" charset="0"/>
              <a:cs typeface="Arial" charset="0"/>
            </a:endParaRPr>
          </a:p>
          <a:p>
            <a:endParaRPr lang="de-DE" dirty="0" smtClean="0">
              <a:latin typeface="Arial" charset="0"/>
              <a:ea typeface="Arial" charset="0"/>
              <a:cs typeface="Arial" charset="0"/>
            </a:endParaRPr>
          </a:p>
        </p:txBody>
      </p:sp>
      <p:sp>
        <p:nvSpPr>
          <p:cNvPr id="4" name="Foliennummernplatzhalter 3"/>
          <p:cNvSpPr>
            <a:spLocks noGrp="1"/>
          </p:cNvSpPr>
          <p:nvPr>
            <p:ph type="sldNum" sz="quarter" idx="12"/>
          </p:nvPr>
        </p:nvSpPr>
        <p:spPr/>
        <p:txBody>
          <a:bodyPr/>
          <a:lstStyle/>
          <a:p>
            <a:fld id="{9A971755-901D-FF43-8168-280776C7D70A}" type="slidenum">
              <a:rPr lang="de-DE" smtClean="0"/>
              <a:t>23</a:t>
            </a:fld>
            <a:endParaRPr lang="de-DE"/>
          </a:p>
        </p:txBody>
      </p:sp>
    </p:spTree>
    <p:extLst>
      <p:ext uri="{BB962C8B-B14F-4D97-AF65-F5344CB8AC3E}">
        <p14:creationId xmlns:p14="http://schemas.microsoft.com/office/powerpoint/2010/main" val="178962882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Beispiele eines Erzeugendensystems</a:t>
            </a:r>
            <a:endParaRPr lang="de-DE" dirty="0">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44406" y="1571895"/>
                <a:ext cx="9207558" cy="5150181"/>
              </a:xfrm>
            </p:spPr>
            <p:txBody>
              <a:bodyPr>
                <a:normAutofit lnSpcReduction="10000"/>
              </a:bodyPr>
              <a:lstStyle/>
              <a:p>
                <a:endParaRPr lang="de-DE" dirty="0" smtClean="0">
                  <a:latin typeface="Arial" charset="0"/>
                  <a:ea typeface="Arial" charset="0"/>
                  <a:cs typeface="Arial" charset="0"/>
                </a:endParaRPr>
              </a:p>
              <a:p>
                <a:r>
                  <a:rPr lang="de-DE" dirty="0" smtClean="0">
                    <a:latin typeface="Arial" charset="0"/>
                    <a:ea typeface="Arial" charset="0"/>
                    <a:cs typeface="Arial" charset="0"/>
                  </a:rPr>
                  <a:t>Die Symmetriegruppe </a:t>
                </a:r>
                <a:r>
                  <a:rPr lang="de-DE" dirty="0">
                    <a:latin typeface="Arial" charset="0"/>
                    <a:ea typeface="Arial" charset="0"/>
                    <a:cs typeface="Arial" charset="0"/>
                  </a:rPr>
                  <a:t>D</a:t>
                </a:r>
                <a:r>
                  <a:rPr lang="de-DE" baseline="-25000" dirty="0">
                    <a:latin typeface="Arial" charset="0"/>
                    <a:ea typeface="Arial" charset="0"/>
                    <a:cs typeface="Arial" charset="0"/>
                  </a:rPr>
                  <a:t>3</a:t>
                </a:r>
                <a:r>
                  <a:rPr lang="de-DE" dirty="0">
                    <a:latin typeface="Arial" charset="0"/>
                    <a:ea typeface="Arial" charset="0"/>
                    <a:cs typeface="Arial" charset="0"/>
                  </a:rPr>
                  <a:t> = {</a:t>
                </a:r>
                <a:r>
                  <a:rPr lang="de-DE" dirty="0" err="1">
                    <a:latin typeface="Arial" charset="0"/>
                    <a:ea typeface="Arial" charset="0"/>
                    <a:cs typeface="Arial" charset="0"/>
                  </a:rPr>
                  <a:t>id</a:t>
                </a:r>
                <a:r>
                  <a:rPr lang="de-DE" dirty="0">
                    <a:latin typeface="Arial" charset="0"/>
                    <a:ea typeface="Arial" charset="0"/>
                    <a:cs typeface="Arial" charset="0"/>
                  </a:rPr>
                  <a:t>, d</a:t>
                </a:r>
                <a:r>
                  <a:rPr lang="de-DE" baseline="-25000" dirty="0">
                    <a:latin typeface="Arial" charset="0"/>
                    <a:ea typeface="Arial" charset="0"/>
                    <a:cs typeface="Arial" charset="0"/>
                  </a:rPr>
                  <a:t>120</a:t>
                </a:r>
                <a:r>
                  <a:rPr lang="de-DE" dirty="0">
                    <a:latin typeface="Arial" charset="0"/>
                    <a:ea typeface="Arial" charset="0"/>
                    <a:cs typeface="Arial" charset="0"/>
                  </a:rPr>
                  <a:t>, d</a:t>
                </a:r>
                <a:r>
                  <a:rPr lang="de-DE" baseline="-25000" dirty="0">
                    <a:latin typeface="Arial" charset="0"/>
                    <a:ea typeface="Arial" charset="0"/>
                    <a:cs typeface="Arial" charset="0"/>
                  </a:rPr>
                  <a:t>240</a:t>
                </a:r>
                <a:r>
                  <a:rPr lang="de-DE" dirty="0">
                    <a:latin typeface="Arial" charset="0"/>
                    <a:ea typeface="Arial" charset="0"/>
                    <a:cs typeface="Arial" charset="0"/>
                  </a:rPr>
                  <a:t>, s</a:t>
                </a:r>
                <a:r>
                  <a:rPr lang="de-DE" baseline="-25000" dirty="0">
                    <a:latin typeface="Arial" charset="0"/>
                    <a:ea typeface="Arial" charset="0"/>
                    <a:cs typeface="Arial" charset="0"/>
                  </a:rPr>
                  <a:t>1</a:t>
                </a:r>
                <a:r>
                  <a:rPr lang="de-DE" dirty="0">
                    <a:latin typeface="Arial" charset="0"/>
                    <a:ea typeface="Arial" charset="0"/>
                    <a:cs typeface="Arial" charset="0"/>
                  </a:rPr>
                  <a:t>, s</a:t>
                </a:r>
                <a:r>
                  <a:rPr lang="de-DE" baseline="-25000" dirty="0">
                    <a:latin typeface="Arial" charset="0"/>
                    <a:ea typeface="Arial" charset="0"/>
                    <a:cs typeface="Arial" charset="0"/>
                  </a:rPr>
                  <a:t>2</a:t>
                </a:r>
                <a:r>
                  <a:rPr lang="de-DE" dirty="0">
                    <a:latin typeface="Arial" charset="0"/>
                    <a:ea typeface="Arial" charset="0"/>
                    <a:cs typeface="Arial" charset="0"/>
                  </a:rPr>
                  <a:t>, s</a:t>
                </a:r>
                <a:r>
                  <a:rPr lang="de-DE" baseline="-25000" dirty="0">
                    <a:latin typeface="Arial" charset="0"/>
                    <a:ea typeface="Arial" charset="0"/>
                    <a:cs typeface="Arial" charset="0"/>
                  </a:rPr>
                  <a:t>3</a:t>
                </a:r>
                <a:r>
                  <a:rPr lang="de-DE" dirty="0">
                    <a:latin typeface="Arial" charset="0"/>
                    <a:ea typeface="Arial" charset="0"/>
                    <a:cs typeface="Arial" charset="0"/>
                  </a:rPr>
                  <a:t>} </a:t>
                </a:r>
                <a:r>
                  <a:rPr lang="de-DE" dirty="0" smtClean="0">
                    <a:latin typeface="Arial" charset="0"/>
                    <a:ea typeface="Arial" charset="0"/>
                    <a:cs typeface="Arial" charset="0"/>
                  </a:rPr>
                  <a:t>des gleichseitigen Dreiecks wird von den Elementen d</a:t>
                </a:r>
                <a:r>
                  <a:rPr lang="de-DE" baseline="-25000" dirty="0" smtClean="0">
                    <a:latin typeface="Arial" charset="0"/>
                    <a:ea typeface="Arial" charset="0"/>
                    <a:cs typeface="Arial" charset="0"/>
                  </a:rPr>
                  <a:t>120</a:t>
                </a:r>
                <a:r>
                  <a:rPr lang="de-DE" dirty="0" smtClean="0">
                    <a:latin typeface="Arial" charset="0"/>
                    <a:ea typeface="Arial" charset="0"/>
                    <a:cs typeface="Arial" charset="0"/>
                  </a:rPr>
                  <a:t> und s</a:t>
                </a:r>
                <a:r>
                  <a:rPr lang="de-DE" baseline="-25000" dirty="0" smtClean="0">
                    <a:latin typeface="Arial" charset="0"/>
                    <a:ea typeface="Arial" charset="0"/>
                    <a:cs typeface="Arial" charset="0"/>
                  </a:rPr>
                  <a:t>1</a:t>
                </a:r>
                <a:r>
                  <a:rPr lang="de-DE" dirty="0" smtClean="0">
                    <a:latin typeface="Arial" charset="0"/>
                    <a:ea typeface="Arial" charset="0"/>
                    <a:cs typeface="Arial" charset="0"/>
                  </a:rPr>
                  <a:t> erzeugt. </a:t>
                </a:r>
              </a:p>
              <a:p>
                <a:pPr lvl="1">
                  <a:buFont typeface="Arial" charset="0"/>
                  <a:buChar char="•"/>
                </a:pPr>
                <a:r>
                  <a:rPr lang="de-DE" sz="2000" dirty="0">
                    <a:latin typeface="Arial" charset="0"/>
                    <a:ea typeface="Arial" charset="0"/>
                    <a:cs typeface="Arial" charset="0"/>
                  </a:rPr>
                  <a:t>Inverse zu d</a:t>
                </a:r>
                <a:r>
                  <a:rPr lang="de-DE" sz="2000" baseline="-25000" dirty="0">
                    <a:latin typeface="Arial" charset="0"/>
                    <a:ea typeface="Arial" charset="0"/>
                    <a:cs typeface="Arial" charset="0"/>
                  </a:rPr>
                  <a:t>120</a:t>
                </a:r>
                <a:r>
                  <a:rPr lang="de-DE" sz="2000" dirty="0">
                    <a:latin typeface="Arial" charset="0"/>
                    <a:ea typeface="Arial" charset="0"/>
                    <a:cs typeface="Arial" charset="0"/>
                  </a:rPr>
                  <a:t> = d</a:t>
                </a:r>
                <a:r>
                  <a:rPr lang="de-DE" sz="2000" baseline="-25000" dirty="0">
                    <a:latin typeface="Arial" charset="0"/>
                    <a:ea typeface="Arial" charset="0"/>
                    <a:cs typeface="Arial" charset="0"/>
                  </a:rPr>
                  <a:t>240</a:t>
                </a:r>
                <a:r>
                  <a:rPr lang="de-DE" sz="2000" dirty="0">
                    <a:latin typeface="Arial" charset="0"/>
                    <a:ea typeface="Arial" charset="0"/>
                    <a:cs typeface="Arial" charset="0"/>
                  </a:rPr>
                  <a:t> und Inverse zu s</a:t>
                </a:r>
                <a:r>
                  <a:rPr lang="de-DE" sz="2000" baseline="-25000" dirty="0">
                    <a:latin typeface="Arial" charset="0"/>
                    <a:ea typeface="Arial" charset="0"/>
                    <a:cs typeface="Arial" charset="0"/>
                  </a:rPr>
                  <a:t>1</a:t>
                </a:r>
                <a:r>
                  <a:rPr lang="de-DE" sz="2000" dirty="0">
                    <a:latin typeface="Arial" charset="0"/>
                    <a:ea typeface="Arial" charset="0"/>
                    <a:cs typeface="Arial" charset="0"/>
                  </a:rPr>
                  <a:t> = s</a:t>
                </a:r>
                <a:r>
                  <a:rPr lang="de-DE" sz="2000" baseline="-25000" dirty="0">
                    <a:latin typeface="Arial" charset="0"/>
                    <a:ea typeface="Arial" charset="0"/>
                    <a:cs typeface="Arial" charset="0"/>
                  </a:rPr>
                  <a:t>1</a:t>
                </a:r>
              </a:p>
              <a:p>
                <a:pPr lvl="1">
                  <a:buFont typeface="Arial" charset="0"/>
                  <a:buChar char="•"/>
                </a:pPr>
                <a:r>
                  <a:rPr lang="de-DE" sz="2000" dirty="0" err="1">
                    <a:latin typeface="Arial" charset="0"/>
                    <a:ea typeface="Arial" charset="0"/>
                    <a:cs typeface="Arial" charset="0"/>
                  </a:rPr>
                  <a:t>id</a:t>
                </a:r>
                <a:r>
                  <a:rPr lang="de-DE" sz="2000" dirty="0">
                    <a:latin typeface="Arial" charset="0"/>
                    <a:ea typeface="Arial" charset="0"/>
                    <a:cs typeface="Arial" charset="0"/>
                  </a:rPr>
                  <a:t> = d</a:t>
                </a:r>
                <a:r>
                  <a:rPr lang="de-DE" sz="2000" baseline="-25000" dirty="0">
                    <a:latin typeface="Arial" charset="0"/>
                    <a:ea typeface="Arial" charset="0"/>
                    <a:cs typeface="Arial" charset="0"/>
                  </a:rPr>
                  <a:t>120</a:t>
                </a:r>
                <a:r>
                  <a:rPr lang="de-DE" sz="2000" dirty="0">
                    <a:latin typeface="Arial" charset="0"/>
                    <a:ea typeface="Arial" charset="0"/>
                    <a:cs typeface="Arial" charset="0"/>
                  </a:rPr>
                  <a:t>∘d</a:t>
                </a:r>
                <a:r>
                  <a:rPr lang="de-DE" sz="2000" baseline="-25000" dirty="0">
                    <a:latin typeface="Arial" charset="0"/>
                    <a:ea typeface="Arial" charset="0"/>
                    <a:cs typeface="Arial" charset="0"/>
                  </a:rPr>
                  <a:t>240</a:t>
                </a:r>
                <a:r>
                  <a:rPr lang="de-DE" sz="2000" dirty="0">
                    <a:latin typeface="Arial" charset="0"/>
                    <a:ea typeface="Arial" charset="0"/>
                    <a:cs typeface="Arial" charset="0"/>
                  </a:rPr>
                  <a:t>				</a:t>
                </a:r>
                <a:endParaRPr lang="de-DE" sz="2000" baseline="-25000" dirty="0">
                  <a:latin typeface="Arial" charset="0"/>
                  <a:ea typeface="Arial" charset="0"/>
                  <a:cs typeface="Arial" charset="0"/>
                </a:endParaRPr>
              </a:p>
              <a:p>
                <a:pPr lvl="1">
                  <a:buFont typeface="Arial" charset="0"/>
                  <a:buChar char="•"/>
                </a:pPr>
                <a:r>
                  <a:rPr lang="de-DE" sz="2000" dirty="0">
                    <a:latin typeface="Arial" charset="0"/>
                    <a:ea typeface="Arial" charset="0"/>
                    <a:cs typeface="Arial" charset="0"/>
                  </a:rPr>
                  <a:t>s</a:t>
                </a:r>
                <a:r>
                  <a:rPr lang="de-DE" sz="2000" baseline="-25000" dirty="0">
                    <a:latin typeface="Arial" charset="0"/>
                    <a:ea typeface="Arial" charset="0"/>
                    <a:cs typeface="Arial" charset="0"/>
                  </a:rPr>
                  <a:t>2</a:t>
                </a:r>
                <a:r>
                  <a:rPr lang="de-DE" sz="2000" dirty="0">
                    <a:latin typeface="Arial" charset="0"/>
                    <a:ea typeface="Arial" charset="0"/>
                    <a:cs typeface="Arial" charset="0"/>
                  </a:rPr>
                  <a:t> </a:t>
                </a:r>
                <a:r>
                  <a:rPr lang="de-DE" sz="2000" dirty="0" smtClean="0">
                    <a:latin typeface="Arial" charset="0"/>
                    <a:ea typeface="Arial" charset="0"/>
                    <a:cs typeface="Arial" charset="0"/>
                  </a:rPr>
                  <a:t>= s</a:t>
                </a:r>
                <a:r>
                  <a:rPr lang="de-DE" sz="2000" baseline="-25000" dirty="0" smtClean="0">
                    <a:latin typeface="Arial" charset="0"/>
                    <a:ea typeface="Arial" charset="0"/>
                    <a:cs typeface="Arial" charset="0"/>
                  </a:rPr>
                  <a:t>1</a:t>
                </a:r>
                <a:r>
                  <a:rPr lang="de-DE" sz="2000" dirty="0" smtClean="0">
                    <a:latin typeface="Arial" charset="0"/>
                    <a:ea typeface="Arial" charset="0"/>
                    <a:cs typeface="Arial" charset="0"/>
                  </a:rPr>
                  <a:t>∘d</a:t>
                </a:r>
                <a:r>
                  <a:rPr lang="de-DE" sz="2000" baseline="-25000" dirty="0" smtClean="0">
                    <a:latin typeface="Arial" charset="0"/>
                    <a:ea typeface="Arial" charset="0"/>
                    <a:cs typeface="Arial" charset="0"/>
                  </a:rPr>
                  <a:t>240</a:t>
                </a:r>
                <a:r>
                  <a:rPr lang="de-DE" sz="2000" dirty="0">
                    <a:latin typeface="Arial" charset="0"/>
                    <a:ea typeface="Arial" charset="0"/>
                    <a:cs typeface="Arial" charset="0"/>
                  </a:rPr>
                  <a:t>			</a:t>
                </a:r>
                <a:r>
                  <a:rPr lang="de-DE" sz="2000" dirty="0" smtClean="0">
                    <a:latin typeface="Arial" charset="0"/>
                    <a:ea typeface="Arial" charset="0"/>
                    <a:cs typeface="Arial" charset="0"/>
                  </a:rPr>
                  <a:t>s</a:t>
                </a:r>
                <a:r>
                  <a:rPr lang="de-DE" sz="2000" baseline="-25000" dirty="0" smtClean="0">
                    <a:latin typeface="Arial" charset="0"/>
                    <a:ea typeface="Arial" charset="0"/>
                    <a:cs typeface="Arial" charset="0"/>
                  </a:rPr>
                  <a:t>3</a:t>
                </a:r>
                <a:r>
                  <a:rPr lang="de-DE" sz="2000" dirty="0" smtClean="0">
                    <a:latin typeface="Arial" charset="0"/>
                    <a:ea typeface="Arial" charset="0"/>
                    <a:cs typeface="Arial" charset="0"/>
                  </a:rPr>
                  <a:t> </a:t>
                </a:r>
                <a:r>
                  <a:rPr lang="de-DE" sz="2000" dirty="0">
                    <a:latin typeface="Arial" charset="0"/>
                    <a:ea typeface="Arial" charset="0"/>
                    <a:cs typeface="Arial" charset="0"/>
                  </a:rPr>
                  <a:t>= s</a:t>
                </a:r>
                <a:r>
                  <a:rPr lang="de-DE" sz="2000" baseline="-25000" dirty="0">
                    <a:latin typeface="Arial" charset="0"/>
                    <a:ea typeface="Arial" charset="0"/>
                    <a:cs typeface="Arial" charset="0"/>
                  </a:rPr>
                  <a:t>1</a:t>
                </a:r>
                <a:r>
                  <a:rPr lang="de-DE" sz="2000" dirty="0">
                    <a:latin typeface="Arial" charset="0"/>
                    <a:ea typeface="Arial" charset="0"/>
                    <a:cs typeface="Arial" charset="0"/>
                  </a:rPr>
                  <a:t>∘</a:t>
                </a:r>
                <a:r>
                  <a:rPr lang="de-DE" sz="2000" dirty="0" smtClean="0">
                    <a:latin typeface="Arial" charset="0"/>
                    <a:ea typeface="Arial" charset="0"/>
                    <a:cs typeface="Arial" charset="0"/>
                  </a:rPr>
                  <a:t>d</a:t>
                </a:r>
                <a:r>
                  <a:rPr lang="de-DE" sz="2000" baseline="-25000" dirty="0" smtClean="0">
                    <a:latin typeface="Arial" charset="0"/>
                    <a:ea typeface="Arial" charset="0"/>
                    <a:cs typeface="Arial" charset="0"/>
                  </a:rPr>
                  <a:t>120</a:t>
                </a:r>
                <a:r>
                  <a:rPr lang="de-DE" sz="2000" dirty="0" smtClean="0">
                    <a:latin typeface="Arial" charset="0"/>
                    <a:ea typeface="Arial" charset="0"/>
                    <a:cs typeface="Arial" charset="0"/>
                  </a:rPr>
                  <a:t> 		</a:t>
                </a:r>
                <a:endParaRPr lang="de-DE" sz="2000" baseline="-25000" dirty="0">
                  <a:latin typeface="Arial" charset="0"/>
                  <a:ea typeface="Arial" charset="0"/>
                  <a:cs typeface="Arial" charset="0"/>
                </a:endParaRPr>
              </a:p>
              <a:p>
                <a:pPr lvl="1">
                  <a:buFont typeface="Wingdings" charset="2"/>
                  <a:buChar char="à"/>
                </a:pPr>
                <a:r>
                  <a:rPr lang="de-DE" sz="2000" dirty="0">
                    <a:latin typeface="Arial" charset="0"/>
                    <a:ea typeface="Arial" charset="0"/>
                    <a:cs typeface="Arial" charset="0"/>
                    <a:sym typeface="Wingdings"/>
                  </a:rPr>
                  <a:t>D</a:t>
                </a:r>
                <a:r>
                  <a:rPr lang="de-DE" sz="2000" baseline="-25000" dirty="0">
                    <a:latin typeface="Arial" charset="0"/>
                    <a:ea typeface="Arial" charset="0"/>
                    <a:cs typeface="Arial" charset="0"/>
                    <a:sym typeface="Wingdings"/>
                  </a:rPr>
                  <a:t>3</a:t>
                </a:r>
                <a:r>
                  <a:rPr lang="de-DE" sz="2000" dirty="0">
                    <a:latin typeface="Arial" charset="0"/>
                    <a:ea typeface="Arial" charset="0"/>
                    <a:cs typeface="Arial" charset="0"/>
                    <a:sym typeface="Wingdings"/>
                  </a:rPr>
                  <a:t> = </a:t>
                </a:r>
                <a:r>
                  <a:rPr lang="de-DE" sz="2000" dirty="0" smtClean="0">
                    <a:latin typeface="Arial" charset="0"/>
                    <a:ea typeface="Arial" charset="0"/>
                    <a:cs typeface="Arial" charset="0"/>
                    <a:sym typeface="Wingdings"/>
                  </a:rPr>
                  <a:t>&lt; d</a:t>
                </a:r>
                <a:r>
                  <a:rPr lang="de-DE" sz="2000" baseline="-25000" dirty="0" smtClean="0">
                    <a:latin typeface="Arial" charset="0"/>
                    <a:ea typeface="Arial" charset="0"/>
                    <a:cs typeface="Arial" charset="0"/>
                    <a:sym typeface="Wingdings"/>
                  </a:rPr>
                  <a:t>120</a:t>
                </a:r>
                <a:r>
                  <a:rPr lang="de-DE" sz="2000" dirty="0" smtClean="0">
                    <a:latin typeface="Arial" charset="0"/>
                    <a:ea typeface="Arial" charset="0"/>
                    <a:cs typeface="Arial" charset="0"/>
                    <a:sym typeface="Wingdings"/>
                  </a:rPr>
                  <a:t>, s</a:t>
                </a:r>
                <a:r>
                  <a:rPr lang="de-DE" sz="2000" baseline="-25000" dirty="0" smtClean="0">
                    <a:latin typeface="Arial" charset="0"/>
                    <a:ea typeface="Arial" charset="0"/>
                    <a:cs typeface="Arial" charset="0"/>
                    <a:sym typeface="Wingdings"/>
                  </a:rPr>
                  <a:t>1</a:t>
                </a:r>
                <a:r>
                  <a:rPr lang="de-DE" sz="2000" dirty="0" smtClean="0">
                    <a:latin typeface="Arial" charset="0"/>
                    <a:ea typeface="Arial" charset="0"/>
                    <a:cs typeface="Arial" charset="0"/>
                    <a:sym typeface="Wingdings"/>
                  </a:rPr>
                  <a:t> &gt;</a:t>
                </a:r>
                <a:endParaRPr lang="de-DE" sz="2000" dirty="0">
                  <a:latin typeface="Arial" charset="0"/>
                  <a:ea typeface="Arial" charset="0"/>
                  <a:cs typeface="Arial" charset="0"/>
                  <a:sym typeface="Wingdings"/>
                </a:endParaRPr>
              </a:p>
              <a:p>
                <a:pPr lvl="1"/>
                <a:endParaRPr lang="de-DE" dirty="0" smtClean="0">
                  <a:latin typeface="Arial" charset="0"/>
                  <a:ea typeface="Arial" charset="0"/>
                  <a:cs typeface="Arial" charset="0"/>
                </a:endParaRPr>
              </a:p>
              <a:p>
                <a:r>
                  <a:rPr lang="de-DE" dirty="0" smtClean="0">
                    <a:latin typeface="Arial" charset="0"/>
                    <a:ea typeface="Arial" charset="0"/>
                    <a:cs typeface="Arial" charset="0"/>
                  </a:rPr>
                  <a:t>Die Gruppe D</a:t>
                </a:r>
                <a:r>
                  <a:rPr lang="de-DE" baseline="-25000" dirty="0" smtClean="0">
                    <a:latin typeface="Arial" charset="0"/>
                    <a:ea typeface="Arial" charset="0"/>
                    <a:cs typeface="Arial" charset="0"/>
                  </a:rPr>
                  <a:t>n</a:t>
                </a:r>
                <a:r>
                  <a:rPr lang="de-DE" dirty="0" smtClean="0">
                    <a:latin typeface="Arial" charset="0"/>
                    <a:ea typeface="Arial" charset="0"/>
                    <a:cs typeface="Arial" charset="0"/>
                  </a:rPr>
                  <a:t> wird von einer Drehung d um </a:t>
                </a:r>
                <a14:m>
                  <m:oMath xmlns:m="http://schemas.openxmlformats.org/officeDocument/2006/math">
                    <m:f>
                      <m:fPr>
                        <m:ctrlPr>
                          <a:rPr lang="mr-IN" i="1" smtClean="0">
                            <a:latin typeface="Cambria Math" charset="0"/>
                            <a:ea typeface="Arial" charset="0"/>
                            <a:cs typeface="Arial" charset="0"/>
                          </a:rPr>
                        </m:ctrlPr>
                      </m:fPr>
                      <m:num>
                        <m:r>
                          <a:rPr lang="de-DE" b="0" i="0" smtClean="0">
                            <a:latin typeface="Cambria Math" charset="0"/>
                            <a:ea typeface="Arial" charset="0"/>
                            <a:cs typeface="Arial" charset="0"/>
                          </a:rPr>
                          <m:t>360</m:t>
                        </m:r>
                      </m:num>
                      <m:den>
                        <m:r>
                          <m:rPr>
                            <m:sty m:val="p"/>
                          </m:rPr>
                          <a:rPr lang="de-DE" b="0" i="0" smtClean="0">
                            <a:latin typeface="Cambria Math" charset="0"/>
                            <a:ea typeface="Arial" charset="0"/>
                            <a:cs typeface="Arial" charset="0"/>
                          </a:rPr>
                          <m:t>n</m:t>
                        </m:r>
                      </m:den>
                    </m:f>
                  </m:oMath>
                </a14:m>
                <a:r>
                  <a:rPr lang="de-DE" dirty="0" smtClean="0">
                    <a:latin typeface="Arial" charset="0"/>
                    <a:ea typeface="Arial" charset="0"/>
                    <a:cs typeface="Arial" charset="0"/>
                  </a:rPr>
                  <a:t> Grad und einer Spiegelung s</a:t>
                </a:r>
                <a:r>
                  <a:rPr lang="de-DE" baseline="-25000" dirty="0" smtClean="0">
                    <a:latin typeface="Arial" charset="0"/>
                    <a:ea typeface="Arial" charset="0"/>
                    <a:cs typeface="Arial" charset="0"/>
                  </a:rPr>
                  <a:t>i</a:t>
                </a:r>
                <a:r>
                  <a:rPr lang="de-DE" dirty="0" smtClean="0">
                    <a:latin typeface="Arial" charset="0"/>
                    <a:ea typeface="Arial" charset="0"/>
                    <a:cs typeface="Arial" charset="0"/>
                  </a:rPr>
                  <a:t> erzeugt</a:t>
                </a:r>
              </a:p>
              <a:p>
                <a:pPr lvl="1">
                  <a:buFont typeface="Arial" charset="0"/>
                  <a:buChar char="•"/>
                </a:pPr>
                <a:r>
                  <a:rPr lang="de-DE" dirty="0" smtClean="0">
                    <a:latin typeface="Arial" charset="0"/>
                    <a:ea typeface="Arial" charset="0"/>
                    <a:cs typeface="Arial" charset="0"/>
                    <a:sym typeface="Wingdings"/>
                  </a:rPr>
                  <a:t>alle Drehungen erhält man durch d, d</a:t>
                </a:r>
                <a:r>
                  <a:rPr lang="de-DE" baseline="30000" dirty="0" smtClean="0">
                    <a:latin typeface="Arial" charset="0"/>
                    <a:ea typeface="Arial" charset="0"/>
                    <a:cs typeface="Arial" charset="0"/>
                    <a:sym typeface="Wingdings"/>
                  </a:rPr>
                  <a:t>2</a:t>
                </a:r>
                <a:r>
                  <a:rPr lang="de-DE" dirty="0" smtClean="0">
                    <a:latin typeface="Arial" charset="0"/>
                    <a:ea typeface="Arial" charset="0"/>
                    <a:cs typeface="Arial" charset="0"/>
                    <a:sym typeface="Wingdings"/>
                  </a:rPr>
                  <a:t>, d</a:t>
                </a:r>
                <a:r>
                  <a:rPr lang="de-DE" baseline="30000" dirty="0" smtClean="0">
                    <a:latin typeface="Arial" charset="0"/>
                    <a:ea typeface="Arial" charset="0"/>
                    <a:cs typeface="Arial" charset="0"/>
                    <a:sym typeface="Wingdings"/>
                  </a:rPr>
                  <a:t>3</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d</a:t>
                </a:r>
                <a:r>
                  <a:rPr lang="de-DE" baseline="30000"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id</a:t>
                </a:r>
                <a:r>
                  <a:rPr lang="de-DE" dirty="0" smtClean="0">
                    <a:latin typeface="Arial" charset="0"/>
                    <a:ea typeface="Arial" charset="0"/>
                    <a:cs typeface="Arial" charset="0"/>
                    <a:sym typeface="Wingdings"/>
                  </a:rPr>
                  <a:t>	</a:t>
                </a:r>
              </a:p>
              <a:p>
                <a:pPr lvl="1">
                  <a:buFont typeface="Arial" charset="0"/>
                  <a:buChar char="•"/>
                </a:pPr>
                <a:r>
                  <a:rPr lang="de-DE" dirty="0">
                    <a:latin typeface="Arial" charset="0"/>
                    <a:ea typeface="Arial" charset="0"/>
                    <a:cs typeface="Arial" charset="0"/>
                    <a:sym typeface="Wingdings"/>
                  </a:rPr>
                  <a:t>a</a:t>
                </a:r>
                <a:r>
                  <a:rPr lang="de-DE" dirty="0" smtClean="0">
                    <a:latin typeface="Arial" charset="0"/>
                    <a:ea typeface="Arial" charset="0"/>
                    <a:cs typeface="Arial" charset="0"/>
                    <a:sym typeface="Wingdings"/>
                  </a:rPr>
                  <a:t>lle Spiegelungen erhält man durch </a:t>
                </a:r>
                <a:r>
                  <a:rPr lang="de-DE" dirty="0" err="1" smtClean="0">
                    <a:latin typeface="Arial" charset="0"/>
                    <a:ea typeface="Arial" charset="0"/>
                    <a:cs typeface="Arial" charset="0"/>
                    <a:sym typeface="Wingdings"/>
                  </a:rPr>
                  <a:t>s</a:t>
                </a:r>
                <a:r>
                  <a:rPr lang="de-DE" baseline="-25000" dirty="0" err="1" smtClean="0">
                    <a:latin typeface="Arial" charset="0"/>
                    <a:ea typeface="Arial" charset="0"/>
                    <a:cs typeface="Arial" charset="0"/>
                    <a:sym typeface="Wingdings"/>
                  </a:rPr>
                  <a:t>i</a:t>
                </a:r>
                <a:r>
                  <a:rPr lang="de-DE" dirty="0" err="1" smtClean="0">
                    <a:latin typeface="Arial" charset="0"/>
                    <a:ea typeface="Arial" charset="0"/>
                    <a:cs typeface="Arial" charset="0"/>
                    <a:sym typeface="Wingdings"/>
                  </a:rPr>
                  <a:t>∘d</a:t>
                </a:r>
                <a:r>
                  <a:rPr lang="de-DE" dirty="0" smtClean="0">
                    <a:latin typeface="Arial" charset="0"/>
                    <a:ea typeface="Arial" charset="0"/>
                    <a:cs typeface="Arial" charset="0"/>
                    <a:sym typeface="Wingdings"/>
                  </a:rPr>
                  <a:t>, s</a:t>
                </a:r>
                <a:r>
                  <a:rPr lang="de-DE" baseline="-25000" dirty="0" smtClean="0">
                    <a:latin typeface="Arial" charset="0"/>
                    <a:ea typeface="Arial" charset="0"/>
                    <a:cs typeface="Arial" charset="0"/>
                    <a:sym typeface="Wingdings"/>
                  </a:rPr>
                  <a:t>i</a:t>
                </a:r>
                <a:r>
                  <a:rPr lang="de-DE" dirty="0" smtClean="0">
                    <a:latin typeface="Arial" charset="0"/>
                    <a:ea typeface="Arial" charset="0"/>
                    <a:cs typeface="Arial" charset="0"/>
                    <a:sym typeface="Wingdings"/>
                  </a:rPr>
                  <a:t>∘d</a:t>
                </a:r>
                <a:r>
                  <a:rPr lang="de-DE" baseline="30000" dirty="0" smtClean="0">
                    <a:latin typeface="Arial" charset="0"/>
                    <a:ea typeface="Arial" charset="0"/>
                    <a:cs typeface="Arial" charset="0"/>
                    <a:sym typeface="Wingdings"/>
                  </a:rPr>
                  <a:t>2</a:t>
                </a:r>
                <a:r>
                  <a:rPr lang="de-DE" dirty="0" smtClean="0">
                    <a:latin typeface="Arial" charset="0"/>
                    <a:ea typeface="Arial" charset="0"/>
                    <a:cs typeface="Arial" charset="0"/>
                    <a:sym typeface="Wingdings"/>
                  </a:rPr>
                  <a:t>, s</a:t>
                </a:r>
                <a:r>
                  <a:rPr lang="de-DE" baseline="-25000" dirty="0" smtClean="0">
                    <a:latin typeface="Arial" charset="0"/>
                    <a:ea typeface="Arial" charset="0"/>
                    <a:cs typeface="Arial" charset="0"/>
                    <a:sym typeface="Wingdings"/>
                  </a:rPr>
                  <a:t>i</a:t>
                </a:r>
                <a:r>
                  <a:rPr lang="de-DE" dirty="0" smtClean="0">
                    <a:latin typeface="Arial" charset="0"/>
                    <a:ea typeface="Arial" charset="0"/>
                    <a:cs typeface="Arial" charset="0"/>
                    <a:sym typeface="Wingdings"/>
                  </a:rPr>
                  <a:t>∘d</a:t>
                </a:r>
                <a:r>
                  <a:rPr lang="de-DE" baseline="30000" dirty="0" smtClean="0">
                    <a:latin typeface="Arial" charset="0"/>
                    <a:ea typeface="Arial" charset="0"/>
                    <a:cs typeface="Arial" charset="0"/>
                    <a:sym typeface="Wingdings"/>
                  </a:rPr>
                  <a:t>3</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 </a:t>
                </a:r>
                <a:r>
                  <a:rPr lang="de-DE" dirty="0" err="1">
                    <a:latin typeface="Arial" charset="0"/>
                    <a:ea typeface="Arial" charset="0"/>
                    <a:cs typeface="Arial" charset="0"/>
                    <a:sym typeface="Wingdings"/>
                  </a:rPr>
                  <a:t>s</a:t>
                </a:r>
                <a:r>
                  <a:rPr lang="de-DE" baseline="-25000" dirty="0" err="1">
                    <a:latin typeface="Arial" charset="0"/>
                    <a:ea typeface="Arial" charset="0"/>
                    <a:cs typeface="Arial" charset="0"/>
                    <a:sym typeface="Wingdings"/>
                  </a:rPr>
                  <a:t>i</a:t>
                </a:r>
                <a:r>
                  <a:rPr lang="de-DE" dirty="0" err="1">
                    <a:latin typeface="Arial" charset="0"/>
                    <a:ea typeface="Arial" charset="0"/>
                    <a:cs typeface="Arial" charset="0"/>
                    <a:sym typeface="Wingdings"/>
                  </a:rPr>
                  <a:t>∘</a:t>
                </a:r>
                <a:r>
                  <a:rPr lang="de-DE" dirty="0" err="1" smtClean="0">
                    <a:latin typeface="Arial" charset="0"/>
                    <a:ea typeface="Arial" charset="0"/>
                    <a:cs typeface="Arial" charset="0"/>
                    <a:sym typeface="Wingdings"/>
                  </a:rPr>
                  <a:t>d</a:t>
                </a:r>
                <a:r>
                  <a:rPr lang="de-DE" baseline="30000"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s</a:t>
                </a:r>
                <a:r>
                  <a:rPr lang="de-DE" baseline="-25000" dirty="0" smtClean="0">
                    <a:latin typeface="Arial" charset="0"/>
                    <a:ea typeface="Arial" charset="0"/>
                    <a:cs typeface="Arial" charset="0"/>
                    <a:sym typeface="Wingdings"/>
                  </a:rPr>
                  <a:t>i</a:t>
                </a:r>
                <a:r>
                  <a:rPr lang="de-DE" dirty="0" smtClean="0">
                    <a:latin typeface="Arial" charset="0"/>
                    <a:ea typeface="Arial" charset="0"/>
                    <a:cs typeface="Arial" charset="0"/>
                    <a:sym typeface="Wingdings"/>
                  </a:rPr>
                  <a:t> 								</a:t>
                </a:r>
                <a:endParaRPr lang="de-DE" dirty="0" smtClean="0">
                  <a:latin typeface="Arial" charset="0"/>
                  <a:ea typeface="Arial" charset="0"/>
                  <a:cs typeface="Arial"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44406" y="1571895"/>
                <a:ext cx="9207558" cy="5150181"/>
              </a:xfrm>
              <a:blipFill rotWithShape="0">
                <a:blip r:embed="rId3"/>
                <a:stretch>
                  <a:fillRect l="-265"/>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9A971755-901D-FF43-8168-280776C7D70A}" type="slidenum">
              <a:rPr lang="de-DE" smtClean="0"/>
              <a:t>24</a:t>
            </a:fld>
            <a:endParaRPr lang="de-DE"/>
          </a:p>
        </p:txBody>
      </p:sp>
      <p:pic>
        <p:nvPicPr>
          <p:cNvPr id="5" name="Inhaltsplatzhalt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9152" y="2717553"/>
            <a:ext cx="2768575" cy="2741954"/>
          </a:xfrm>
          <a:prstGeom prst="rect">
            <a:avLst/>
          </a:prstGeom>
        </p:spPr>
      </p:pic>
    </p:spTree>
    <p:extLst>
      <p:ext uri="{BB962C8B-B14F-4D97-AF65-F5344CB8AC3E}">
        <p14:creationId xmlns:p14="http://schemas.microsoft.com/office/powerpoint/2010/main" val="1419015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Zyklische Gruppen</a:t>
            </a:r>
            <a:endParaRPr lang="de-DE" dirty="0">
              <a:latin typeface="Arial" charset="0"/>
              <a:ea typeface="Arial" charset="0"/>
              <a:cs typeface="Arial" charset="0"/>
            </a:endParaRPr>
          </a:p>
        </p:txBody>
      </p:sp>
      <p:sp>
        <p:nvSpPr>
          <p:cNvPr id="3" name="Inhaltsplatzhalter 2"/>
          <p:cNvSpPr>
            <a:spLocks noGrp="1"/>
          </p:cNvSpPr>
          <p:nvPr>
            <p:ph idx="1"/>
          </p:nvPr>
        </p:nvSpPr>
        <p:spPr>
          <a:xfrm>
            <a:off x="646111" y="1729946"/>
            <a:ext cx="11086344" cy="4797463"/>
          </a:xfrm>
        </p:spPr>
        <p:txBody>
          <a:bodyPr>
            <a:normAutofit/>
          </a:bodyPr>
          <a:lstStyle/>
          <a:p>
            <a:r>
              <a:rPr lang="de-DE" u="sng" dirty="0" smtClean="0">
                <a:latin typeface="Arial" charset="0"/>
                <a:ea typeface="Arial" charset="0"/>
                <a:cs typeface="Arial" charset="0"/>
              </a:rPr>
              <a:t>Definition</a:t>
            </a:r>
            <a:r>
              <a:rPr lang="de-DE" dirty="0" smtClean="0">
                <a:latin typeface="Arial" charset="0"/>
                <a:ea typeface="Arial" charset="0"/>
                <a:cs typeface="Arial" charset="0"/>
              </a:rPr>
              <a:t>: Eine Gruppe G heißt </a:t>
            </a:r>
            <a:r>
              <a:rPr lang="de-DE" b="1" dirty="0" smtClean="0">
                <a:latin typeface="Arial" charset="0"/>
                <a:ea typeface="Arial" charset="0"/>
                <a:cs typeface="Arial" charset="0"/>
              </a:rPr>
              <a:t>zyklisch</a:t>
            </a:r>
            <a:r>
              <a:rPr lang="de-DE" dirty="0" smtClean="0">
                <a:latin typeface="Arial" charset="0"/>
                <a:ea typeface="Arial" charset="0"/>
                <a:cs typeface="Arial" charset="0"/>
              </a:rPr>
              <a:t>, wenn sie von einem Element erzeugt wird.</a:t>
            </a:r>
          </a:p>
          <a:p>
            <a:r>
              <a:rPr lang="de-DE" dirty="0" smtClean="0">
                <a:latin typeface="Arial" charset="0"/>
                <a:ea typeface="Arial" charset="0"/>
                <a:cs typeface="Arial" charset="0"/>
              </a:rPr>
              <a:t>In mathematischer Schreibweise: 		</a:t>
            </a:r>
            <a:r>
              <a:rPr lang="de-DE" dirty="0">
                <a:latin typeface="Arial" charset="0"/>
                <a:ea typeface="Arial" charset="0"/>
                <a:cs typeface="Arial" charset="0"/>
                <a:sym typeface="MT Extra" charset="2"/>
              </a:rPr>
              <a:t> </a:t>
            </a:r>
            <a:r>
              <a:rPr lang="de-DE" dirty="0" smtClean="0">
                <a:latin typeface="Arial" charset="0"/>
                <a:ea typeface="Arial" charset="0"/>
                <a:cs typeface="Arial" charset="0"/>
              </a:rPr>
              <a:t>												Eine Gruppe G heißt </a:t>
            </a:r>
            <a:r>
              <a:rPr lang="de-DE" b="1" dirty="0" smtClean="0">
                <a:latin typeface="Arial" charset="0"/>
                <a:ea typeface="Arial" charset="0"/>
                <a:cs typeface="Arial" charset="0"/>
              </a:rPr>
              <a:t>zyklisch</a:t>
            </a:r>
            <a:r>
              <a:rPr lang="de-DE" dirty="0" smtClean="0">
                <a:latin typeface="Arial" charset="0"/>
                <a:ea typeface="Arial" charset="0"/>
                <a:cs typeface="Arial" charset="0"/>
              </a:rPr>
              <a:t>, wenn es ein </a:t>
            </a:r>
            <a:r>
              <a:rPr lang="de-DE" dirty="0" err="1" smtClean="0">
                <a:latin typeface="Arial" charset="0"/>
                <a:ea typeface="Arial" charset="0"/>
                <a:cs typeface="Arial" charset="0"/>
              </a:rPr>
              <a:t>g</a:t>
            </a:r>
            <a:r>
              <a:rPr lang="de-DE" dirty="0" smtClean="0">
                <a:latin typeface="Arial" charset="0"/>
                <a:ea typeface="Arial" charset="0"/>
                <a:cs typeface="Arial" charset="0"/>
              </a:rPr>
              <a:t> ∊ G gibt, so dass alle h ∊ G als h = </a:t>
            </a:r>
            <a:r>
              <a:rPr lang="de-DE" dirty="0" err="1" smtClean="0">
                <a:latin typeface="Arial" charset="0"/>
                <a:ea typeface="Arial" charset="0"/>
                <a:cs typeface="Arial" charset="0"/>
              </a:rPr>
              <a:t>g</a:t>
            </a:r>
            <a:r>
              <a:rPr lang="de-DE" baseline="30000" dirty="0" err="1" smtClean="0">
                <a:latin typeface="Arial" charset="0"/>
                <a:ea typeface="Arial" charset="0"/>
                <a:cs typeface="Arial" charset="0"/>
              </a:rPr>
              <a:t>n</a:t>
            </a:r>
            <a:r>
              <a:rPr lang="de-DE" dirty="0" smtClean="0">
                <a:latin typeface="Arial" charset="0"/>
                <a:ea typeface="Arial" charset="0"/>
                <a:cs typeface="Arial" charset="0"/>
              </a:rPr>
              <a:t> 	geschrieben werden können mit n ∊ </a:t>
            </a:r>
            <a:r>
              <a:rPr lang="de-DE" dirty="0" smtClean="0">
                <a:latin typeface="Arial" charset="0"/>
                <a:ea typeface="Arial" charset="0"/>
                <a:cs typeface="Arial" charset="0"/>
                <a:sym typeface="MT Extra" charset="2"/>
              </a:rPr>
              <a:t>.		</a:t>
            </a:r>
            <a:r>
              <a:rPr lang="de-DE" dirty="0" smtClean="0">
                <a:latin typeface="Arial" charset="0"/>
                <a:ea typeface="Arial" charset="0"/>
                <a:cs typeface="Arial" charset="0"/>
                <a:sym typeface="Wingdings"/>
              </a:rPr>
              <a:t> G = &lt; </a:t>
            </a:r>
            <a:r>
              <a:rPr lang="de-DE" dirty="0" err="1" smtClean="0">
                <a:latin typeface="Arial" charset="0"/>
                <a:ea typeface="Arial" charset="0"/>
                <a:cs typeface="Arial" charset="0"/>
                <a:sym typeface="Wingdings"/>
              </a:rPr>
              <a:t>g</a:t>
            </a:r>
            <a:r>
              <a:rPr lang="de-DE" dirty="0" smtClean="0">
                <a:latin typeface="Arial" charset="0"/>
                <a:ea typeface="Arial" charset="0"/>
                <a:cs typeface="Arial" charset="0"/>
                <a:sym typeface="Wingdings"/>
              </a:rPr>
              <a:t> &gt;</a:t>
            </a:r>
          </a:p>
          <a:p>
            <a:r>
              <a:rPr lang="de-DE" u="sng" dirty="0">
                <a:latin typeface="Arial" charset="0"/>
                <a:ea typeface="Arial" charset="0"/>
                <a:cs typeface="Arial" charset="0"/>
                <a:sym typeface="Wingdings"/>
              </a:rPr>
              <a:t>Beispiel</a:t>
            </a:r>
            <a:r>
              <a:rPr lang="de-DE" dirty="0">
                <a:latin typeface="Arial" charset="0"/>
                <a:ea typeface="Arial" charset="0"/>
                <a:cs typeface="Arial" charset="0"/>
                <a:sym typeface="Wingdings"/>
              </a:rPr>
              <a:t>: </a:t>
            </a:r>
            <a:r>
              <a:rPr lang="de-DE" dirty="0">
                <a:latin typeface="Arial" charset="0"/>
                <a:ea typeface="Arial" charset="0"/>
                <a:cs typeface="Arial" charset="0"/>
              </a:rPr>
              <a:t>(</a:t>
            </a:r>
            <a:r>
              <a:rPr lang="de-DE" dirty="0">
                <a:latin typeface="Arial" charset="0"/>
                <a:ea typeface="Arial" charset="0"/>
                <a:cs typeface="Arial" charset="0"/>
                <a:sym typeface="MT Extra" charset="2"/>
              </a:rPr>
              <a:t></a:t>
            </a:r>
            <a:r>
              <a:rPr lang="de-DE" dirty="0">
                <a:latin typeface="Arial" charset="0"/>
                <a:ea typeface="Arial" charset="0"/>
                <a:cs typeface="Arial" charset="0"/>
              </a:rPr>
              <a:t>,+) ist zyklisch mit 1 als Erzeugende, denn: 	</a:t>
            </a:r>
          </a:p>
          <a:p>
            <a:pPr lvl="2">
              <a:buFont typeface="Arial" charset="0"/>
              <a:buChar char="•"/>
            </a:pPr>
            <a:r>
              <a:rPr lang="de-DE" sz="2000" dirty="0">
                <a:latin typeface="Arial" charset="0"/>
                <a:ea typeface="Arial" charset="0"/>
                <a:cs typeface="Arial" charset="0"/>
              </a:rPr>
              <a:t>jede positive ganze Zahl lässt sich als Summe von Einsen </a:t>
            </a:r>
            <a:r>
              <a:rPr lang="de-DE" sz="2000" dirty="0" smtClean="0">
                <a:latin typeface="Arial" charset="0"/>
                <a:ea typeface="Arial" charset="0"/>
                <a:cs typeface="Arial" charset="0"/>
              </a:rPr>
              <a:t>darstellen</a:t>
            </a:r>
            <a:endParaRPr lang="de-DE" sz="2000" dirty="0">
              <a:latin typeface="Arial" charset="0"/>
              <a:ea typeface="Arial" charset="0"/>
              <a:cs typeface="Arial" charset="0"/>
            </a:endParaRPr>
          </a:p>
          <a:p>
            <a:pPr lvl="2">
              <a:buFont typeface="Arial" charset="0"/>
              <a:buChar char="•"/>
            </a:pPr>
            <a:r>
              <a:rPr lang="de-DE" sz="2000" dirty="0">
                <a:latin typeface="Arial" charset="0"/>
                <a:ea typeface="Arial" charset="0"/>
                <a:cs typeface="Arial" charset="0"/>
              </a:rPr>
              <a:t>negative ganze Zahlen:  </a:t>
            </a:r>
            <a:r>
              <a:rPr lang="de-DE" sz="2000" dirty="0">
                <a:latin typeface="Arial" charset="0"/>
                <a:ea typeface="Arial" charset="0"/>
                <a:cs typeface="Arial" charset="0"/>
                <a:sym typeface="Wingdings"/>
              </a:rPr>
              <a:t>h = </a:t>
            </a:r>
            <a:r>
              <a:rPr lang="de-DE" sz="2000" dirty="0" err="1">
                <a:latin typeface="Arial" charset="0"/>
                <a:ea typeface="Arial" charset="0"/>
                <a:cs typeface="Arial" charset="0"/>
                <a:sym typeface="Wingdings"/>
              </a:rPr>
              <a:t>g</a:t>
            </a:r>
            <a:r>
              <a:rPr lang="de-DE" sz="2000" baseline="30000" dirty="0">
                <a:latin typeface="Arial" charset="0"/>
                <a:ea typeface="Arial" charset="0"/>
                <a:cs typeface="Arial" charset="0"/>
                <a:sym typeface="Wingdings"/>
              </a:rPr>
              <a:t>-m</a:t>
            </a:r>
            <a:r>
              <a:rPr lang="de-DE" sz="2000" dirty="0">
                <a:latin typeface="Arial" charset="0"/>
                <a:ea typeface="Arial" charset="0"/>
                <a:cs typeface="Arial" charset="0"/>
                <a:sym typeface="Wingdings"/>
              </a:rPr>
              <a:t> = g</a:t>
            </a:r>
            <a:r>
              <a:rPr lang="de-DE" sz="2000" baseline="30000" dirty="0">
                <a:latin typeface="Arial" charset="0"/>
                <a:ea typeface="Arial" charset="0"/>
                <a:cs typeface="Arial" charset="0"/>
                <a:sym typeface="Wingdings"/>
              </a:rPr>
              <a:t>-1⋅m</a:t>
            </a:r>
            <a:r>
              <a:rPr lang="de-DE" sz="2000" dirty="0">
                <a:latin typeface="Arial" charset="0"/>
                <a:ea typeface="Arial" charset="0"/>
                <a:cs typeface="Arial" charset="0"/>
                <a:sym typeface="Wingdings"/>
              </a:rPr>
              <a:t> = (g</a:t>
            </a:r>
            <a:r>
              <a:rPr lang="de-DE" sz="2000" baseline="30000" dirty="0">
                <a:latin typeface="Arial" charset="0"/>
                <a:ea typeface="Arial" charset="0"/>
                <a:cs typeface="Arial" charset="0"/>
                <a:sym typeface="Wingdings"/>
              </a:rPr>
              <a:t>-1</a:t>
            </a:r>
            <a:r>
              <a:rPr lang="de-DE" sz="2000" dirty="0">
                <a:latin typeface="Arial" charset="0"/>
                <a:ea typeface="Arial" charset="0"/>
                <a:cs typeface="Arial" charset="0"/>
                <a:sym typeface="Wingdings"/>
              </a:rPr>
              <a:t>)</a:t>
            </a:r>
            <a:r>
              <a:rPr lang="de-DE" sz="2000" baseline="30000" dirty="0">
                <a:latin typeface="Arial" charset="0"/>
                <a:ea typeface="Arial" charset="0"/>
                <a:cs typeface="Arial" charset="0"/>
                <a:sym typeface="Wingdings"/>
              </a:rPr>
              <a:t>m </a:t>
            </a:r>
            <a:r>
              <a:rPr lang="de-DE" sz="2000" dirty="0">
                <a:latin typeface="Arial" charset="0"/>
                <a:ea typeface="Arial" charset="0"/>
                <a:cs typeface="Arial" charset="0"/>
                <a:sym typeface="Wingdings"/>
              </a:rPr>
              <a:t> (mit m</a:t>
            </a:r>
            <a:r>
              <a:rPr lang="de-DE" sz="2000" dirty="0">
                <a:latin typeface="Arial" charset="0"/>
                <a:ea typeface="Arial" charset="0"/>
                <a:cs typeface="Arial" charset="0"/>
              </a:rPr>
              <a:t> ∊</a:t>
            </a:r>
            <a:r>
              <a:rPr lang="de-DE" sz="2000" dirty="0">
                <a:latin typeface="Arial" charset="0"/>
                <a:ea typeface="Arial" charset="0"/>
                <a:cs typeface="Arial" charset="0"/>
                <a:sym typeface="Wingdings"/>
              </a:rPr>
              <a:t> </a:t>
            </a:r>
            <a:r>
              <a:rPr lang="de-DE" sz="2000" dirty="0">
                <a:latin typeface="Arial" charset="0"/>
                <a:ea typeface="Arial" charset="0"/>
                <a:cs typeface="Arial" charset="0"/>
                <a:sym typeface="MT Extra" charset="2"/>
              </a:rPr>
              <a:t> und </a:t>
            </a:r>
            <a:r>
              <a:rPr lang="de-DE" sz="2000" dirty="0">
                <a:latin typeface="Arial" charset="0"/>
                <a:ea typeface="Arial" charset="0"/>
                <a:cs typeface="Arial" charset="0"/>
                <a:sym typeface="Wingdings"/>
              </a:rPr>
              <a:t>g</a:t>
            </a:r>
            <a:r>
              <a:rPr lang="de-DE" sz="2000" baseline="30000" dirty="0">
                <a:latin typeface="Arial" charset="0"/>
                <a:ea typeface="Arial" charset="0"/>
                <a:cs typeface="Arial" charset="0"/>
                <a:sym typeface="Wingdings"/>
              </a:rPr>
              <a:t>-1</a:t>
            </a:r>
            <a:r>
              <a:rPr lang="de-DE" sz="2000" dirty="0">
                <a:latin typeface="Arial" charset="0"/>
                <a:ea typeface="Arial" charset="0"/>
                <a:cs typeface="Arial" charset="0"/>
                <a:sym typeface="Wingdings"/>
              </a:rPr>
              <a:t> ist das Inverse von </a:t>
            </a:r>
            <a:r>
              <a:rPr lang="de-DE" sz="2000" dirty="0" err="1">
                <a:latin typeface="Arial" charset="0"/>
                <a:ea typeface="Arial" charset="0"/>
                <a:cs typeface="Arial" charset="0"/>
                <a:sym typeface="Wingdings"/>
              </a:rPr>
              <a:t>g</a:t>
            </a:r>
            <a:r>
              <a:rPr lang="de-DE" sz="2000" dirty="0">
                <a:latin typeface="Arial" charset="0"/>
                <a:ea typeface="Arial" charset="0"/>
                <a:cs typeface="Arial" charset="0"/>
                <a:sym typeface="Wingdings"/>
              </a:rPr>
              <a:t>  g</a:t>
            </a:r>
            <a:r>
              <a:rPr lang="de-DE" sz="2000" baseline="30000" dirty="0">
                <a:latin typeface="Arial" charset="0"/>
                <a:ea typeface="Arial" charset="0"/>
                <a:cs typeface="Arial" charset="0"/>
                <a:sym typeface="Wingdings"/>
              </a:rPr>
              <a:t>-1</a:t>
            </a:r>
            <a:r>
              <a:rPr lang="de-DE" sz="2000" dirty="0">
                <a:latin typeface="Arial" charset="0"/>
                <a:ea typeface="Arial" charset="0"/>
                <a:cs typeface="Arial" charset="0"/>
                <a:sym typeface="Wingdings"/>
              </a:rPr>
              <a:t> = -1)</a:t>
            </a:r>
            <a:r>
              <a:rPr lang="de-DE" sz="2000" baseline="30000" dirty="0">
                <a:latin typeface="Arial" charset="0"/>
                <a:ea typeface="Arial" charset="0"/>
                <a:cs typeface="Arial" charset="0"/>
                <a:sym typeface="Wingdings"/>
              </a:rPr>
              <a:t> </a:t>
            </a:r>
            <a:r>
              <a:rPr lang="de-DE" sz="2000" dirty="0">
                <a:latin typeface="Arial" charset="0"/>
                <a:ea typeface="Arial" charset="0"/>
                <a:cs typeface="Arial" charset="0"/>
                <a:sym typeface="Wingdings"/>
              </a:rPr>
              <a:t> </a:t>
            </a:r>
            <a:r>
              <a:rPr lang="de-DE" sz="2000" dirty="0">
                <a:latin typeface="Arial" charset="0"/>
                <a:ea typeface="Arial" charset="0"/>
                <a:cs typeface="Arial" charset="0"/>
              </a:rPr>
              <a:t>jede negative ganze Zahl h erreicht man durch: </a:t>
            </a:r>
            <a:r>
              <a:rPr lang="de-DE" sz="2000" dirty="0">
                <a:latin typeface="Arial" charset="0"/>
                <a:ea typeface="Arial" charset="0"/>
                <a:cs typeface="Arial" charset="0"/>
                <a:sym typeface="Wingdings"/>
              </a:rPr>
              <a:t>(g</a:t>
            </a:r>
            <a:r>
              <a:rPr lang="de-DE" sz="2000" baseline="30000" dirty="0">
                <a:latin typeface="Arial" charset="0"/>
                <a:ea typeface="Arial" charset="0"/>
                <a:cs typeface="Arial" charset="0"/>
                <a:sym typeface="Wingdings"/>
              </a:rPr>
              <a:t>-1</a:t>
            </a:r>
            <a:r>
              <a:rPr lang="de-DE" sz="2000" dirty="0">
                <a:latin typeface="Arial" charset="0"/>
                <a:ea typeface="Arial" charset="0"/>
                <a:cs typeface="Arial" charset="0"/>
                <a:sym typeface="Wingdings"/>
              </a:rPr>
              <a:t>)</a:t>
            </a:r>
            <a:r>
              <a:rPr lang="de-DE" sz="2000" baseline="30000" dirty="0">
                <a:latin typeface="Arial" charset="0"/>
                <a:ea typeface="Arial" charset="0"/>
                <a:cs typeface="Arial" charset="0"/>
                <a:sym typeface="Wingdings"/>
              </a:rPr>
              <a:t>m</a:t>
            </a:r>
            <a:r>
              <a:rPr lang="de-DE" sz="2000" dirty="0">
                <a:latin typeface="Arial" charset="0"/>
                <a:ea typeface="Arial" charset="0"/>
                <a:cs typeface="Arial" charset="0"/>
                <a:sym typeface="Wingdings"/>
              </a:rPr>
              <a:t> = (-1)</a:t>
            </a:r>
            <a:r>
              <a:rPr lang="de-DE" sz="2000" baseline="30000" dirty="0">
                <a:latin typeface="Arial" charset="0"/>
                <a:ea typeface="Arial" charset="0"/>
                <a:cs typeface="Arial" charset="0"/>
                <a:sym typeface="Wingdings"/>
              </a:rPr>
              <a:t>m</a:t>
            </a:r>
          </a:p>
          <a:p>
            <a:pPr lvl="2">
              <a:buFont typeface="Arial" charset="0"/>
              <a:buChar char="•"/>
            </a:pPr>
            <a:r>
              <a:rPr lang="de-DE" sz="2000" dirty="0">
                <a:latin typeface="Arial" charset="0"/>
                <a:ea typeface="Arial" charset="0"/>
                <a:cs typeface="Arial" charset="0"/>
                <a:sym typeface="Wingdings"/>
              </a:rPr>
              <a:t>0 = </a:t>
            </a:r>
            <a:r>
              <a:rPr lang="de-DE" sz="2000" dirty="0" smtClean="0">
                <a:latin typeface="Arial" charset="0"/>
                <a:ea typeface="Arial" charset="0"/>
                <a:cs typeface="Arial" charset="0"/>
                <a:sym typeface="Wingdings"/>
              </a:rPr>
              <a:t>1</a:t>
            </a:r>
            <a:r>
              <a:rPr lang="de-DE" sz="2000" baseline="30000" dirty="0" smtClean="0">
                <a:latin typeface="Arial" charset="0"/>
                <a:ea typeface="Arial" charset="0"/>
                <a:cs typeface="Arial" charset="0"/>
                <a:sym typeface="Wingdings"/>
              </a:rPr>
              <a:t>0</a:t>
            </a:r>
            <a:r>
              <a:rPr lang="de-DE" sz="2000" dirty="0">
                <a:latin typeface="Arial" charset="0"/>
                <a:ea typeface="Arial" charset="0"/>
                <a:cs typeface="Arial" charset="0"/>
              </a:rPr>
              <a:t>	</a:t>
            </a:r>
            <a:endParaRPr lang="de-DE" baseline="30000" dirty="0">
              <a:latin typeface="Arial" charset="0"/>
              <a:ea typeface="Arial" charset="0"/>
              <a:cs typeface="Arial" charset="0"/>
              <a:sym typeface="Wingdings"/>
            </a:endParaRPr>
          </a:p>
          <a:p>
            <a:endParaRPr lang="de-DE" sz="2000" dirty="0">
              <a:latin typeface="Arial" charset="0"/>
              <a:ea typeface="Arial" charset="0"/>
              <a:cs typeface="Arial" charset="0"/>
            </a:endParaRPr>
          </a:p>
        </p:txBody>
      </p:sp>
      <p:sp>
        <p:nvSpPr>
          <p:cNvPr id="4" name="Foliennummernplatzhalter 3"/>
          <p:cNvSpPr>
            <a:spLocks noGrp="1"/>
          </p:cNvSpPr>
          <p:nvPr>
            <p:ph type="sldNum" sz="quarter" idx="12"/>
          </p:nvPr>
        </p:nvSpPr>
        <p:spPr/>
        <p:txBody>
          <a:bodyPr/>
          <a:lstStyle/>
          <a:p>
            <a:fld id="{9A971755-901D-FF43-8168-280776C7D70A}" type="slidenum">
              <a:rPr lang="de-DE" smtClean="0"/>
              <a:t>25</a:t>
            </a:fld>
            <a:endParaRPr lang="de-DE"/>
          </a:p>
        </p:txBody>
      </p:sp>
    </p:spTree>
    <p:extLst>
      <p:ext uri="{BB962C8B-B14F-4D97-AF65-F5344CB8AC3E}">
        <p14:creationId xmlns:p14="http://schemas.microsoft.com/office/powerpoint/2010/main" val="238739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Weiteres Beispiel einer zyklischen Gruppe</a:t>
            </a:r>
            <a:endParaRPr lang="de-DE" dirty="0">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46112" y="2053883"/>
                <a:ext cx="9403742" cy="4194516"/>
              </a:xfrm>
            </p:spPr>
            <p:txBody>
              <a:bodyPr>
                <a:normAutofit fontScale="85000" lnSpcReduction="20000"/>
              </a:bodyPr>
              <a:lstStyle/>
              <a:p>
                <a:r>
                  <a:rPr lang="de-DE" dirty="0" smtClean="0">
                    <a:latin typeface="Arial" charset="0"/>
                    <a:ea typeface="Arial" charset="0"/>
                    <a:cs typeface="Arial" charset="0"/>
                  </a:rPr>
                  <a:t>Sei nun </a:t>
                </a:r>
                <a14:m>
                  <m:oMath xmlns:m="http://schemas.openxmlformats.org/officeDocument/2006/math">
                    <m:f>
                      <m:fPr>
                        <m:ctrlPr>
                          <a:rPr lang="mr-IN" i="1" smtClean="0">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m:rPr>
                            <m:sty m:val="p"/>
                          </m:rPr>
                          <a:rPr lang="de-DE" b="0" i="0" dirty="0" smtClean="0">
                            <a:latin typeface="Cambria Math" charset="0"/>
                            <a:ea typeface="Arial" charset="0"/>
                            <a:cs typeface="Arial" charset="0"/>
                            <a:sym typeface="MT Extra" charset="2"/>
                          </a:rPr>
                          <m:t>n</m:t>
                        </m:r>
                        <m:r>
                          <m:rPr>
                            <m:nor/>
                          </m:rPr>
                          <a:rPr lang="de-DE" dirty="0">
                            <a:latin typeface="Arial" charset="0"/>
                            <a:ea typeface="Arial" charset="0"/>
                            <a:cs typeface="Arial" charset="0"/>
                            <a:sym typeface="MT Extra" charset="2"/>
                          </a:rPr>
                          <m:t></m:t>
                        </m:r>
                      </m:den>
                    </m:f>
                  </m:oMath>
                </a14:m>
                <a:r>
                  <a:rPr lang="de-DE" dirty="0" smtClean="0">
                    <a:latin typeface="Arial" charset="0"/>
                    <a:ea typeface="Arial" charset="0"/>
                    <a:cs typeface="Arial" charset="0"/>
                    <a:sym typeface="Wingdings"/>
                  </a:rPr>
                  <a:t> := {[0], [1], ...,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Wingdings"/>
                  </a:rPr>
                  <a:t> 1]} mit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a:t>
                </a:r>
                <a14:m>
                  <m:oMath xmlns:m="http://schemas.openxmlformats.org/officeDocument/2006/math">
                    <m:r>
                      <a:rPr lang="de-DE" i="1">
                        <a:latin typeface="Cambria Math" charset="0"/>
                        <a:ea typeface="Cambria Math" charset="0"/>
                        <a:cs typeface="Cambria Math" charset="0"/>
                        <a:sym typeface="Wingdings"/>
                      </a:rPr>
                      <m:t>∈</m:t>
                    </m:r>
                  </m:oMath>
                </a14:m>
                <a:r>
                  <a:rPr lang="de-DE" dirty="0">
                    <a:latin typeface="Arial" charset="0"/>
                    <a:ea typeface="Arial" charset="0"/>
                    <a:cs typeface="Arial" charset="0"/>
                    <a:sym typeface="Wingdings"/>
                  </a:rPr>
                  <a:t> </a:t>
                </a:r>
                <a:r>
                  <a:rPr lang="de-DE" dirty="0" smtClean="0">
                    <a:latin typeface="Arial" charset="0"/>
                    <a:ea typeface="Arial" charset="0"/>
                    <a:cs typeface="Arial" charset="0"/>
                    <a:sym typeface="MT Extra" charset="2"/>
                  </a:rPr>
                  <a:t> und </a:t>
                </a:r>
              </a:p>
              <a:p>
                <a:pPr marL="0" indent="0">
                  <a:buNone/>
                </a:pP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   +</a:t>
                </a:r>
                <a:r>
                  <a:rPr lang="de-DE" baseline="-25000"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a:t>
                </a:r>
                <a14:m>
                  <m:oMath xmlns:m="http://schemas.openxmlformats.org/officeDocument/2006/math">
                    <m:f>
                      <m:fPr>
                        <m:ctrlPr>
                          <a:rPr lang="mr-IN" i="1">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m:rPr>
                            <m:sty m:val="p"/>
                          </m:rPr>
                          <a:rPr lang="de-DE" i="0" dirty="0">
                            <a:latin typeface="Cambria Math" charset="0"/>
                            <a:ea typeface="Arial" charset="0"/>
                            <a:cs typeface="Arial" charset="0"/>
                            <a:sym typeface="MT Extra" charset="2"/>
                          </a:rPr>
                          <m:t>n</m:t>
                        </m:r>
                        <m:r>
                          <m:rPr>
                            <m:nor/>
                          </m:rPr>
                          <a:rPr lang="de-DE" dirty="0">
                            <a:latin typeface="Arial" charset="0"/>
                            <a:ea typeface="Arial" charset="0"/>
                            <a:cs typeface="Arial" charset="0"/>
                            <a:sym typeface="MT Extra" charset="2"/>
                          </a:rPr>
                          <m:t></m:t>
                        </m:r>
                      </m:den>
                    </m:f>
                  </m:oMath>
                </a14:m>
                <a:r>
                  <a:rPr lang="de-DE" dirty="0" smtClean="0">
                    <a:latin typeface="Arial" charset="0"/>
                    <a:ea typeface="Arial" charset="0"/>
                    <a:cs typeface="Arial" charset="0"/>
                    <a:sym typeface="Wingdings"/>
                  </a:rPr>
                  <a:t> x </a:t>
                </a:r>
                <a14:m>
                  <m:oMath xmlns:m="http://schemas.openxmlformats.org/officeDocument/2006/math">
                    <m:f>
                      <m:fPr>
                        <m:ctrlPr>
                          <a:rPr lang="mr-IN" i="1">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m:rPr>
                            <m:sty m:val="p"/>
                          </m:rPr>
                          <a:rPr lang="de-DE" i="0" dirty="0">
                            <a:latin typeface="Cambria Math" charset="0"/>
                            <a:ea typeface="Arial" charset="0"/>
                            <a:cs typeface="Arial" charset="0"/>
                            <a:sym typeface="MT Extra" charset="2"/>
                          </a:rPr>
                          <m:t>n</m:t>
                        </m:r>
                        <m:r>
                          <m:rPr>
                            <m:nor/>
                          </m:rPr>
                          <a:rPr lang="de-DE" dirty="0">
                            <a:latin typeface="Arial" charset="0"/>
                            <a:ea typeface="Arial" charset="0"/>
                            <a:cs typeface="Arial" charset="0"/>
                            <a:sym typeface="MT Extra" charset="2"/>
                          </a:rPr>
                          <m:t></m:t>
                        </m:r>
                      </m:den>
                    </m:f>
                  </m:oMath>
                </a14:m>
                <a:r>
                  <a:rPr lang="de-DE" dirty="0" smtClean="0">
                    <a:latin typeface="Arial" charset="0"/>
                    <a:ea typeface="Arial" charset="0"/>
                    <a:cs typeface="Arial" charset="0"/>
                    <a:sym typeface="Wingdings"/>
                  </a:rPr>
                  <a:t>   </a:t>
                </a:r>
                <a14:m>
                  <m:oMath xmlns:m="http://schemas.openxmlformats.org/officeDocument/2006/math">
                    <m:f>
                      <m:fPr>
                        <m:ctrlPr>
                          <a:rPr lang="mr-IN" i="1">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m:rPr>
                            <m:sty m:val="p"/>
                          </m:rPr>
                          <a:rPr lang="de-DE" i="0" dirty="0">
                            <a:latin typeface="Cambria Math" charset="0"/>
                            <a:ea typeface="Arial" charset="0"/>
                            <a:cs typeface="Arial" charset="0"/>
                            <a:sym typeface="MT Extra" charset="2"/>
                          </a:rPr>
                          <m:t>n</m:t>
                        </m:r>
                        <m:r>
                          <m:rPr>
                            <m:nor/>
                          </m:rPr>
                          <a:rPr lang="de-DE" dirty="0">
                            <a:latin typeface="Arial" charset="0"/>
                            <a:ea typeface="Arial" charset="0"/>
                            <a:cs typeface="Arial" charset="0"/>
                            <a:sym typeface="MT Extra" charset="2"/>
                          </a:rPr>
                          <m:t></m:t>
                        </m:r>
                      </m:den>
                    </m:f>
                  </m:oMath>
                </a14:m>
                <a:r>
                  <a:rPr lang="de-DE" dirty="0" smtClean="0">
                    <a:latin typeface="Arial" charset="0"/>
                    <a:ea typeface="Arial" charset="0"/>
                    <a:cs typeface="Arial" charset="0"/>
                    <a:sym typeface="Wingdings"/>
                  </a:rPr>
                  <a:t>, 		[a] + [b] := [a + b] mit a, b </a:t>
                </a:r>
                <a14:m>
                  <m:oMath xmlns:m="http://schemas.openxmlformats.org/officeDocument/2006/math">
                    <m:r>
                      <a:rPr lang="de-DE" i="1" smtClean="0">
                        <a:latin typeface="Cambria Math" charset="0"/>
                        <a:ea typeface="Cambria Math" charset="0"/>
                        <a:cs typeface="Cambria Math" charset="0"/>
                        <a:sym typeface="Wingdings"/>
                      </a:rPr>
                      <m:t>∈</m:t>
                    </m:r>
                  </m:oMath>
                </a14:m>
                <a:r>
                  <a:rPr lang="de-DE" dirty="0" smtClean="0">
                    <a:latin typeface="Arial" charset="0"/>
                    <a:ea typeface="Arial" charset="0"/>
                    <a:cs typeface="Arial" charset="0"/>
                    <a:sym typeface="Wingdings"/>
                  </a:rPr>
                  <a:t> {0, 1, ...,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Wingdings"/>
                  </a:rPr>
                  <a:t> 1}</a:t>
                </a:r>
              </a:p>
              <a:p>
                <a:pPr marL="0" indent="0">
                  <a:buNone/>
                </a:pPr>
                <a:endParaRPr lang="de-DE" dirty="0" smtClean="0">
                  <a:latin typeface="Arial" charset="0"/>
                  <a:ea typeface="Arial" charset="0"/>
                  <a:cs typeface="Arial" charset="0"/>
                  <a:sym typeface="Wingdings"/>
                </a:endParaRPr>
              </a:p>
              <a:p>
                <a:r>
                  <a:rPr lang="de-DE" dirty="0" smtClean="0">
                    <a:latin typeface="Arial" charset="0"/>
                    <a:ea typeface="Arial" charset="0"/>
                    <a:cs typeface="Arial" charset="0"/>
                    <a:sym typeface="Wingdings"/>
                  </a:rPr>
                  <a:t>(</a:t>
                </a:r>
                <a14:m>
                  <m:oMath xmlns:m="http://schemas.openxmlformats.org/officeDocument/2006/math">
                    <m:f>
                      <m:fPr>
                        <m:ctrlPr>
                          <a:rPr lang="mr-IN" i="1">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a:rPr lang="de-DE" b="0" i="1" dirty="0" smtClean="0">
                            <a:latin typeface="Cambria Math" charset="0"/>
                            <a:ea typeface="Arial" charset="0"/>
                            <a:cs typeface="Arial" charset="0"/>
                            <a:sym typeface="MT Extra" charset="2"/>
                          </a:rPr>
                          <m:t>4</m:t>
                        </m:r>
                        <m:r>
                          <m:rPr>
                            <m:nor/>
                          </m:rPr>
                          <a:rPr lang="de-DE" dirty="0">
                            <a:latin typeface="Arial" charset="0"/>
                            <a:ea typeface="Arial" charset="0"/>
                            <a:cs typeface="Arial" charset="0"/>
                            <a:sym typeface="MT Extra" charset="2"/>
                          </a:rPr>
                          <m:t></m:t>
                        </m:r>
                      </m:den>
                    </m:f>
                  </m:oMath>
                </a14:m>
                <a:r>
                  <a:rPr lang="de-DE" dirty="0">
                    <a:latin typeface="Arial" charset="0"/>
                    <a:ea typeface="Arial" charset="0"/>
                    <a:cs typeface="Arial" charset="0"/>
                  </a:rPr>
                  <a:t>,+</a:t>
                </a:r>
                <a:r>
                  <a:rPr lang="de-DE" baseline="-25000" dirty="0">
                    <a:latin typeface="Arial" charset="0"/>
                    <a:ea typeface="Arial" charset="0"/>
                    <a:cs typeface="Arial" charset="0"/>
                  </a:rPr>
                  <a:t>4</a:t>
                </a:r>
                <a:r>
                  <a:rPr lang="de-DE" dirty="0">
                    <a:latin typeface="Arial" charset="0"/>
                    <a:ea typeface="Arial" charset="0"/>
                    <a:cs typeface="Arial" charset="0"/>
                  </a:rPr>
                  <a:t>) ist zyklisch mit [1] als Erzeugende, denn: 	</a:t>
                </a:r>
                <a:endParaRPr lang="de-DE" dirty="0" smtClean="0">
                  <a:latin typeface="Arial" charset="0"/>
                  <a:ea typeface="Arial" charset="0"/>
                  <a:cs typeface="Arial" charset="0"/>
                </a:endParaRPr>
              </a:p>
              <a:p>
                <a:pPr lvl="1"/>
                <a:endParaRPr lang="de-DE" baseline="30000" dirty="0">
                  <a:latin typeface="Arial" charset="0"/>
                  <a:ea typeface="Arial" charset="0"/>
                  <a:cs typeface="Arial" charset="0"/>
                  <a:sym typeface="Wingdings"/>
                </a:endParaRPr>
              </a:p>
              <a:p>
                <a:pPr lvl="1">
                  <a:buFont typeface="Arial" charset="0"/>
                  <a:buChar char="•"/>
                </a:pPr>
                <a:r>
                  <a:rPr lang="de-DE" dirty="0" smtClean="0">
                    <a:latin typeface="Arial" charset="0"/>
                    <a:ea typeface="Arial" charset="0"/>
                    <a:cs typeface="Arial" charset="0"/>
                    <a:sym typeface="Wingdings"/>
                  </a:rPr>
                  <a:t>(</a:t>
                </a:r>
                <a14:m>
                  <m:oMath xmlns:m="http://schemas.openxmlformats.org/officeDocument/2006/math">
                    <m:f>
                      <m:fPr>
                        <m:ctrlPr>
                          <a:rPr lang="mr-IN" i="1">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a:rPr lang="de-DE" b="0" i="1" dirty="0" smtClean="0">
                            <a:latin typeface="Cambria Math" charset="0"/>
                            <a:ea typeface="Arial" charset="0"/>
                            <a:cs typeface="Arial" charset="0"/>
                            <a:sym typeface="MT Extra" charset="2"/>
                          </a:rPr>
                          <m:t>4</m:t>
                        </m:r>
                        <m:r>
                          <m:rPr>
                            <m:nor/>
                          </m:rPr>
                          <a:rPr lang="de-DE" dirty="0">
                            <a:latin typeface="Arial" charset="0"/>
                            <a:ea typeface="Arial" charset="0"/>
                            <a:cs typeface="Arial" charset="0"/>
                            <a:sym typeface="MT Extra" charset="2"/>
                          </a:rPr>
                          <m:t></m:t>
                        </m:r>
                      </m:den>
                    </m:f>
                  </m:oMath>
                </a14:m>
                <a:r>
                  <a:rPr lang="de-DE" dirty="0">
                    <a:latin typeface="Arial" charset="0"/>
                    <a:ea typeface="Arial" charset="0"/>
                    <a:cs typeface="Arial" charset="0"/>
                  </a:rPr>
                  <a:t>,+</a:t>
                </a:r>
                <a:r>
                  <a:rPr lang="de-DE" baseline="-25000" dirty="0" smtClean="0">
                    <a:latin typeface="Arial" charset="0"/>
                    <a:ea typeface="Arial" charset="0"/>
                    <a:cs typeface="Arial" charset="0"/>
                  </a:rPr>
                  <a:t>4</a:t>
                </a:r>
                <a:r>
                  <a:rPr lang="de-DE" dirty="0">
                    <a:latin typeface="Arial" charset="0"/>
                    <a:ea typeface="Arial" charset="0"/>
                    <a:cs typeface="Arial" charset="0"/>
                  </a:rPr>
                  <a:t>) </a:t>
                </a:r>
                <a:r>
                  <a:rPr lang="de-DE" dirty="0" smtClean="0">
                    <a:latin typeface="Arial" charset="0"/>
                    <a:ea typeface="Arial" charset="0"/>
                    <a:cs typeface="Arial" charset="0"/>
                  </a:rPr>
                  <a:t>besteht aus den Elementen [0], [1], [2] und [3]</a:t>
                </a:r>
                <a:r>
                  <a:rPr lang="de-DE" dirty="0">
                    <a:latin typeface="Arial" charset="0"/>
                    <a:ea typeface="Arial" charset="0"/>
                    <a:cs typeface="Arial" charset="0"/>
                  </a:rPr>
                  <a:t>	</a:t>
                </a:r>
                <a:endParaRPr lang="de-DE" dirty="0" smtClean="0">
                  <a:latin typeface="Arial" charset="0"/>
                  <a:ea typeface="Arial" charset="0"/>
                  <a:cs typeface="Arial" charset="0"/>
                </a:endParaRPr>
              </a:p>
              <a:p>
                <a:pPr lvl="1">
                  <a:buFont typeface="Arial" charset="0"/>
                  <a:buChar char="•"/>
                </a:pPr>
                <a:r>
                  <a:rPr lang="de-DE" dirty="0" smtClean="0">
                    <a:latin typeface="Arial" charset="0"/>
                    <a:ea typeface="Arial" charset="0"/>
                    <a:cs typeface="Arial" charset="0"/>
                    <a:sym typeface="Wingdings"/>
                  </a:rPr>
                  <a:t>[0] = [1]</a:t>
                </a:r>
                <a:r>
                  <a:rPr lang="de-DE" baseline="30000" dirty="0" smtClean="0">
                    <a:latin typeface="Arial" charset="0"/>
                    <a:ea typeface="Arial" charset="0"/>
                    <a:cs typeface="Arial" charset="0"/>
                    <a:sym typeface="Wingdings"/>
                  </a:rPr>
                  <a:t>4</a:t>
                </a:r>
                <a:r>
                  <a:rPr lang="de-DE" dirty="0" smtClean="0">
                    <a:latin typeface="Arial" charset="0"/>
                    <a:ea typeface="Arial" charset="0"/>
                    <a:cs typeface="Arial" charset="0"/>
                    <a:sym typeface="Wingdings"/>
                  </a:rPr>
                  <a:t> = [1] + [1] + [1] + [1] </a:t>
                </a:r>
              </a:p>
              <a:p>
                <a:pPr lvl="1">
                  <a:buFont typeface="Arial" charset="0"/>
                  <a:buChar char="•"/>
                </a:pPr>
                <a:r>
                  <a:rPr lang="de-DE" dirty="0" smtClean="0">
                    <a:latin typeface="Arial" charset="0"/>
                    <a:ea typeface="Arial" charset="0"/>
                    <a:cs typeface="Arial" charset="0"/>
                    <a:sym typeface="Wingdings"/>
                  </a:rPr>
                  <a:t>[2] = [1]</a:t>
                </a:r>
                <a:r>
                  <a:rPr lang="de-DE" baseline="30000" dirty="0" smtClean="0">
                    <a:latin typeface="Arial" charset="0"/>
                    <a:ea typeface="Arial" charset="0"/>
                    <a:cs typeface="Arial" charset="0"/>
                    <a:sym typeface="Wingdings"/>
                  </a:rPr>
                  <a:t>2</a:t>
                </a:r>
                <a:r>
                  <a:rPr lang="de-DE" dirty="0" smtClean="0">
                    <a:latin typeface="Arial" charset="0"/>
                    <a:ea typeface="Arial" charset="0"/>
                    <a:cs typeface="Arial" charset="0"/>
                    <a:sym typeface="Wingdings"/>
                  </a:rPr>
                  <a:t> = [1] + [1] </a:t>
                </a:r>
              </a:p>
              <a:p>
                <a:pPr lvl="1">
                  <a:buFont typeface="Arial" charset="0"/>
                  <a:buChar char="•"/>
                </a:pPr>
                <a:r>
                  <a:rPr lang="de-DE" dirty="0" smtClean="0">
                    <a:latin typeface="Arial" charset="0"/>
                    <a:ea typeface="Arial" charset="0"/>
                    <a:cs typeface="Arial" charset="0"/>
                    <a:sym typeface="Wingdings"/>
                  </a:rPr>
                  <a:t>[3] = [1]</a:t>
                </a:r>
                <a:r>
                  <a:rPr lang="de-DE" baseline="30000" dirty="0" smtClean="0">
                    <a:latin typeface="Arial" charset="0"/>
                    <a:ea typeface="Arial" charset="0"/>
                    <a:cs typeface="Arial" charset="0"/>
                    <a:sym typeface="Wingdings"/>
                  </a:rPr>
                  <a:t>3</a:t>
                </a:r>
                <a:r>
                  <a:rPr lang="de-DE" dirty="0" smtClean="0">
                    <a:latin typeface="Arial" charset="0"/>
                    <a:ea typeface="Arial" charset="0"/>
                    <a:cs typeface="Arial" charset="0"/>
                    <a:sym typeface="Wingdings"/>
                  </a:rPr>
                  <a:t> = [1] + [1] + [1]  </a:t>
                </a:r>
                <a:endParaRPr lang="de-DE" dirty="0">
                  <a:latin typeface="Arial" charset="0"/>
                  <a:ea typeface="Arial" charset="0"/>
                  <a:cs typeface="Arial" charset="0"/>
                  <a:sym typeface="Wingdings"/>
                </a:endParaRPr>
              </a:p>
              <a:p>
                <a:pPr lvl="1">
                  <a:buFont typeface="Arial" charset="0"/>
                  <a:buChar char="•"/>
                </a:pPr>
                <a:endParaRPr lang="de-DE" dirty="0" smtClean="0">
                  <a:latin typeface="Arial" charset="0"/>
                  <a:ea typeface="Arial" charset="0"/>
                  <a:cs typeface="Arial" charset="0"/>
                  <a:sym typeface="Wingdings"/>
                </a:endParaRPr>
              </a:p>
              <a:p>
                <a:pPr marL="457200" lvl="1" indent="0">
                  <a:buNone/>
                </a:pPr>
                <a:r>
                  <a:rPr lang="de-DE" i="1" dirty="0" smtClean="0">
                    <a:latin typeface="Arial" charset="0"/>
                    <a:ea typeface="Arial" charset="0"/>
                    <a:cs typeface="Arial" charset="0"/>
                    <a:sym typeface="Wingdings"/>
                  </a:rPr>
                  <a:t>Zyklische Gruppen sind immer kommutativ und damit </a:t>
                </a:r>
                <a:r>
                  <a:rPr lang="de-DE" i="1" dirty="0" err="1" smtClean="0">
                    <a:latin typeface="Arial" charset="0"/>
                    <a:ea typeface="Arial" charset="0"/>
                    <a:cs typeface="Arial" charset="0"/>
                    <a:sym typeface="Wingdings"/>
                  </a:rPr>
                  <a:t>abelsch</a:t>
                </a:r>
                <a:endParaRPr lang="de-DE" i="1" dirty="0">
                  <a:latin typeface="Arial" charset="0"/>
                  <a:ea typeface="Arial" charset="0"/>
                  <a:cs typeface="Arial" charset="0"/>
                  <a:sym typeface="Wingdings"/>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46112" y="2053883"/>
                <a:ext cx="9403742" cy="4194516"/>
              </a:xfrm>
              <a:blipFill rotWithShape="0">
                <a:blip r:embed="rId2"/>
                <a:stretch>
                  <a:fillRect l="-130"/>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9A971755-901D-FF43-8168-280776C7D70A}" type="slidenum">
              <a:rPr lang="de-DE" smtClean="0"/>
              <a:t>26</a:t>
            </a:fld>
            <a:endParaRPr lang="de-DE"/>
          </a:p>
        </p:txBody>
      </p:sp>
    </p:spTree>
    <p:extLst>
      <p:ext uri="{BB962C8B-B14F-4D97-AF65-F5344CB8AC3E}">
        <p14:creationId xmlns:p14="http://schemas.microsoft.com/office/powerpoint/2010/main" val="752359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Die Ordnung einer Gruppe</a:t>
            </a:r>
            <a:endParaRPr lang="de-DE" dirty="0">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46112" y="2001796"/>
                <a:ext cx="10264904" cy="4246604"/>
              </a:xfrm>
            </p:spPr>
            <p:txBody>
              <a:bodyPr>
                <a:normAutofit/>
              </a:bodyPr>
              <a:lstStyle/>
              <a:p>
                <a:r>
                  <a:rPr lang="de-DE" sz="2200" u="sng" dirty="0" smtClean="0">
                    <a:latin typeface="Arial" charset="0"/>
                    <a:ea typeface="Arial" charset="0"/>
                    <a:cs typeface="Arial" charset="0"/>
                  </a:rPr>
                  <a:t>Definition</a:t>
                </a:r>
                <a:r>
                  <a:rPr lang="de-DE" sz="2200" dirty="0" smtClean="0">
                    <a:latin typeface="Arial" charset="0"/>
                    <a:ea typeface="Arial" charset="0"/>
                    <a:cs typeface="Arial" charset="0"/>
                  </a:rPr>
                  <a:t>: Die </a:t>
                </a:r>
                <a:r>
                  <a:rPr lang="de-DE" sz="2200" b="1" dirty="0" smtClean="0">
                    <a:latin typeface="Arial" charset="0"/>
                    <a:ea typeface="Arial" charset="0"/>
                    <a:cs typeface="Arial" charset="0"/>
                  </a:rPr>
                  <a:t>Ordnung</a:t>
                </a:r>
                <a:r>
                  <a:rPr lang="de-DE" sz="2200" dirty="0" smtClean="0">
                    <a:latin typeface="Arial" charset="0"/>
                    <a:ea typeface="Arial" charset="0"/>
                    <a:cs typeface="Arial" charset="0"/>
                  </a:rPr>
                  <a:t> einer Gruppe ist die Anzahl ihrer Elemente.</a:t>
                </a:r>
              </a:p>
              <a:p>
                <a:endParaRPr lang="de-DE" sz="2200" dirty="0" smtClean="0">
                  <a:latin typeface="Arial" charset="0"/>
                  <a:ea typeface="Arial" charset="0"/>
                  <a:cs typeface="Arial" charset="0"/>
                </a:endParaRPr>
              </a:p>
              <a:p>
                <a:r>
                  <a:rPr lang="de-DE" sz="2200" u="sng" dirty="0" smtClean="0">
                    <a:latin typeface="Arial" charset="0"/>
                    <a:ea typeface="Arial" charset="0"/>
                    <a:cs typeface="Arial" charset="0"/>
                  </a:rPr>
                  <a:t>Beispiele: </a:t>
                </a:r>
                <a:endParaRPr lang="de-DE" sz="2200" u="sng" dirty="0">
                  <a:latin typeface="Arial" charset="0"/>
                  <a:ea typeface="Arial" charset="0"/>
                  <a:cs typeface="Arial" charset="0"/>
                </a:endParaRPr>
              </a:p>
              <a:p>
                <a:pPr lvl="1">
                  <a:buFont typeface="Arial" charset="0"/>
                  <a:buChar char="•"/>
                </a:pPr>
                <a:r>
                  <a:rPr lang="de-DE" dirty="0" smtClean="0">
                    <a:latin typeface="Arial" charset="0"/>
                    <a:ea typeface="Arial" charset="0"/>
                    <a:cs typeface="Arial" charset="0"/>
                  </a:rPr>
                  <a:t>D</a:t>
                </a:r>
                <a:r>
                  <a:rPr lang="de-DE" baseline="-25000" dirty="0" smtClean="0">
                    <a:latin typeface="Arial" charset="0"/>
                    <a:ea typeface="Arial" charset="0"/>
                    <a:cs typeface="Arial" charset="0"/>
                  </a:rPr>
                  <a:t>3</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d</a:t>
                </a:r>
                <a:r>
                  <a:rPr lang="de-DE" baseline="-25000" dirty="0" smtClean="0">
                    <a:latin typeface="Arial" charset="0"/>
                    <a:ea typeface="Arial" charset="0"/>
                    <a:cs typeface="Arial" charset="0"/>
                  </a:rPr>
                  <a:t>120</a:t>
                </a:r>
                <a:r>
                  <a:rPr lang="de-DE" dirty="0" smtClean="0">
                    <a:latin typeface="Arial" charset="0"/>
                    <a:ea typeface="Arial" charset="0"/>
                    <a:cs typeface="Arial" charset="0"/>
                  </a:rPr>
                  <a:t>, d</a:t>
                </a:r>
                <a:r>
                  <a:rPr lang="de-DE" baseline="-25000" dirty="0" smtClean="0">
                    <a:latin typeface="Arial" charset="0"/>
                    <a:ea typeface="Arial" charset="0"/>
                    <a:cs typeface="Arial" charset="0"/>
                  </a:rPr>
                  <a:t>240</a:t>
                </a:r>
                <a:r>
                  <a:rPr lang="de-DE" dirty="0" smtClean="0">
                    <a:latin typeface="Arial" charset="0"/>
                    <a:ea typeface="Arial" charset="0"/>
                    <a:cs typeface="Arial" charset="0"/>
                  </a:rPr>
                  <a:t>, s</a:t>
                </a:r>
                <a:r>
                  <a:rPr lang="de-DE" baseline="-25000" dirty="0" smtClean="0">
                    <a:latin typeface="Arial" charset="0"/>
                    <a:ea typeface="Arial" charset="0"/>
                    <a:cs typeface="Arial" charset="0"/>
                  </a:rPr>
                  <a:t>1</a:t>
                </a:r>
                <a:r>
                  <a:rPr lang="de-DE" dirty="0" smtClean="0">
                    <a:latin typeface="Arial" charset="0"/>
                    <a:ea typeface="Arial" charset="0"/>
                    <a:cs typeface="Arial" charset="0"/>
                  </a:rPr>
                  <a:t>, s</a:t>
                </a:r>
                <a:r>
                  <a:rPr lang="de-DE" baseline="-25000" dirty="0" smtClean="0">
                    <a:latin typeface="Arial" charset="0"/>
                    <a:ea typeface="Arial" charset="0"/>
                    <a:cs typeface="Arial" charset="0"/>
                  </a:rPr>
                  <a:t>2</a:t>
                </a:r>
                <a:r>
                  <a:rPr lang="de-DE" dirty="0" smtClean="0">
                    <a:latin typeface="Arial" charset="0"/>
                    <a:ea typeface="Arial" charset="0"/>
                    <a:cs typeface="Arial" charset="0"/>
                  </a:rPr>
                  <a:t>, s</a:t>
                </a:r>
                <a:r>
                  <a:rPr lang="de-DE" baseline="-25000" dirty="0" smtClean="0">
                    <a:latin typeface="Arial" charset="0"/>
                    <a:ea typeface="Arial" charset="0"/>
                    <a:cs typeface="Arial" charset="0"/>
                  </a:rPr>
                  <a:t>3</a:t>
                </a:r>
                <a:r>
                  <a:rPr lang="de-DE" dirty="0" smtClean="0">
                    <a:latin typeface="Arial" charset="0"/>
                    <a:ea typeface="Arial" charset="0"/>
                    <a:cs typeface="Arial" charset="0"/>
                  </a:rPr>
                  <a:t>}  				</a:t>
                </a:r>
                <a:r>
                  <a:rPr lang="de-DE" dirty="0" smtClean="0">
                    <a:latin typeface="Arial" charset="0"/>
                    <a:ea typeface="Arial" charset="0"/>
                    <a:cs typeface="Arial" charset="0"/>
                    <a:sym typeface="Wingdings"/>
                  </a:rPr>
                  <a:t> Ordnung 6		 |D</a:t>
                </a:r>
                <a:r>
                  <a:rPr lang="de-DE" baseline="-25000" dirty="0" smtClean="0">
                    <a:latin typeface="Arial" charset="0"/>
                    <a:ea typeface="Arial" charset="0"/>
                    <a:cs typeface="Arial" charset="0"/>
                    <a:sym typeface="Wingdings"/>
                  </a:rPr>
                  <a:t>3</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Wingdings"/>
                  </a:rPr>
                  <a:t> = 6</a:t>
                </a:r>
              </a:p>
              <a:p>
                <a:pPr lvl="1">
                  <a:buFont typeface="Arial" charset="0"/>
                  <a:buChar char="•"/>
                </a:pPr>
                <a:r>
                  <a:rPr lang="de-DE" dirty="0">
                    <a:latin typeface="Arial" charset="0"/>
                    <a:ea typeface="Arial" charset="0"/>
                    <a:cs typeface="Arial" charset="0"/>
                    <a:sym typeface="Wingdings"/>
                  </a:rPr>
                  <a:t>D</a:t>
                </a:r>
                <a:r>
                  <a:rPr lang="de-DE" baseline="-25000" dirty="0">
                    <a:latin typeface="Arial" charset="0"/>
                    <a:ea typeface="Arial" charset="0"/>
                    <a:cs typeface="Arial" charset="0"/>
                    <a:sym typeface="Wingdings"/>
                  </a:rPr>
                  <a:t>n</a:t>
                </a:r>
                <a:r>
                  <a:rPr lang="de-DE" dirty="0">
                    <a:latin typeface="Arial" charset="0"/>
                    <a:ea typeface="Arial" charset="0"/>
                    <a:cs typeface="Arial" charset="0"/>
                    <a:sym typeface="Wingdings"/>
                  </a:rPr>
                  <a:t> = {</a:t>
                </a:r>
                <a:r>
                  <a:rPr lang="de-DE" dirty="0" err="1">
                    <a:latin typeface="Arial" charset="0"/>
                    <a:ea typeface="Arial" charset="0"/>
                    <a:cs typeface="Arial" charset="0"/>
                    <a:sym typeface="Wingdings"/>
                  </a:rPr>
                  <a:t>id</a:t>
                </a:r>
                <a:r>
                  <a:rPr lang="de-DE" dirty="0">
                    <a:latin typeface="Arial" charset="0"/>
                    <a:ea typeface="Arial" charset="0"/>
                    <a:cs typeface="Arial" charset="0"/>
                    <a:sym typeface="Wingdings"/>
                  </a:rPr>
                  <a:t>,</a:t>
                </a:r>
                <a:r>
                  <a:rPr lang="mr-IN" dirty="0">
                    <a:ea typeface="Arial" charset="0"/>
                    <a:cs typeface="Arial" charset="0"/>
                  </a:rPr>
                  <a:t> </a:t>
                </a:r>
                <a14:m>
                  <m:oMath xmlns:m="http://schemas.openxmlformats.org/officeDocument/2006/math">
                    <m:f>
                      <m:fPr>
                        <m:ctrlPr>
                          <a:rPr lang="mr-IN" i="1">
                            <a:latin typeface="Cambria Math" charset="0"/>
                            <a:ea typeface="Arial" charset="0"/>
                            <a:cs typeface="Arial" charset="0"/>
                          </a:rPr>
                        </m:ctrlPr>
                      </m:fPr>
                      <m:num>
                        <m:r>
                          <a:rPr lang="de-DE">
                            <a:latin typeface="Cambria Math" charset="0"/>
                            <a:ea typeface="Arial" charset="0"/>
                            <a:cs typeface="Arial" charset="0"/>
                          </a:rPr>
                          <m:t>1⋅360°</m:t>
                        </m:r>
                      </m:num>
                      <m:den>
                        <m:r>
                          <m:rPr>
                            <m:sty m:val="p"/>
                          </m:rPr>
                          <a:rPr lang="de-DE">
                            <a:latin typeface="Cambria Math" charset="0"/>
                            <a:ea typeface="Arial" charset="0"/>
                            <a:cs typeface="Arial" charset="0"/>
                          </a:rPr>
                          <m:t>n</m:t>
                        </m:r>
                      </m:den>
                    </m:f>
                  </m:oMath>
                </a14:m>
                <a:r>
                  <a:rPr lang="de-DE" dirty="0">
                    <a:latin typeface="Arial" charset="0"/>
                    <a:ea typeface="Arial" charset="0"/>
                    <a:cs typeface="Arial" charset="0"/>
                  </a:rPr>
                  <a:t>, </a:t>
                </a:r>
                <a14:m>
                  <m:oMath xmlns:m="http://schemas.openxmlformats.org/officeDocument/2006/math">
                    <m:f>
                      <m:fPr>
                        <m:ctrlPr>
                          <a:rPr lang="mr-IN" i="1">
                            <a:latin typeface="Cambria Math" charset="0"/>
                            <a:ea typeface="Arial" charset="0"/>
                            <a:cs typeface="Arial" charset="0"/>
                          </a:rPr>
                        </m:ctrlPr>
                      </m:fPr>
                      <m:num>
                        <m:r>
                          <a:rPr lang="de-DE">
                            <a:latin typeface="Cambria Math" charset="0"/>
                            <a:ea typeface="Arial" charset="0"/>
                            <a:cs typeface="Arial" charset="0"/>
                          </a:rPr>
                          <m:t>2⋅360°</m:t>
                        </m:r>
                      </m:num>
                      <m:den>
                        <m:r>
                          <m:rPr>
                            <m:sty m:val="p"/>
                          </m:rPr>
                          <a:rPr lang="de-DE">
                            <a:latin typeface="Cambria Math" charset="0"/>
                            <a:ea typeface="Arial" charset="0"/>
                            <a:cs typeface="Arial" charset="0"/>
                          </a:rPr>
                          <m:t>n</m:t>
                        </m:r>
                      </m:den>
                    </m:f>
                  </m:oMath>
                </a14:m>
                <a:r>
                  <a:rPr lang="de-DE" dirty="0">
                    <a:latin typeface="Arial" charset="0"/>
                    <a:ea typeface="Arial" charset="0"/>
                    <a:cs typeface="Arial" charset="0"/>
                  </a:rPr>
                  <a:t>, ..., </a:t>
                </a:r>
                <a14:m>
                  <m:oMath xmlns:m="http://schemas.openxmlformats.org/officeDocument/2006/math">
                    <m:f>
                      <m:fPr>
                        <m:ctrlPr>
                          <a:rPr lang="mr-IN" i="1">
                            <a:latin typeface="Cambria Math" charset="0"/>
                            <a:ea typeface="Arial" charset="0"/>
                            <a:cs typeface="Arial" charset="0"/>
                          </a:rPr>
                        </m:ctrlPr>
                      </m:fPr>
                      <m:num>
                        <m:r>
                          <a:rPr lang="de-DE">
                            <a:latin typeface="Cambria Math" charset="0"/>
                            <a:ea typeface="Arial" charset="0"/>
                            <a:cs typeface="Arial" charset="0"/>
                          </a:rPr>
                          <m:t>(</m:t>
                        </m:r>
                        <m:r>
                          <m:rPr>
                            <m:sty m:val="p"/>
                          </m:rPr>
                          <a:rPr lang="de-DE">
                            <a:latin typeface="Cambria Math" charset="0"/>
                            <a:ea typeface="Arial" charset="0"/>
                            <a:cs typeface="Arial" charset="0"/>
                          </a:rPr>
                          <m:t>n</m:t>
                        </m:r>
                        <m:r>
                          <a:rPr lang="de-DE">
                            <a:latin typeface="Cambria Math" charset="0"/>
                            <a:ea typeface="Arial" charset="0"/>
                            <a:cs typeface="Arial" charset="0"/>
                          </a:rPr>
                          <m:t>−1)⋅360°</m:t>
                        </m:r>
                      </m:num>
                      <m:den>
                        <m:r>
                          <m:rPr>
                            <m:sty m:val="p"/>
                          </m:rPr>
                          <a:rPr lang="de-DE">
                            <a:latin typeface="Cambria Math" charset="0"/>
                            <a:ea typeface="Arial" charset="0"/>
                            <a:cs typeface="Arial" charset="0"/>
                          </a:rPr>
                          <m:t>n</m:t>
                        </m:r>
                      </m:den>
                    </m:f>
                  </m:oMath>
                </a14:m>
                <a:r>
                  <a:rPr lang="de-DE" dirty="0">
                    <a:latin typeface="Arial" charset="0"/>
                    <a:ea typeface="Arial" charset="0"/>
                    <a:cs typeface="Arial" charset="0"/>
                  </a:rPr>
                  <a:t>, s</a:t>
                </a:r>
                <a:r>
                  <a:rPr lang="de-DE" baseline="-25000" dirty="0">
                    <a:latin typeface="Arial" charset="0"/>
                    <a:ea typeface="Arial" charset="0"/>
                    <a:cs typeface="Arial" charset="0"/>
                  </a:rPr>
                  <a:t>1</a:t>
                </a:r>
                <a:r>
                  <a:rPr lang="de-DE" dirty="0">
                    <a:latin typeface="Arial" charset="0"/>
                    <a:ea typeface="Arial" charset="0"/>
                    <a:cs typeface="Arial" charset="0"/>
                  </a:rPr>
                  <a:t>, s</a:t>
                </a:r>
                <a:r>
                  <a:rPr lang="de-DE" baseline="-25000" dirty="0">
                    <a:latin typeface="Arial" charset="0"/>
                    <a:ea typeface="Arial" charset="0"/>
                    <a:cs typeface="Arial" charset="0"/>
                  </a:rPr>
                  <a:t>2</a:t>
                </a:r>
                <a:r>
                  <a:rPr lang="de-DE" dirty="0">
                    <a:latin typeface="Arial" charset="0"/>
                    <a:ea typeface="Arial" charset="0"/>
                    <a:cs typeface="Arial" charset="0"/>
                  </a:rPr>
                  <a:t>, ..., </a:t>
                </a:r>
                <a:r>
                  <a:rPr lang="de-DE" dirty="0" err="1">
                    <a:latin typeface="Arial" charset="0"/>
                    <a:ea typeface="Arial" charset="0"/>
                    <a:cs typeface="Arial" charset="0"/>
                  </a:rPr>
                  <a:t>s</a:t>
                </a:r>
                <a:r>
                  <a:rPr lang="de-DE" baseline="-25000" dirty="0" err="1">
                    <a:latin typeface="Arial" charset="0"/>
                    <a:ea typeface="Arial" charset="0"/>
                    <a:cs typeface="Arial" charset="0"/>
                  </a:rPr>
                  <a:t>n</a:t>
                </a:r>
                <a:r>
                  <a:rPr lang="de-DE" dirty="0">
                    <a:latin typeface="Arial" charset="0"/>
                    <a:ea typeface="Arial" charset="0"/>
                    <a:cs typeface="Arial" charset="0"/>
                  </a:rPr>
                  <a:t>} </a:t>
                </a:r>
                <a:r>
                  <a:rPr lang="de-DE" dirty="0">
                    <a:latin typeface="Arial" charset="0"/>
                    <a:ea typeface="Arial" charset="0"/>
                    <a:cs typeface="Arial" charset="0"/>
                    <a:sym typeface="Wingdings"/>
                  </a:rPr>
                  <a:t> Ordnung 2n 	|D</a:t>
                </a:r>
                <a:r>
                  <a:rPr lang="de-DE" baseline="-25000" dirty="0">
                    <a:latin typeface="Arial" charset="0"/>
                    <a:ea typeface="Arial" charset="0"/>
                    <a:cs typeface="Arial" charset="0"/>
                    <a:sym typeface="Wingdings"/>
                  </a:rPr>
                  <a:t>n</a:t>
                </a:r>
                <a:r>
                  <a:rPr lang="de-DE" dirty="0">
                    <a:latin typeface="Arial" charset="0"/>
                    <a:ea typeface="Arial" charset="0"/>
                    <a:cs typeface="Arial" charset="0"/>
                    <a:sym typeface="Wingdings"/>
                  </a:rPr>
                  <a:t>| = 2n </a:t>
                </a:r>
                <a:endParaRPr lang="de-DE" dirty="0" smtClean="0">
                  <a:latin typeface="Arial" charset="0"/>
                  <a:ea typeface="Arial" charset="0"/>
                  <a:cs typeface="Arial" charset="0"/>
                  <a:sym typeface="Wingdings"/>
                </a:endParaRPr>
              </a:p>
              <a:p>
                <a:pPr lvl="1">
                  <a:buFont typeface="Arial" charset="0"/>
                  <a:buChar char="•"/>
                </a:pP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sym typeface="Wingdings"/>
                  </a:rPr>
                  <a:t> = {..., -2, -1, 0, 1, 2, ...} 					 Ordnung ∞	 </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MT Extra" charset="2"/>
                  </a:rPr>
                  <a:t></a:t>
                </a:r>
                <a:r>
                  <a:rPr lang="de-DE" dirty="0">
                    <a:latin typeface="Arial" charset="0"/>
                    <a:ea typeface="Arial" charset="0"/>
                    <a:cs typeface="Arial" charset="0"/>
                    <a:sym typeface="Wingdings"/>
                  </a:rPr>
                  <a:t>|</a:t>
                </a:r>
                <a:r>
                  <a:rPr lang="de-DE" dirty="0" smtClean="0">
                    <a:latin typeface="Arial" charset="0"/>
                    <a:ea typeface="Arial" charset="0"/>
                    <a:cs typeface="Arial" charset="0"/>
                    <a:sym typeface="Wingdings"/>
                  </a:rPr>
                  <a:t> = ∞</a:t>
                </a:r>
              </a:p>
              <a:p>
                <a:pPr lvl="1">
                  <a:buFont typeface="Arial" charset="0"/>
                  <a:buChar char="•"/>
                </a:pPr>
                <a14:m>
                  <m:oMath xmlns:m="http://schemas.openxmlformats.org/officeDocument/2006/math">
                    <m:f>
                      <m:fPr>
                        <m:ctrlPr>
                          <a:rPr lang="mr-IN" i="1">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m:rPr>
                            <m:sty m:val="p"/>
                          </m:rPr>
                          <a:rPr lang="de-DE" b="0" i="0" dirty="0" smtClean="0">
                            <a:latin typeface="Cambria Math" charset="0"/>
                            <a:ea typeface="Arial" charset="0"/>
                            <a:cs typeface="Arial" charset="0"/>
                            <a:sym typeface="MT Extra" charset="2"/>
                          </a:rPr>
                          <m:t>n</m:t>
                        </m:r>
                        <m:r>
                          <m:rPr>
                            <m:nor/>
                          </m:rPr>
                          <a:rPr lang="de-DE" dirty="0">
                            <a:latin typeface="Arial" charset="0"/>
                            <a:ea typeface="Arial" charset="0"/>
                            <a:cs typeface="Arial" charset="0"/>
                            <a:sym typeface="MT Extra" charset="2"/>
                          </a:rPr>
                          <m:t></m:t>
                        </m:r>
                      </m:den>
                    </m:f>
                  </m:oMath>
                </a14:m>
                <a:r>
                  <a:rPr lang="de-DE" dirty="0" smtClean="0">
                    <a:latin typeface="Arial" charset="0"/>
                    <a:ea typeface="Arial" charset="0"/>
                    <a:cs typeface="Arial" charset="0"/>
                  </a:rPr>
                  <a:t> besteht aus </a:t>
                </a:r>
                <a:r>
                  <a:rPr lang="de-DE" dirty="0" err="1" smtClean="0">
                    <a:latin typeface="Arial" charset="0"/>
                    <a:ea typeface="Arial" charset="0"/>
                    <a:cs typeface="Arial" charset="0"/>
                  </a:rPr>
                  <a:t>n</a:t>
                </a:r>
                <a:r>
                  <a:rPr lang="de-DE" dirty="0" smtClean="0">
                    <a:latin typeface="Arial" charset="0"/>
                    <a:ea typeface="Arial" charset="0"/>
                    <a:cs typeface="Arial" charset="0"/>
                  </a:rPr>
                  <a:t> Elementen					</a:t>
                </a:r>
                <a:r>
                  <a:rPr lang="de-DE" dirty="0" smtClean="0">
                    <a:latin typeface="Arial" charset="0"/>
                    <a:ea typeface="Arial" charset="0"/>
                    <a:cs typeface="Arial" charset="0"/>
                    <a:sym typeface="Wingdings"/>
                  </a:rPr>
                  <a:t> Ordnung </a:t>
                </a:r>
                <a:r>
                  <a:rPr lang="de-DE" dirty="0" err="1" smtClean="0">
                    <a:latin typeface="Arial" charset="0"/>
                    <a:ea typeface="Arial" charset="0"/>
                    <a:cs typeface="Arial" charset="0"/>
                    <a:sym typeface="Wingdings"/>
                  </a:rPr>
                  <a:t>n</a:t>
                </a:r>
                <a:r>
                  <a:rPr lang="de-DE" dirty="0" smtClean="0">
                    <a:latin typeface="Arial" charset="0"/>
                    <a:ea typeface="Arial" charset="0"/>
                    <a:cs typeface="Arial" charset="0"/>
                    <a:sym typeface="Wingdings"/>
                  </a:rPr>
                  <a:t> 	 |</a:t>
                </a:r>
                <a14:m>
                  <m:oMath xmlns:m="http://schemas.openxmlformats.org/officeDocument/2006/math">
                    <m:f>
                      <m:fPr>
                        <m:ctrlPr>
                          <a:rPr lang="mr-IN" i="1">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m:rPr>
                            <m:sty m:val="p"/>
                          </m:rPr>
                          <a:rPr lang="de-DE" b="0" i="0" dirty="0" smtClean="0">
                            <a:latin typeface="Cambria Math" charset="0"/>
                            <a:ea typeface="Arial" charset="0"/>
                            <a:cs typeface="Arial" charset="0"/>
                            <a:sym typeface="MT Extra" charset="2"/>
                          </a:rPr>
                          <m:t>n</m:t>
                        </m:r>
                        <m:r>
                          <m:rPr>
                            <m:nor/>
                          </m:rPr>
                          <a:rPr lang="de-DE" dirty="0">
                            <a:latin typeface="Arial" charset="0"/>
                            <a:ea typeface="Arial" charset="0"/>
                            <a:cs typeface="Arial" charset="0"/>
                            <a:sym typeface="MT Extra" charset="2"/>
                          </a:rPr>
                          <m:t></m:t>
                        </m:r>
                      </m:den>
                    </m:f>
                  </m:oMath>
                </a14:m>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n</a:t>
                </a:r>
                <a:endParaRPr lang="de-DE" dirty="0" smtClean="0">
                  <a:latin typeface="Arial" charset="0"/>
                  <a:ea typeface="Arial" charset="0"/>
                  <a:cs typeface="Arial" charset="0"/>
                  <a:sym typeface="Wingdings"/>
                </a:endParaRPr>
              </a:p>
              <a:p>
                <a:pPr lvl="1">
                  <a:buFont typeface="Arial" charset="0"/>
                  <a:buChar char="•"/>
                </a:pPr>
                <a:endParaRPr lang="de-DE" dirty="0" smtClean="0">
                  <a:latin typeface="Arial" charset="0"/>
                  <a:ea typeface="Arial" charset="0"/>
                  <a:cs typeface="Arial" charset="0"/>
                  <a:sym typeface="Wingdings"/>
                </a:endParaRPr>
              </a:p>
              <a:p>
                <a:pPr lvl="1">
                  <a:buFont typeface="Arial" charset="0"/>
                  <a:buChar char="•"/>
                </a:pPr>
                <a:endParaRPr lang="de-DE" dirty="0" smtClean="0">
                  <a:latin typeface="Arial" charset="0"/>
                  <a:ea typeface="Arial" charset="0"/>
                  <a:cs typeface="Arial" charset="0"/>
                  <a:sym typeface="Wingdings"/>
                </a:endParaRPr>
              </a:p>
              <a:p>
                <a:pPr>
                  <a:buFont typeface="Arial" charset="0"/>
                  <a:buChar char="•"/>
                </a:pPr>
                <a:endParaRPr lang="de-DE" sz="22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46112" y="2001796"/>
                <a:ext cx="10264904" cy="4246604"/>
              </a:xfrm>
              <a:blipFill rotWithShape="0">
                <a:blip r:embed="rId3"/>
                <a:stretch>
                  <a:fillRect l="-416" t="-717"/>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9A971755-901D-FF43-8168-280776C7D70A}" type="slidenum">
              <a:rPr lang="de-DE" smtClean="0"/>
              <a:t>27</a:t>
            </a:fld>
            <a:endParaRPr lang="de-DE"/>
          </a:p>
        </p:txBody>
      </p:sp>
    </p:spTree>
    <p:extLst>
      <p:ext uri="{BB962C8B-B14F-4D97-AF65-F5344CB8AC3E}">
        <p14:creationId xmlns:p14="http://schemas.microsoft.com/office/powerpoint/2010/main" val="1231058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Die Ordnung eines Elements</a:t>
            </a:r>
            <a:endParaRPr lang="de-DE" dirty="0">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93896" y="1853248"/>
                <a:ext cx="11676184" cy="4794687"/>
              </a:xfrm>
            </p:spPr>
            <p:txBody>
              <a:bodyPr>
                <a:normAutofit/>
              </a:bodyPr>
              <a:lstStyle/>
              <a:p>
                <a:r>
                  <a:rPr lang="de-DE" u="sng" dirty="0" smtClean="0">
                    <a:latin typeface="Arial" charset="0"/>
                    <a:ea typeface="Arial" charset="0"/>
                    <a:cs typeface="Arial" charset="0"/>
                  </a:rPr>
                  <a:t>Definition</a:t>
                </a:r>
                <a:r>
                  <a:rPr lang="de-DE" dirty="0" smtClean="0">
                    <a:latin typeface="Arial" charset="0"/>
                    <a:ea typeface="Arial" charset="0"/>
                    <a:cs typeface="Arial" charset="0"/>
                  </a:rPr>
                  <a:t>: Die </a:t>
                </a:r>
                <a:r>
                  <a:rPr lang="de-DE" b="1" dirty="0" smtClean="0">
                    <a:latin typeface="Arial" charset="0"/>
                    <a:ea typeface="Arial" charset="0"/>
                    <a:cs typeface="Arial" charset="0"/>
                  </a:rPr>
                  <a:t>Ordnung</a:t>
                </a:r>
                <a:r>
                  <a:rPr lang="de-DE" dirty="0" smtClean="0">
                    <a:latin typeface="Arial" charset="0"/>
                    <a:ea typeface="Arial" charset="0"/>
                    <a:cs typeface="Arial" charset="0"/>
                  </a:rPr>
                  <a:t> oder </a:t>
                </a:r>
                <a:r>
                  <a:rPr lang="de-DE" b="1" dirty="0">
                    <a:latin typeface="Arial" charset="0"/>
                    <a:ea typeface="Arial" charset="0"/>
                    <a:cs typeface="Arial" charset="0"/>
                  </a:rPr>
                  <a:t>P</a:t>
                </a:r>
                <a:r>
                  <a:rPr lang="de-DE" b="1" dirty="0" smtClean="0">
                    <a:latin typeface="Arial" charset="0"/>
                    <a:ea typeface="Arial" charset="0"/>
                    <a:cs typeface="Arial" charset="0"/>
                  </a:rPr>
                  <a:t>eriode</a:t>
                </a:r>
                <a:r>
                  <a:rPr lang="de-DE" dirty="0" smtClean="0">
                    <a:latin typeface="Arial" charset="0"/>
                    <a:ea typeface="Arial" charset="0"/>
                    <a:cs typeface="Arial" charset="0"/>
                  </a:rPr>
                  <a:t> eines Elements </a:t>
                </a:r>
                <a:r>
                  <a:rPr lang="de-DE" dirty="0" err="1" smtClean="0">
                    <a:latin typeface="Arial" charset="0"/>
                    <a:ea typeface="Arial" charset="0"/>
                    <a:cs typeface="Arial" charset="0"/>
                  </a:rPr>
                  <a:t>g</a:t>
                </a:r>
                <a:r>
                  <a:rPr lang="de-DE" dirty="0" smtClean="0">
                    <a:latin typeface="Arial" charset="0"/>
                    <a:ea typeface="Arial" charset="0"/>
                    <a:cs typeface="Arial" charset="0"/>
                  </a:rPr>
                  <a:t> in einer Gruppe ist die kleinste 			   			   Zahl n ∊ </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rPr>
                  <a:t>, so dass </a:t>
                </a:r>
                <a:r>
                  <a:rPr lang="de-DE" dirty="0" err="1" smtClean="0">
                    <a:latin typeface="Arial" charset="0"/>
                    <a:ea typeface="Arial" charset="0"/>
                    <a:cs typeface="Arial" charset="0"/>
                  </a:rPr>
                  <a:t>g</a:t>
                </a:r>
                <a:r>
                  <a:rPr lang="de-DE" baseline="30000" dirty="0" err="1" smtClean="0">
                    <a:latin typeface="Arial" charset="0"/>
                    <a:ea typeface="Arial" charset="0"/>
                    <a:cs typeface="Arial" charset="0"/>
                  </a:rPr>
                  <a:t>n</a:t>
                </a:r>
                <a:r>
                  <a:rPr lang="de-DE" dirty="0" smtClean="0">
                    <a:latin typeface="Arial" charset="0"/>
                    <a:ea typeface="Arial" charset="0"/>
                    <a:cs typeface="Arial" charset="0"/>
                  </a:rPr>
                  <a:t> = e gilt. Man schreibt auch </a:t>
                </a:r>
                <a:r>
                  <a:rPr lang="de-DE" dirty="0">
                    <a:latin typeface="Arial" charset="0"/>
                    <a:ea typeface="Arial" charset="0"/>
                    <a:cs typeface="Arial" charset="0"/>
                  </a:rPr>
                  <a:t>|</a:t>
                </a:r>
                <a:r>
                  <a:rPr lang="de-DE" dirty="0" err="1" smtClean="0">
                    <a:latin typeface="Arial" charset="0"/>
                    <a:ea typeface="Arial" charset="0"/>
                    <a:cs typeface="Arial" charset="0"/>
                  </a:rPr>
                  <a:t>g</a:t>
                </a:r>
                <a:r>
                  <a:rPr lang="de-DE" dirty="0" smtClean="0">
                    <a:latin typeface="Arial" charset="0"/>
                    <a:ea typeface="Arial" charset="0"/>
                    <a:cs typeface="Arial" charset="0"/>
                  </a:rPr>
                  <a:t>| = n.</a:t>
                </a:r>
              </a:p>
              <a:p>
                <a:endParaRPr lang="de-DE" dirty="0">
                  <a:latin typeface="Arial" charset="0"/>
                  <a:ea typeface="Arial" charset="0"/>
                  <a:cs typeface="Arial" charset="0"/>
                </a:endParaRPr>
              </a:p>
              <a:p>
                <a:r>
                  <a:rPr lang="de-DE" u="sng" dirty="0" smtClean="0">
                    <a:latin typeface="Arial" charset="0"/>
                    <a:ea typeface="Arial" charset="0"/>
                    <a:cs typeface="Arial" charset="0"/>
                  </a:rPr>
                  <a:t>Beispiele</a:t>
                </a:r>
                <a:r>
                  <a:rPr lang="de-DE" dirty="0" smtClean="0">
                    <a:latin typeface="Arial" charset="0"/>
                    <a:ea typeface="Arial" charset="0"/>
                    <a:cs typeface="Arial" charset="0"/>
                  </a:rPr>
                  <a:t>: </a:t>
                </a:r>
              </a:p>
              <a:p>
                <a:pPr lvl="1">
                  <a:buFont typeface="Courier New" charset="0"/>
                  <a:buChar char="o"/>
                </a:pPr>
                <a:r>
                  <a:rPr lang="de-DE" dirty="0" smtClean="0">
                    <a:latin typeface="Arial" charset="0"/>
                    <a:ea typeface="Arial" charset="0"/>
                    <a:cs typeface="Arial" charset="0"/>
                  </a:rPr>
                  <a:t>Jede Spiegelung hat die Ordnung 2 	(denn s</a:t>
                </a:r>
                <a:r>
                  <a:rPr lang="de-DE" baseline="-25000" dirty="0">
                    <a:latin typeface="Arial" charset="0"/>
                    <a:ea typeface="Arial" charset="0"/>
                    <a:cs typeface="Arial" charset="0"/>
                  </a:rPr>
                  <a:t>i</a:t>
                </a:r>
                <a:r>
                  <a:rPr lang="de-DE" baseline="30000" dirty="0" smtClean="0">
                    <a:latin typeface="Arial" charset="0"/>
                    <a:ea typeface="Arial" charset="0"/>
                    <a:cs typeface="Arial" charset="0"/>
                  </a:rPr>
                  <a:t>2</a:t>
                </a:r>
                <a:r>
                  <a:rPr lang="de-DE" dirty="0" smtClean="0">
                    <a:latin typeface="Arial" charset="0"/>
                    <a:ea typeface="Arial" charset="0"/>
                    <a:cs typeface="Arial" charset="0"/>
                  </a:rPr>
                  <a:t> = </a:t>
                </a:r>
                <a:r>
                  <a:rPr lang="de-DE" dirty="0" err="1" smtClean="0">
                    <a:latin typeface="Arial" charset="0"/>
                    <a:ea typeface="Arial" charset="0"/>
                    <a:cs typeface="Arial" charset="0"/>
                  </a:rPr>
                  <a:t>s</a:t>
                </a:r>
                <a:r>
                  <a:rPr lang="de-DE" baseline="-25000" dirty="0" err="1">
                    <a:latin typeface="Arial" charset="0"/>
                    <a:ea typeface="Arial" charset="0"/>
                    <a:cs typeface="Arial" charset="0"/>
                  </a:rPr>
                  <a:t>i</a:t>
                </a:r>
                <a:r>
                  <a:rPr lang="de-DE" dirty="0" err="1" smtClean="0">
                    <a:latin typeface="Arial" charset="0"/>
                    <a:ea typeface="Arial" charset="0"/>
                    <a:cs typeface="Arial" charset="0"/>
                  </a:rPr>
                  <a:t>∘s</a:t>
                </a:r>
                <a:r>
                  <a:rPr lang="de-DE" baseline="-25000" dirty="0" err="1">
                    <a:latin typeface="Arial" charset="0"/>
                    <a:ea typeface="Arial" charset="0"/>
                    <a:cs typeface="Arial" charset="0"/>
                  </a:rPr>
                  <a:t>i</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 e)</a:t>
                </a:r>
              </a:p>
              <a:p>
                <a:pPr lvl="1">
                  <a:buFont typeface="Courier New" charset="0"/>
                  <a:buChar char="o"/>
                </a:pPr>
                <a:r>
                  <a:rPr lang="de-DE" dirty="0" smtClean="0">
                    <a:latin typeface="Arial" charset="0"/>
                    <a:ea typeface="Arial" charset="0"/>
                    <a:cs typeface="Arial" charset="0"/>
                  </a:rPr>
                  <a:t>Die Identität hat die Ordnung 1		(denn id</a:t>
                </a:r>
                <a:r>
                  <a:rPr lang="de-DE" baseline="30000" dirty="0" smtClean="0">
                    <a:latin typeface="Arial" charset="0"/>
                    <a:ea typeface="Arial" charset="0"/>
                    <a:cs typeface="Arial" charset="0"/>
                  </a:rPr>
                  <a:t>1</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 e)</a:t>
                </a:r>
              </a:p>
              <a:p>
                <a:pPr lvl="1">
                  <a:buFont typeface="Courier New" charset="0"/>
                  <a:buChar char="o"/>
                </a:pPr>
                <a:r>
                  <a:rPr lang="de-DE" dirty="0" smtClean="0">
                    <a:latin typeface="Arial" charset="0"/>
                    <a:ea typeface="Arial" charset="0"/>
                    <a:cs typeface="Arial" charset="0"/>
                  </a:rPr>
                  <a:t>In </a:t>
                </a:r>
                <a:r>
                  <a:rPr lang="de-DE" dirty="0">
                    <a:latin typeface="Arial" charset="0"/>
                    <a:ea typeface="Arial" charset="0"/>
                    <a:cs typeface="Arial" charset="0"/>
                    <a:sym typeface="MT Extra" charset="2"/>
                  </a:rPr>
                  <a:t> </a:t>
                </a:r>
                <a:r>
                  <a:rPr lang="de-DE" dirty="0" smtClean="0">
                    <a:latin typeface="Arial" charset="0"/>
                    <a:ea typeface="Arial" charset="0"/>
                    <a:cs typeface="Arial" charset="0"/>
                  </a:rPr>
                  <a:t>haben alle Elemente die Ordnung unendlich (außer die 0)</a:t>
                </a:r>
              </a:p>
              <a:p>
                <a:pPr lvl="1">
                  <a:buFont typeface="Courier New" charset="0"/>
                  <a:buChar char="o"/>
                </a:pPr>
                <a:r>
                  <a:rPr lang="de-DE" dirty="0" smtClean="0">
                    <a:latin typeface="Arial" charset="0"/>
                    <a:ea typeface="Arial" charset="0"/>
                    <a:cs typeface="Arial" charset="0"/>
                  </a:rPr>
                  <a:t>Die Ordnung einer Drehung um </a:t>
                </a:r>
                <a14:m>
                  <m:oMath xmlns:m="http://schemas.openxmlformats.org/officeDocument/2006/math">
                    <m:f>
                      <m:fPr>
                        <m:ctrlPr>
                          <a:rPr lang="mr-IN" i="1" smtClean="0">
                            <a:latin typeface="Cambria Math" charset="0"/>
                            <a:ea typeface="Arial" charset="0"/>
                            <a:cs typeface="Arial" charset="0"/>
                          </a:rPr>
                        </m:ctrlPr>
                      </m:fPr>
                      <m:num>
                        <m:r>
                          <a:rPr lang="de-DE" b="0" i="0" smtClean="0">
                            <a:latin typeface="Cambria Math" charset="0"/>
                            <a:ea typeface="Arial" charset="0"/>
                            <a:cs typeface="Arial" charset="0"/>
                          </a:rPr>
                          <m:t>360</m:t>
                        </m:r>
                      </m:num>
                      <m:den>
                        <m:r>
                          <m:rPr>
                            <m:sty m:val="p"/>
                          </m:rPr>
                          <a:rPr lang="de-DE" b="0" i="0" smtClean="0">
                            <a:latin typeface="Cambria Math" charset="0"/>
                            <a:ea typeface="Arial" charset="0"/>
                            <a:cs typeface="Arial" charset="0"/>
                          </a:rPr>
                          <m:t>n</m:t>
                        </m:r>
                      </m:den>
                    </m:f>
                  </m:oMath>
                </a14:m>
                <a:r>
                  <a:rPr lang="de-DE" dirty="0" smtClean="0">
                    <a:latin typeface="Arial" charset="0"/>
                    <a:ea typeface="Arial" charset="0"/>
                    <a:cs typeface="Arial" charset="0"/>
                  </a:rPr>
                  <a:t> Grad ist n mit n ∊ </a:t>
                </a:r>
                <a:r>
                  <a:rPr lang="de-DE" dirty="0" smtClean="0">
                    <a:latin typeface="Arial" charset="0"/>
                    <a:ea typeface="Arial" charset="0"/>
                    <a:cs typeface="Arial" charset="0"/>
                    <a:sym typeface="MT Extra" charset="2"/>
                  </a:rPr>
                  <a:t></a:t>
                </a:r>
                <a:r>
                  <a:rPr lang="de-DE" dirty="0" smtClean="0">
                    <a:latin typeface="Arial" charset="0"/>
                    <a:ea typeface="Arial" charset="0"/>
                    <a:cs typeface="Arial" charset="0"/>
                  </a:rPr>
                  <a:t>, denn d</a:t>
                </a:r>
                <a:r>
                  <a:rPr lang="de-DE" baseline="-25000" dirty="0" smtClean="0">
                    <a:latin typeface="Arial" charset="0"/>
                    <a:ea typeface="Arial" charset="0"/>
                    <a:cs typeface="Arial" charset="0"/>
                  </a:rPr>
                  <a:t>360/</a:t>
                </a:r>
                <a:r>
                  <a:rPr lang="de-DE" baseline="-25000" dirty="0" err="1" smtClean="0">
                    <a:latin typeface="Arial" charset="0"/>
                    <a:ea typeface="Arial" charset="0"/>
                    <a:cs typeface="Arial" charset="0"/>
                  </a:rPr>
                  <a:t>n</a:t>
                </a:r>
                <a:r>
                  <a:rPr lang="de-DE" baseline="30000" dirty="0" err="1" smtClean="0">
                    <a:latin typeface="Arial" charset="0"/>
                    <a:ea typeface="Arial" charset="0"/>
                    <a:cs typeface="Arial" charset="0"/>
                  </a:rPr>
                  <a:t>n</a:t>
                </a:r>
                <a:r>
                  <a:rPr lang="de-DE" dirty="0" smtClean="0">
                    <a:latin typeface="Arial" charset="0"/>
                    <a:ea typeface="Arial" charset="0"/>
                    <a:cs typeface="Arial" charset="0"/>
                  </a:rPr>
                  <a:t> </a:t>
                </a:r>
                <a:r>
                  <a:rPr lang="de-DE" dirty="0">
                    <a:latin typeface="Arial" charset="0"/>
                    <a:ea typeface="Arial" charset="0"/>
                    <a:cs typeface="Arial" charset="0"/>
                  </a:rPr>
                  <a:t>= </a:t>
                </a:r>
                <a:r>
                  <a:rPr lang="de-DE" dirty="0" err="1" smtClean="0">
                    <a:latin typeface="Arial" charset="0"/>
                    <a:ea typeface="Arial" charset="0"/>
                    <a:cs typeface="Arial" charset="0"/>
                  </a:rPr>
                  <a:t>d</a:t>
                </a:r>
                <a:r>
                  <a:rPr lang="de-DE" baseline="-25000" dirty="0" err="1" smtClean="0">
                    <a:latin typeface="Arial" charset="0"/>
                    <a:ea typeface="Arial" charset="0"/>
                    <a:cs typeface="Arial" charset="0"/>
                  </a:rPr>
                  <a:t>n</a:t>
                </a:r>
                <a:r>
                  <a:rPr lang="de-DE" baseline="-25000" dirty="0" smtClean="0">
                    <a:latin typeface="Arial" charset="0"/>
                    <a:ea typeface="Arial" charset="0"/>
                    <a:cs typeface="Arial" charset="0"/>
                  </a:rPr>
                  <a:t>⋅(360/n)</a:t>
                </a:r>
                <a:r>
                  <a:rPr lang="de-DE" dirty="0" smtClean="0">
                    <a:latin typeface="Arial" charset="0"/>
                    <a:ea typeface="Arial" charset="0"/>
                    <a:cs typeface="Arial" charset="0"/>
                  </a:rPr>
                  <a:t> = d</a:t>
                </a:r>
                <a:r>
                  <a:rPr lang="de-DE" baseline="-25000" dirty="0" smtClean="0">
                    <a:latin typeface="Arial" charset="0"/>
                    <a:ea typeface="Arial" charset="0"/>
                    <a:cs typeface="Arial" charset="0"/>
                  </a:rPr>
                  <a:t>360 </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a:latin typeface="Arial" charset="0"/>
                    <a:ea typeface="Arial" charset="0"/>
                    <a:cs typeface="Arial" charset="0"/>
                  </a:rPr>
                  <a:t> </a:t>
                </a:r>
                <a:r>
                  <a:rPr lang="de-DE" dirty="0" smtClean="0">
                    <a:latin typeface="Arial" charset="0"/>
                    <a:ea typeface="Arial" charset="0"/>
                    <a:cs typeface="Arial" charset="0"/>
                  </a:rPr>
                  <a:t>= </a:t>
                </a:r>
                <a:r>
                  <a:rPr lang="de-DE" dirty="0" err="1" smtClean="0">
                    <a:latin typeface="Arial" charset="0"/>
                    <a:ea typeface="Arial" charset="0"/>
                    <a:cs typeface="Arial" charset="0"/>
                  </a:rPr>
                  <a:t>e</a:t>
                </a:r>
                <a:endParaRPr lang="de-DE" dirty="0" smtClean="0">
                  <a:latin typeface="Arial" charset="0"/>
                  <a:ea typeface="Arial" charset="0"/>
                  <a:cs typeface="Arial" charset="0"/>
                </a:endParaRPr>
              </a:p>
              <a:p>
                <a:pPr lvl="1">
                  <a:buFont typeface="Courier New" charset="0"/>
                  <a:buChar char="o"/>
                </a:pPr>
                <a:r>
                  <a:rPr lang="de-DE" dirty="0" smtClean="0">
                    <a:latin typeface="Arial" charset="0"/>
                    <a:ea typeface="Arial" charset="0"/>
                    <a:cs typeface="Arial" charset="0"/>
                  </a:rPr>
                  <a:t>In (</a:t>
                </a:r>
                <a14:m>
                  <m:oMath xmlns:m="http://schemas.openxmlformats.org/officeDocument/2006/math">
                    <m:f>
                      <m:fPr>
                        <m:ctrlPr>
                          <a:rPr lang="mr-IN" i="1" smtClean="0">
                            <a:latin typeface="Cambria Math" charset="0"/>
                            <a:ea typeface="Arial" charset="0"/>
                            <a:cs typeface="Arial" charset="0"/>
                          </a:rPr>
                        </m:ctrlPr>
                      </m:fPr>
                      <m:num>
                        <m:r>
                          <m:rPr>
                            <m:nor/>
                          </m:rPr>
                          <a:rPr lang="de-DE" dirty="0">
                            <a:latin typeface="Arial" charset="0"/>
                            <a:ea typeface="Arial" charset="0"/>
                            <a:cs typeface="Arial" charset="0"/>
                            <a:sym typeface="MT Extra" charset="2"/>
                          </a:rPr>
                          <m:t></m:t>
                        </m:r>
                      </m:num>
                      <m:den>
                        <m:r>
                          <a:rPr lang="de-DE" b="0" i="1" dirty="0" smtClean="0">
                            <a:latin typeface="Cambria Math" charset="0"/>
                            <a:ea typeface="Arial" charset="0"/>
                            <a:cs typeface="Arial" charset="0"/>
                            <a:sym typeface="MT Extra" charset="2"/>
                          </a:rPr>
                          <m:t>4</m:t>
                        </m:r>
                        <m:r>
                          <m:rPr>
                            <m:nor/>
                          </m:rPr>
                          <a:rPr lang="de-DE" dirty="0">
                            <a:latin typeface="Arial" charset="0"/>
                            <a:ea typeface="Arial" charset="0"/>
                            <a:cs typeface="Arial" charset="0"/>
                            <a:sym typeface="MT Extra" charset="2"/>
                          </a:rPr>
                          <m:t></m:t>
                        </m:r>
                      </m:den>
                    </m:f>
                  </m:oMath>
                </a14:m>
                <a:r>
                  <a:rPr lang="de-DE" dirty="0" smtClean="0">
                    <a:latin typeface="Arial" charset="0"/>
                    <a:ea typeface="Arial" charset="0"/>
                    <a:cs typeface="Arial" charset="0"/>
                  </a:rPr>
                  <a:t>,+</a:t>
                </a:r>
                <a:r>
                  <a:rPr lang="de-DE" baseline="-25000" dirty="0">
                    <a:latin typeface="Arial" charset="0"/>
                    <a:ea typeface="Arial" charset="0"/>
                    <a:cs typeface="Arial" charset="0"/>
                  </a:rPr>
                  <a:t>4</a:t>
                </a:r>
                <a:r>
                  <a:rPr lang="de-DE" dirty="0" smtClean="0">
                    <a:latin typeface="Arial" charset="0"/>
                    <a:ea typeface="Arial" charset="0"/>
                    <a:cs typeface="Arial" charset="0"/>
                  </a:rPr>
                  <a:t>) gilt: [1]</a:t>
                </a:r>
                <a:r>
                  <a:rPr lang="de-DE" baseline="30000" dirty="0">
                    <a:latin typeface="Arial" charset="0"/>
                    <a:ea typeface="Arial" charset="0"/>
                    <a:cs typeface="Arial" charset="0"/>
                  </a:rPr>
                  <a:t>4</a:t>
                </a:r>
                <a:r>
                  <a:rPr lang="de-DE" dirty="0" smtClean="0">
                    <a:latin typeface="Arial" charset="0"/>
                    <a:ea typeface="Arial" charset="0"/>
                    <a:cs typeface="Arial" charset="0"/>
                  </a:rPr>
                  <a:t> = [2]</a:t>
                </a:r>
                <a:r>
                  <a:rPr lang="de-DE" baseline="30000" dirty="0">
                    <a:latin typeface="Arial" charset="0"/>
                    <a:ea typeface="Arial" charset="0"/>
                    <a:cs typeface="Arial" charset="0"/>
                  </a:rPr>
                  <a:t>2</a:t>
                </a:r>
                <a:r>
                  <a:rPr lang="de-DE" dirty="0" smtClean="0">
                    <a:latin typeface="Arial" charset="0"/>
                    <a:ea typeface="Arial" charset="0"/>
                    <a:cs typeface="Arial" charset="0"/>
                  </a:rPr>
                  <a:t> = [3]</a:t>
                </a:r>
                <a:r>
                  <a:rPr lang="de-DE" baseline="30000" dirty="0">
                    <a:latin typeface="Arial" charset="0"/>
                    <a:ea typeface="Arial" charset="0"/>
                    <a:cs typeface="Arial" charset="0"/>
                  </a:rPr>
                  <a:t>4</a:t>
                </a:r>
                <a:r>
                  <a:rPr lang="de-DE" dirty="0" smtClean="0">
                    <a:latin typeface="Arial" charset="0"/>
                    <a:ea typeface="Arial" charset="0"/>
                    <a:cs typeface="Arial" charset="0"/>
                  </a:rPr>
                  <a:t> = [0]</a:t>
                </a:r>
                <a:r>
                  <a:rPr lang="de-DE" baseline="30000" dirty="0" smtClean="0">
                    <a:latin typeface="Arial" charset="0"/>
                    <a:ea typeface="Arial" charset="0"/>
                    <a:cs typeface="Arial" charset="0"/>
                  </a:rPr>
                  <a:t>1</a:t>
                </a:r>
                <a:r>
                  <a:rPr lang="de-DE" dirty="0" smtClean="0">
                    <a:latin typeface="Arial" charset="0"/>
                    <a:ea typeface="Arial" charset="0"/>
                    <a:cs typeface="Arial" charset="0"/>
                  </a:rPr>
                  <a:t> = [0]</a:t>
                </a:r>
                <a:endParaRPr lang="de-DE" baseline="-25000" dirty="0" smtClean="0">
                  <a:latin typeface="Arial" charset="0"/>
                  <a:ea typeface="Arial" charset="0"/>
                  <a:cs typeface="Arial"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93896" y="1853248"/>
                <a:ext cx="11676184" cy="4794687"/>
              </a:xfrm>
              <a:blipFill rotWithShape="0">
                <a:blip r:embed="rId3"/>
                <a:stretch>
                  <a:fillRect l="-261" t="-508"/>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9A971755-901D-FF43-8168-280776C7D70A}" type="slidenum">
              <a:rPr lang="de-DE" smtClean="0"/>
              <a:t>28</a:t>
            </a:fld>
            <a:endParaRPr lang="de-DE"/>
          </a:p>
        </p:txBody>
      </p:sp>
    </p:spTree>
    <p:extLst>
      <p:ext uri="{BB962C8B-B14F-4D97-AF65-F5344CB8AC3E}">
        <p14:creationId xmlns:p14="http://schemas.microsoft.com/office/powerpoint/2010/main" val="141276273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Eigenschaften von Gruppen</a:t>
            </a:r>
            <a:endParaRPr lang="de-DE" dirty="0">
              <a:latin typeface="Arial" charset="0"/>
              <a:ea typeface="Arial" charset="0"/>
              <a:cs typeface="Arial" charset="0"/>
            </a:endParaRPr>
          </a:p>
        </p:txBody>
      </p:sp>
      <p:sp>
        <p:nvSpPr>
          <p:cNvPr id="3" name="Inhaltsplatzhalter 2"/>
          <p:cNvSpPr>
            <a:spLocks noGrp="1"/>
          </p:cNvSpPr>
          <p:nvPr>
            <p:ph idx="1"/>
          </p:nvPr>
        </p:nvSpPr>
        <p:spPr>
          <a:xfrm>
            <a:off x="646111" y="1581665"/>
            <a:ext cx="9560569" cy="4670854"/>
          </a:xfrm>
        </p:spPr>
        <p:txBody>
          <a:bodyPr>
            <a:noAutofit/>
          </a:bodyPr>
          <a:lstStyle/>
          <a:p>
            <a:r>
              <a:rPr lang="de-DE" dirty="0">
                <a:latin typeface="Arial" charset="0"/>
                <a:ea typeface="Arial" charset="0"/>
                <a:cs typeface="Arial" charset="0"/>
              </a:rPr>
              <a:t>Satz 1: Sei (G,∘) eine beliebige Gruppe und v, </a:t>
            </a:r>
            <a:r>
              <a:rPr lang="de-DE" dirty="0" err="1">
                <a:latin typeface="Arial" charset="0"/>
                <a:ea typeface="Arial" charset="0"/>
                <a:cs typeface="Arial" charset="0"/>
              </a:rPr>
              <a:t>w</a:t>
            </a:r>
            <a:r>
              <a:rPr lang="de-DE" dirty="0">
                <a:latin typeface="Arial" charset="0"/>
                <a:ea typeface="Arial" charset="0"/>
                <a:cs typeface="Arial" charset="0"/>
              </a:rPr>
              <a:t>, </a:t>
            </a:r>
            <a:r>
              <a:rPr lang="de-DE" dirty="0" err="1">
                <a:latin typeface="Arial" charset="0"/>
                <a:ea typeface="Arial" charset="0"/>
                <a:cs typeface="Arial" charset="0"/>
              </a:rPr>
              <a:t>g</a:t>
            </a:r>
            <a:r>
              <a:rPr lang="de-DE" dirty="0">
                <a:latin typeface="Arial" charset="0"/>
                <a:ea typeface="Arial" charset="0"/>
                <a:cs typeface="Arial" charset="0"/>
              </a:rPr>
              <a:t> ∊ G. Dann gilt:</a:t>
            </a:r>
          </a:p>
          <a:p>
            <a:pPr marL="800100" lvl="1" indent="-342900">
              <a:buFont typeface="+mj-lt"/>
              <a:buAutoNum type="arabicParenBoth"/>
            </a:pPr>
            <a:r>
              <a:rPr lang="de-DE" sz="2000" dirty="0">
                <a:latin typeface="Arial" charset="0"/>
                <a:ea typeface="Arial" charset="0"/>
                <a:cs typeface="Arial" charset="0"/>
              </a:rPr>
              <a:t>v∘g∘g</a:t>
            </a:r>
            <a:r>
              <a:rPr lang="de-DE" sz="2000" baseline="30000" dirty="0">
                <a:latin typeface="Arial" charset="0"/>
                <a:ea typeface="Arial" charset="0"/>
                <a:cs typeface="Arial" charset="0"/>
              </a:rPr>
              <a:t>-1</a:t>
            </a:r>
            <a:r>
              <a:rPr lang="de-DE" sz="2000" dirty="0">
                <a:latin typeface="Arial" charset="0"/>
                <a:ea typeface="Arial" charset="0"/>
                <a:cs typeface="Arial" charset="0"/>
              </a:rPr>
              <a:t>∘w = </a:t>
            </a:r>
            <a:r>
              <a:rPr lang="de-DE" sz="2000" dirty="0" err="1">
                <a:latin typeface="Arial" charset="0"/>
                <a:ea typeface="Arial" charset="0"/>
                <a:cs typeface="Arial" charset="0"/>
              </a:rPr>
              <a:t>v∘</a:t>
            </a:r>
            <a:r>
              <a:rPr lang="de-DE" sz="2000" dirty="0" err="1" smtClean="0">
                <a:latin typeface="Arial" charset="0"/>
                <a:ea typeface="Arial" charset="0"/>
                <a:cs typeface="Arial" charset="0"/>
              </a:rPr>
              <a:t>w</a:t>
            </a:r>
            <a:r>
              <a:rPr lang="de-DE" sz="2000" dirty="0" smtClean="0">
                <a:latin typeface="Arial" charset="0"/>
                <a:ea typeface="Arial" charset="0"/>
                <a:cs typeface="Arial" charset="0"/>
              </a:rPr>
              <a:t>		(denn</a:t>
            </a:r>
            <a:r>
              <a:rPr lang="de-DE" sz="2000" dirty="0">
                <a:latin typeface="Arial" charset="0"/>
                <a:ea typeface="Arial" charset="0"/>
                <a:cs typeface="Arial" charset="0"/>
              </a:rPr>
              <a:t>: v∘g∘g</a:t>
            </a:r>
            <a:r>
              <a:rPr lang="de-DE" sz="2000" baseline="30000" dirty="0">
                <a:latin typeface="Arial" charset="0"/>
                <a:ea typeface="Arial" charset="0"/>
                <a:cs typeface="Arial" charset="0"/>
              </a:rPr>
              <a:t>-1</a:t>
            </a:r>
            <a:r>
              <a:rPr lang="de-DE" sz="2000" dirty="0">
                <a:latin typeface="Arial" charset="0"/>
                <a:ea typeface="Arial" charset="0"/>
                <a:cs typeface="Arial" charset="0"/>
              </a:rPr>
              <a:t>∘w </a:t>
            </a:r>
            <a:r>
              <a:rPr lang="de-DE" sz="2000" dirty="0" smtClean="0">
                <a:latin typeface="Arial" charset="0"/>
                <a:ea typeface="Arial" charset="0"/>
                <a:cs typeface="Arial" charset="0"/>
              </a:rPr>
              <a:t>= </a:t>
            </a:r>
            <a:r>
              <a:rPr lang="de-DE" sz="2000" dirty="0" err="1">
                <a:latin typeface="Arial" charset="0"/>
                <a:ea typeface="Arial" charset="0"/>
                <a:cs typeface="Arial" charset="0"/>
              </a:rPr>
              <a:t>v</a:t>
            </a:r>
            <a:r>
              <a:rPr lang="de-DE" sz="2000" dirty="0" err="1" smtClean="0">
                <a:latin typeface="Arial" charset="0"/>
                <a:ea typeface="Arial" charset="0"/>
                <a:cs typeface="Arial" charset="0"/>
              </a:rPr>
              <a:t>∘</a:t>
            </a:r>
            <a:r>
              <a:rPr lang="de-DE" sz="2000" dirty="0" err="1">
                <a:latin typeface="Arial" charset="0"/>
                <a:ea typeface="Arial" charset="0"/>
                <a:cs typeface="Arial" charset="0"/>
              </a:rPr>
              <a:t>e</a:t>
            </a:r>
            <a:r>
              <a:rPr lang="de-DE" sz="2000" dirty="0" err="1" smtClean="0">
                <a:latin typeface="Arial" charset="0"/>
                <a:ea typeface="Arial" charset="0"/>
                <a:cs typeface="Arial" charset="0"/>
              </a:rPr>
              <a:t>∘w</a:t>
            </a:r>
            <a:r>
              <a:rPr lang="de-DE" sz="2000" dirty="0" smtClean="0">
                <a:latin typeface="Arial" charset="0"/>
                <a:ea typeface="Arial" charset="0"/>
                <a:cs typeface="Arial" charset="0"/>
              </a:rPr>
              <a:t> = </a:t>
            </a:r>
            <a:r>
              <a:rPr lang="de-DE" sz="2000" dirty="0" err="1">
                <a:latin typeface="Arial" charset="0"/>
                <a:ea typeface="Arial" charset="0"/>
                <a:cs typeface="Arial" charset="0"/>
              </a:rPr>
              <a:t>v</a:t>
            </a:r>
            <a:r>
              <a:rPr lang="de-DE" sz="2000" dirty="0" err="1" smtClean="0">
                <a:latin typeface="Arial" charset="0"/>
                <a:ea typeface="Arial" charset="0"/>
                <a:cs typeface="Arial" charset="0"/>
              </a:rPr>
              <a:t>∘w</a:t>
            </a:r>
            <a:r>
              <a:rPr lang="de-DE" sz="2000" dirty="0" smtClean="0">
                <a:latin typeface="Arial" charset="0"/>
                <a:ea typeface="Arial" charset="0"/>
                <a:cs typeface="Arial" charset="0"/>
              </a:rPr>
              <a:t>) </a:t>
            </a:r>
            <a:endParaRPr lang="de-DE" sz="2000" dirty="0">
              <a:latin typeface="Arial" charset="0"/>
              <a:ea typeface="Arial" charset="0"/>
              <a:cs typeface="Arial" charset="0"/>
            </a:endParaRPr>
          </a:p>
          <a:p>
            <a:pPr marL="800100" lvl="1" indent="-342900">
              <a:buFont typeface="+mj-lt"/>
              <a:buAutoNum type="arabicParenBoth"/>
            </a:pPr>
            <a:r>
              <a:rPr lang="de-DE" sz="2000" dirty="0">
                <a:latin typeface="Arial" charset="0"/>
                <a:ea typeface="Arial" charset="0"/>
                <a:cs typeface="Arial" charset="0"/>
              </a:rPr>
              <a:t>g</a:t>
            </a:r>
            <a:r>
              <a:rPr lang="de-DE" sz="2000" baseline="30000" dirty="0">
                <a:latin typeface="Arial" charset="0"/>
                <a:ea typeface="Arial" charset="0"/>
                <a:cs typeface="Arial" charset="0"/>
              </a:rPr>
              <a:t>0</a:t>
            </a:r>
            <a:r>
              <a:rPr lang="de-DE" sz="2000" dirty="0">
                <a:latin typeface="Arial" charset="0"/>
                <a:ea typeface="Arial" charset="0"/>
                <a:cs typeface="Arial" charset="0"/>
              </a:rPr>
              <a:t> = </a:t>
            </a:r>
            <a:r>
              <a:rPr lang="de-DE" sz="2000" dirty="0" err="1">
                <a:latin typeface="Arial" charset="0"/>
                <a:ea typeface="Arial" charset="0"/>
                <a:cs typeface="Arial" charset="0"/>
              </a:rPr>
              <a:t>e</a:t>
            </a:r>
            <a:r>
              <a:rPr lang="de-DE" sz="2000" dirty="0">
                <a:latin typeface="Arial" charset="0"/>
                <a:ea typeface="Arial" charset="0"/>
                <a:cs typeface="Arial" charset="0"/>
              </a:rPr>
              <a:t>			</a:t>
            </a:r>
            <a:r>
              <a:rPr lang="de-DE" sz="2000" dirty="0" smtClean="0">
                <a:latin typeface="Arial" charset="0"/>
                <a:ea typeface="Arial" charset="0"/>
                <a:cs typeface="Arial" charset="0"/>
              </a:rPr>
              <a:t>	(</a:t>
            </a:r>
            <a:r>
              <a:rPr lang="de-DE" sz="2000" dirty="0">
                <a:latin typeface="Arial" charset="0"/>
                <a:ea typeface="Arial" charset="0"/>
                <a:cs typeface="Arial" charset="0"/>
              </a:rPr>
              <a:t>denn: </a:t>
            </a:r>
            <a:r>
              <a:rPr lang="de-DE" sz="2000" dirty="0" err="1">
                <a:latin typeface="Arial" charset="0"/>
                <a:ea typeface="Arial" charset="0"/>
                <a:cs typeface="Arial" charset="0"/>
              </a:rPr>
              <a:t>g</a:t>
            </a:r>
            <a:r>
              <a:rPr lang="de-DE" sz="2000" baseline="30000" dirty="0" err="1">
                <a:latin typeface="Arial" charset="0"/>
                <a:ea typeface="Arial" charset="0"/>
                <a:cs typeface="Arial" charset="0"/>
              </a:rPr>
              <a:t>n</a:t>
            </a:r>
            <a:r>
              <a:rPr lang="de-DE" sz="2000" dirty="0">
                <a:latin typeface="Arial" charset="0"/>
                <a:ea typeface="Arial" charset="0"/>
                <a:cs typeface="Arial" charset="0"/>
              </a:rPr>
              <a:t> = g</a:t>
            </a:r>
            <a:r>
              <a:rPr lang="de-DE" sz="2000" baseline="30000" dirty="0">
                <a:latin typeface="Arial" charset="0"/>
                <a:ea typeface="Arial" charset="0"/>
                <a:cs typeface="Arial" charset="0"/>
              </a:rPr>
              <a:t>n+0</a:t>
            </a:r>
            <a:r>
              <a:rPr lang="de-DE" sz="2000" dirty="0">
                <a:latin typeface="Arial" charset="0"/>
                <a:ea typeface="Arial" charset="0"/>
                <a:cs typeface="Arial" charset="0"/>
              </a:rPr>
              <a:t> = g</a:t>
            </a:r>
            <a:r>
              <a:rPr lang="de-DE" sz="2000" baseline="30000" dirty="0">
                <a:latin typeface="Arial" charset="0"/>
                <a:ea typeface="Arial" charset="0"/>
                <a:cs typeface="Arial" charset="0"/>
              </a:rPr>
              <a:t>n</a:t>
            </a:r>
            <a:r>
              <a:rPr lang="de-DE" sz="2000" dirty="0">
                <a:latin typeface="Arial" charset="0"/>
                <a:ea typeface="Arial" charset="0"/>
                <a:cs typeface="Arial" charset="0"/>
              </a:rPr>
              <a:t>∘g</a:t>
            </a:r>
            <a:r>
              <a:rPr lang="de-DE" sz="2000" baseline="30000" dirty="0">
                <a:latin typeface="Arial" charset="0"/>
                <a:ea typeface="Arial" charset="0"/>
                <a:cs typeface="Arial" charset="0"/>
              </a:rPr>
              <a:t>0</a:t>
            </a:r>
            <a:r>
              <a:rPr lang="de-DE" sz="2000" dirty="0">
                <a:latin typeface="Arial" charset="0"/>
                <a:ea typeface="Arial" charset="0"/>
                <a:cs typeface="Arial" charset="0"/>
              </a:rPr>
              <a:t> </a:t>
            </a:r>
            <a:r>
              <a:rPr lang="de-DE" sz="2000" dirty="0" smtClean="0">
                <a:latin typeface="Arial" charset="0"/>
                <a:ea typeface="Arial" charset="0"/>
                <a:cs typeface="Arial" charset="0"/>
              </a:rPr>
              <a:t>und </a:t>
            </a:r>
            <a:r>
              <a:rPr lang="de-DE" sz="2000" dirty="0" err="1" smtClean="0">
                <a:latin typeface="Arial" charset="0"/>
                <a:ea typeface="Arial" charset="0"/>
                <a:cs typeface="Arial" charset="0"/>
              </a:rPr>
              <a:t>g</a:t>
            </a:r>
            <a:r>
              <a:rPr lang="de-DE" sz="2000" baseline="30000" dirty="0" err="1" smtClean="0">
                <a:latin typeface="Arial" charset="0"/>
                <a:ea typeface="Arial" charset="0"/>
                <a:cs typeface="Arial" charset="0"/>
              </a:rPr>
              <a:t>n</a:t>
            </a:r>
            <a:r>
              <a:rPr lang="de-DE" sz="2000" dirty="0" smtClean="0">
                <a:latin typeface="Arial" charset="0"/>
                <a:ea typeface="Arial" charset="0"/>
                <a:cs typeface="Arial" charset="0"/>
              </a:rPr>
              <a:t> = </a:t>
            </a:r>
            <a:r>
              <a:rPr lang="de-DE" sz="2000" dirty="0" err="1" smtClean="0">
                <a:latin typeface="Arial" charset="0"/>
                <a:ea typeface="Arial" charset="0"/>
                <a:cs typeface="Arial" charset="0"/>
              </a:rPr>
              <a:t>g</a:t>
            </a:r>
            <a:r>
              <a:rPr lang="de-DE" sz="2000" baseline="30000" dirty="0" err="1" smtClean="0">
                <a:latin typeface="Arial" charset="0"/>
                <a:ea typeface="Arial" charset="0"/>
                <a:cs typeface="Arial" charset="0"/>
              </a:rPr>
              <a:t>n</a:t>
            </a:r>
            <a:r>
              <a:rPr lang="de-DE" sz="2000" dirty="0" err="1" smtClean="0">
                <a:latin typeface="Arial" charset="0"/>
                <a:ea typeface="Arial" charset="0"/>
                <a:cs typeface="Arial" charset="0"/>
              </a:rPr>
              <a:t>∘</a:t>
            </a:r>
            <a:r>
              <a:rPr lang="de-DE" sz="2000" dirty="0" err="1">
                <a:latin typeface="Arial" charset="0"/>
                <a:ea typeface="Arial" charset="0"/>
                <a:cs typeface="Arial" charset="0"/>
              </a:rPr>
              <a:t>e</a:t>
            </a:r>
            <a:r>
              <a:rPr lang="de-DE" sz="2000" baseline="30000" dirty="0" smtClean="0">
                <a:latin typeface="Arial" charset="0"/>
                <a:ea typeface="Arial" charset="0"/>
                <a:cs typeface="Arial" charset="0"/>
              </a:rPr>
              <a:t> 	</a:t>
            </a:r>
            <a:r>
              <a:rPr lang="de-DE" sz="2000" dirty="0" smtClean="0">
                <a:latin typeface="Arial" charset="0"/>
                <a:ea typeface="Arial" charset="0"/>
                <a:cs typeface="Arial" charset="0"/>
                <a:sym typeface="Wingdings"/>
              </a:rPr>
              <a:t> g</a:t>
            </a:r>
            <a:r>
              <a:rPr lang="de-DE" sz="2000" baseline="30000" dirty="0">
                <a:latin typeface="Arial" charset="0"/>
                <a:ea typeface="Arial" charset="0"/>
                <a:cs typeface="Arial" charset="0"/>
                <a:sym typeface="Wingdings"/>
              </a:rPr>
              <a:t>0</a:t>
            </a:r>
            <a:r>
              <a:rPr lang="de-DE" sz="2000" dirty="0" smtClean="0">
                <a:latin typeface="Arial" charset="0"/>
                <a:ea typeface="Arial" charset="0"/>
                <a:cs typeface="Arial" charset="0"/>
                <a:sym typeface="Wingdings"/>
              </a:rPr>
              <a:t> = </a:t>
            </a:r>
            <a:r>
              <a:rPr lang="de-DE" sz="2000" dirty="0" err="1">
                <a:latin typeface="Arial" charset="0"/>
                <a:ea typeface="Arial" charset="0"/>
                <a:cs typeface="Arial" charset="0"/>
                <a:sym typeface="Wingdings"/>
              </a:rPr>
              <a:t>e</a:t>
            </a:r>
            <a:r>
              <a:rPr lang="de-DE" sz="2000" dirty="0" smtClean="0">
                <a:latin typeface="Arial" charset="0"/>
                <a:ea typeface="Arial" charset="0"/>
                <a:cs typeface="Arial" charset="0"/>
              </a:rPr>
              <a:t>)</a:t>
            </a:r>
            <a:endParaRPr lang="de-DE" sz="2000" dirty="0">
              <a:latin typeface="Arial" charset="0"/>
              <a:ea typeface="Arial" charset="0"/>
              <a:cs typeface="Arial" charset="0"/>
            </a:endParaRPr>
          </a:p>
          <a:p>
            <a:pPr marL="800100" lvl="1" indent="-342900">
              <a:buFont typeface="+mj-lt"/>
              <a:buAutoNum type="arabicParenBoth"/>
            </a:pPr>
            <a:r>
              <a:rPr lang="de-DE" sz="2000" dirty="0">
                <a:latin typeface="Arial" charset="0"/>
                <a:ea typeface="Arial" charset="0"/>
                <a:cs typeface="Arial" charset="0"/>
              </a:rPr>
              <a:t>(g</a:t>
            </a:r>
            <a:r>
              <a:rPr lang="de-DE" sz="2000" baseline="30000" dirty="0">
                <a:latin typeface="Arial" charset="0"/>
                <a:ea typeface="Arial" charset="0"/>
                <a:cs typeface="Arial" charset="0"/>
              </a:rPr>
              <a:t>-1</a:t>
            </a:r>
            <a:r>
              <a:rPr lang="de-DE" sz="2000" dirty="0">
                <a:latin typeface="Arial" charset="0"/>
                <a:ea typeface="Arial" charset="0"/>
                <a:cs typeface="Arial" charset="0"/>
              </a:rPr>
              <a:t>)</a:t>
            </a:r>
            <a:r>
              <a:rPr lang="de-DE" sz="2000" baseline="30000" dirty="0">
                <a:latin typeface="Arial" charset="0"/>
                <a:ea typeface="Arial" charset="0"/>
                <a:cs typeface="Arial" charset="0"/>
              </a:rPr>
              <a:t>-1</a:t>
            </a:r>
            <a:r>
              <a:rPr lang="de-DE" sz="2000" dirty="0">
                <a:latin typeface="Arial" charset="0"/>
                <a:ea typeface="Arial" charset="0"/>
                <a:cs typeface="Arial" charset="0"/>
              </a:rPr>
              <a:t> = </a:t>
            </a:r>
            <a:r>
              <a:rPr lang="de-DE" sz="2000" dirty="0" err="1" smtClean="0">
                <a:latin typeface="Arial" charset="0"/>
                <a:ea typeface="Arial" charset="0"/>
                <a:cs typeface="Arial" charset="0"/>
              </a:rPr>
              <a:t>g</a:t>
            </a:r>
            <a:r>
              <a:rPr lang="de-DE" sz="2000" dirty="0" smtClean="0">
                <a:latin typeface="Arial" charset="0"/>
                <a:ea typeface="Arial" charset="0"/>
                <a:cs typeface="Arial" charset="0"/>
              </a:rPr>
              <a:t>			(denn: g∘g</a:t>
            </a:r>
            <a:r>
              <a:rPr lang="de-DE" sz="2000" baseline="30000" dirty="0" smtClean="0">
                <a:latin typeface="Arial" charset="0"/>
                <a:ea typeface="Arial" charset="0"/>
                <a:cs typeface="Arial" charset="0"/>
              </a:rPr>
              <a:t>-1</a:t>
            </a:r>
            <a:r>
              <a:rPr lang="de-DE" sz="2000" dirty="0" smtClean="0">
                <a:latin typeface="Arial" charset="0"/>
                <a:ea typeface="Arial" charset="0"/>
                <a:cs typeface="Arial" charset="0"/>
              </a:rPr>
              <a:t> = </a:t>
            </a:r>
            <a:r>
              <a:rPr lang="de-DE" sz="2000" dirty="0" err="1" smtClean="0">
                <a:latin typeface="Arial" charset="0"/>
                <a:ea typeface="Arial" charset="0"/>
                <a:cs typeface="Arial" charset="0"/>
              </a:rPr>
              <a:t>id</a:t>
            </a:r>
            <a:r>
              <a:rPr lang="de-DE" sz="2000" dirty="0" smtClean="0">
                <a:latin typeface="Arial" charset="0"/>
                <a:ea typeface="Arial" charset="0"/>
                <a:cs typeface="Arial" charset="0"/>
              </a:rPr>
              <a:t>    </a:t>
            </a:r>
            <a:r>
              <a:rPr lang="de-DE" sz="2000" dirty="0" smtClean="0">
                <a:latin typeface="Arial" charset="0"/>
                <a:ea typeface="Arial" charset="0"/>
                <a:cs typeface="Arial" charset="0"/>
                <a:sym typeface="Wingdings"/>
              </a:rPr>
              <a:t> </a:t>
            </a:r>
            <a:r>
              <a:rPr lang="de-DE" sz="2000" dirty="0" err="1" smtClean="0">
                <a:latin typeface="Arial" charset="0"/>
                <a:ea typeface="Arial" charset="0"/>
                <a:cs typeface="Arial" charset="0"/>
                <a:sym typeface="Wingdings"/>
              </a:rPr>
              <a:t>g</a:t>
            </a:r>
            <a:r>
              <a:rPr lang="de-DE" sz="2000" dirty="0" smtClean="0">
                <a:latin typeface="Arial" charset="0"/>
                <a:ea typeface="Arial" charset="0"/>
                <a:cs typeface="Arial" charset="0"/>
                <a:sym typeface="Wingdings"/>
              </a:rPr>
              <a:t> Inverses zu g</a:t>
            </a:r>
            <a:r>
              <a:rPr lang="de-DE" sz="2000" baseline="30000" dirty="0" smtClean="0">
                <a:latin typeface="Arial" charset="0"/>
                <a:ea typeface="Arial" charset="0"/>
                <a:cs typeface="Arial" charset="0"/>
                <a:sym typeface="Wingdings"/>
              </a:rPr>
              <a:t>-1 	</a:t>
            </a:r>
            <a:r>
              <a:rPr lang="de-DE" sz="2000" dirty="0" smtClean="0">
                <a:latin typeface="Arial" charset="0"/>
                <a:ea typeface="Arial" charset="0"/>
                <a:cs typeface="Arial" charset="0"/>
                <a:sym typeface="Wingdings"/>
              </a:rPr>
              <a:t> </a:t>
            </a:r>
            <a:r>
              <a:rPr lang="de-DE" sz="2000" dirty="0" err="1" smtClean="0">
                <a:latin typeface="Arial" charset="0"/>
                <a:ea typeface="Arial" charset="0"/>
                <a:cs typeface="Arial" charset="0"/>
                <a:sym typeface="Wingdings"/>
              </a:rPr>
              <a:t>g</a:t>
            </a:r>
            <a:r>
              <a:rPr lang="de-DE" sz="2000" dirty="0" smtClean="0">
                <a:latin typeface="Arial" charset="0"/>
                <a:ea typeface="Arial" charset="0"/>
                <a:cs typeface="Arial" charset="0"/>
                <a:sym typeface="Wingdings"/>
              </a:rPr>
              <a:t> = (g</a:t>
            </a:r>
            <a:r>
              <a:rPr lang="de-DE" sz="2000" baseline="30000" dirty="0" smtClean="0">
                <a:latin typeface="Arial" charset="0"/>
                <a:ea typeface="Arial" charset="0"/>
                <a:cs typeface="Arial" charset="0"/>
                <a:sym typeface="Wingdings"/>
              </a:rPr>
              <a:t>-1</a:t>
            </a:r>
            <a:r>
              <a:rPr lang="de-DE" sz="2000" dirty="0" smtClean="0">
                <a:latin typeface="Arial" charset="0"/>
                <a:ea typeface="Arial" charset="0"/>
                <a:cs typeface="Arial" charset="0"/>
                <a:sym typeface="Wingdings"/>
              </a:rPr>
              <a:t>)</a:t>
            </a:r>
            <a:r>
              <a:rPr lang="de-DE" sz="2000" baseline="30000" dirty="0" smtClean="0">
                <a:latin typeface="Arial" charset="0"/>
                <a:ea typeface="Arial" charset="0"/>
                <a:cs typeface="Arial" charset="0"/>
                <a:sym typeface="Wingdings"/>
              </a:rPr>
              <a:t>-1</a:t>
            </a:r>
            <a:r>
              <a:rPr lang="de-DE" sz="2000" dirty="0" smtClean="0">
                <a:latin typeface="Arial" charset="0"/>
                <a:ea typeface="Arial" charset="0"/>
                <a:cs typeface="Arial" charset="0"/>
                <a:sym typeface="Wingdings"/>
              </a:rPr>
              <a:t>)</a:t>
            </a:r>
            <a:endParaRPr lang="de-DE" sz="2000" dirty="0">
              <a:latin typeface="Arial" charset="0"/>
              <a:ea typeface="Arial" charset="0"/>
              <a:cs typeface="Arial" charset="0"/>
            </a:endParaRPr>
          </a:p>
          <a:p>
            <a:pPr marL="800100" lvl="1" indent="-342900">
              <a:buFont typeface="+mj-lt"/>
              <a:buAutoNum type="arabicParenBoth"/>
            </a:pPr>
            <a:r>
              <a:rPr lang="de-DE" sz="2000" dirty="0" err="1">
                <a:latin typeface="Arial" charset="0"/>
                <a:ea typeface="Arial" charset="0"/>
                <a:cs typeface="Arial" charset="0"/>
              </a:rPr>
              <a:t>g</a:t>
            </a:r>
            <a:r>
              <a:rPr lang="de-DE" sz="2000" baseline="30000" dirty="0" err="1">
                <a:latin typeface="Arial" charset="0"/>
                <a:ea typeface="Arial" charset="0"/>
                <a:cs typeface="Arial" charset="0"/>
              </a:rPr>
              <a:t>-n</a:t>
            </a:r>
            <a:r>
              <a:rPr lang="de-DE" sz="2000" dirty="0">
                <a:latin typeface="Arial" charset="0"/>
                <a:ea typeface="Arial" charset="0"/>
                <a:cs typeface="Arial" charset="0"/>
              </a:rPr>
              <a:t> = (g</a:t>
            </a:r>
            <a:r>
              <a:rPr lang="de-DE" sz="2000" baseline="30000" dirty="0">
                <a:latin typeface="Arial" charset="0"/>
                <a:ea typeface="Arial" charset="0"/>
                <a:cs typeface="Arial" charset="0"/>
              </a:rPr>
              <a:t>-1</a:t>
            </a:r>
            <a:r>
              <a:rPr lang="de-DE" sz="2000" dirty="0">
                <a:latin typeface="Arial" charset="0"/>
                <a:ea typeface="Arial" charset="0"/>
                <a:cs typeface="Arial" charset="0"/>
              </a:rPr>
              <a:t>)</a:t>
            </a:r>
            <a:r>
              <a:rPr lang="de-DE" sz="2000" baseline="30000" dirty="0" err="1">
                <a:latin typeface="Arial" charset="0"/>
                <a:ea typeface="Arial" charset="0"/>
                <a:cs typeface="Arial" charset="0"/>
              </a:rPr>
              <a:t>n</a:t>
            </a:r>
            <a:endParaRPr lang="de-DE" sz="2000" dirty="0">
              <a:latin typeface="Arial" charset="0"/>
              <a:ea typeface="Arial" charset="0"/>
              <a:cs typeface="Arial" charset="0"/>
            </a:endParaRPr>
          </a:p>
          <a:p>
            <a:endParaRPr lang="de-DE" dirty="0">
              <a:latin typeface="Arial" charset="0"/>
              <a:ea typeface="Arial" charset="0"/>
              <a:cs typeface="Arial" charset="0"/>
            </a:endParaRPr>
          </a:p>
          <a:p>
            <a:r>
              <a:rPr lang="de-DE" dirty="0" smtClean="0">
                <a:latin typeface="Arial" charset="0"/>
                <a:ea typeface="Arial" charset="0"/>
                <a:cs typeface="Arial" charset="0"/>
              </a:rPr>
              <a:t>Satz 2: Sei (G,∘) eine beliebige Gruppe. Dann gilt: </a:t>
            </a:r>
          </a:p>
          <a:p>
            <a:pPr marL="800100" lvl="1" indent="-342900">
              <a:buFont typeface="+mj-lt"/>
              <a:buAutoNum type="arabicParenBoth"/>
            </a:pPr>
            <a:r>
              <a:rPr lang="de-DE" sz="2000" dirty="0" smtClean="0">
                <a:latin typeface="Arial" charset="0"/>
                <a:ea typeface="Arial" charset="0"/>
                <a:cs typeface="Arial" charset="0"/>
              </a:rPr>
              <a:t>In G gibt es nur ein neutrales Element.</a:t>
            </a:r>
          </a:p>
          <a:p>
            <a:pPr marL="800100" lvl="1" indent="-342900">
              <a:buFont typeface="+mj-lt"/>
              <a:buAutoNum type="arabicParenBoth"/>
            </a:pPr>
            <a:r>
              <a:rPr lang="de-DE" sz="2000" dirty="0" smtClean="0">
                <a:latin typeface="Arial" charset="0"/>
                <a:ea typeface="Arial" charset="0"/>
                <a:cs typeface="Arial" charset="0"/>
              </a:rPr>
              <a:t>Zu jedem Gruppenelement gibt es nur genau ein Inverses.</a:t>
            </a:r>
          </a:p>
          <a:p>
            <a:pPr marL="800100" lvl="1" indent="-342900">
              <a:buFont typeface="+mj-lt"/>
              <a:buAutoNum type="arabicParenBoth"/>
            </a:pPr>
            <a:r>
              <a:rPr lang="de-DE" sz="2000" dirty="0" smtClean="0">
                <a:latin typeface="Arial" charset="0"/>
                <a:ea typeface="Arial" charset="0"/>
                <a:cs typeface="Arial" charset="0"/>
              </a:rPr>
              <a:t>Für </a:t>
            </a:r>
            <a:r>
              <a:rPr lang="de-DE" sz="2000" dirty="0" err="1" smtClean="0">
                <a:latin typeface="Arial" charset="0"/>
                <a:ea typeface="Arial" charset="0"/>
                <a:cs typeface="Arial" charset="0"/>
              </a:rPr>
              <a:t>g</a:t>
            </a:r>
            <a:r>
              <a:rPr lang="de-DE" sz="2000" dirty="0" smtClean="0">
                <a:latin typeface="Arial" charset="0"/>
                <a:ea typeface="Arial" charset="0"/>
                <a:cs typeface="Arial" charset="0"/>
              </a:rPr>
              <a:t>, v, </a:t>
            </a:r>
            <a:r>
              <a:rPr lang="de-DE" sz="2000" dirty="0" err="1" smtClean="0">
                <a:latin typeface="Arial" charset="0"/>
                <a:ea typeface="Arial" charset="0"/>
                <a:cs typeface="Arial" charset="0"/>
              </a:rPr>
              <a:t>w</a:t>
            </a:r>
            <a:r>
              <a:rPr lang="de-DE" sz="2000" dirty="0" smtClean="0">
                <a:latin typeface="Arial" charset="0"/>
                <a:ea typeface="Arial" charset="0"/>
                <a:cs typeface="Arial" charset="0"/>
              </a:rPr>
              <a:t> ∊ G gilt: aus </a:t>
            </a:r>
            <a:r>
              <a:rPr lang="de-DE" sz="2000" dirty="0" err="1" smtClean="0">
                <a:latin typeface="Arial" charset="0"/>
                <a:ea typeface="Arial" charset="0"/>
                <a:cs typeface="Arial" charset="0"/>
              </a:rPr>
              <a:t>g∘v</a:t>
            </a:r>
            <a:r>
              <a:rPr lang="de-DE" sz="2000" dirty="0" smtClean="0">
                <a:latin typeface="Arial" charset="0"/>
                <a:ea typeface="Arial" charset="0"/>
                <a:cs typeface="Arial" charset="0"/>
              </a:rPr>
              <a:t> = </a:t>
            </a:r>
            <a:r>
              <a:rPr lang="de-DE" sz="2000" dirty="0" err="1" smtClean="0">
                <a:latin typeface="Arial" charset="0"/>
                <a:ea typeface="Arial" charset="0"/>
                <a:cs typeface="Arial" charset="0"/>
              </a:rPr>
              <a:t>g∘w</a:t>
            </a:r>
            <a:r>
              <a:rPr lang="de-DE" sz="2000" dirty="0" smtClean="0">
                <a:latin typeface="Arial" charset="0"/>
                <a:ea typeface="Arial" charset="0"/>
                <a:cs typeface="Arial" charset="0"/>
              </a:rPr>
              <a:t>   oder   </a:t>
            </a:r>
            <a:r>
              <a:rPr lang="de-DE" sz="2000" dirty="0" err="1" smtClean="0">
                <a:latin typeface="Arial" charset="0"/>
                <a:ea typeface="Arial" charset="0"/>
                <a:cs typeface="Arial" charset="0"/>
              </a:rPr>
              <a:t>v∘g</a:t>
            </a:r>
            <a:r>
              <a:rPr lang="de-DE" sz="2000" dirty="0" smtClean="0">
                <a:latin typeface="Arial" charset="0"/>
                <a:ea typeface="Arial" charset="0"/>
                <a:cs typeface="Arial" charset="0"/>
              </a:rPr>
              <a:t> = </a:t>
            </a:r>
            <a:r>
              <a:rPr lang="de-DE" sz="2000" dirty="0" err="1" smtClean="0">
                <a:latin typeface="Arial" charset="0"/>
                <a:ea typeface="Arial" charset="0"/>
                <a:cs typeface="Arial" charset="0"/>
              </a:rPr>
              <a:t>w∘g</a:t>
            </a:r>
            <a:r>
              <a:rPr lang="de-DE" sz="2000" dirty="0" smtClean="0">
                <a:latin typeface="Arial" charset="0"/>
                <a:ea typeface="Arial" charset="0"/>
                <a:cs typeface="Arial" charset="0"/>
              </a:rPr>
              <a:t>  folgt v = w.</a:t>
            </a:r>
          </a:p>
          <a:p>
            <a:pPr marL="800100" lvl="1" indent="-342900">
              <a:buFont typeface="+mj-lt"/>
              <a:buAutoNum type="arabicParenBoth"/>
            </a:pPr>
            <a:r>
              <a:rPr lang="de-DE" sz="2000" dirty="0" smtClean="0">
                <a:latin typeface="Arial" charset="0"/>
                <a:ea typeface="Arial" charset="0"/>
                <a:cs typeface="Arial" charset="0"/>
              </a:rPr>
              <a:t>Für g</a:t>
            </a:r>
            <a:r>
              <a:rPr lang="de-DE" sz="2000" baseline="-25000" dirty="0" smtClean="0">
                <a:latin typeface="Arial" charset="0"/>
                <a:ea typeface="Arial" charset="0"/>
                <a:cs typeface="Arial" charset="0"/>
              </a:rPr>
              <a:t>1</a:t>
            </a:r>
            <a:r>
              <a:rPr lang="de-DE" sz="2000" dirty="0" smtClean="0">
                <a:latin typeface="Arial" charset="0"/>
                <a:ea typeface="Arial" charset="0"/>
                <a:cs typeface="Arial" charset="0"/>
              </a:rPr>
              <a:t>, g</a:t>
            </a:r>
            <a:r>
              <a:rPr lang="de-DE" sz="2000" baseline="-25000" dirty="0" smtClean="0">
                <a:latin typeface="Arial" charset="0"/>
                <a:ea typeface="Arial" charset="0"/>
                <a:cs typeface="Arial" charset="0"/>
              </a:rPr>
              <a:t>2</a:t>
            </a:r>
            <a:r>
              <a:rPr lang="de-DE" sz="2000" dirty="0" smtClean="0">
                <a:latin typeface="Arial" charset="0"/>
                <a:ea typeface="Arial" charset="0"/>
                <a:cs typeface="Arial" charset="0"/>
              </a:rPr>
              <a:t>, ..., </a:t>
            </a:r>
            <a:r>
              <a:rPr lang="de-DE" sz="2000" dirty="0" err="1" smtClean="0">
                <a:latin typeface="Arial" charset="0"/>
                <a:ea typeface="Arial" charset="0"/>
                <a:cs typeface="Arial" charset="0"/>
              </a:rPr>
              <a:t>g</a:t>
            </a:r>
            <a:r>
              <a:rPr lang="de-DE" sz="2000" baseline="-25000" dirty="0" err="1" smtClean="0">
                <a:latin typeface="Arial" charset="0"/>
                <a:ea typeface="Arial" charset="0"/>
                <a:cs typeface="Arial" charset="0"/>
              </a:rPr>
              <a:t>n</a:t>
            </a:r>
            <a:r>
              <a:rPr lang="de-DE" sz="2000" dirty="0" smtClean="0">
                <a:latin typeface="Arial" charset="0"/>
                <a:ea typeface="Arial" charset="0"/>
                <a:cs typeface="Arial" charset="0"/>
              </a:rPr>
              <a:t> ∊ G gilt: (g</a:t>
            </a:r>
            <a:r>
              <a:rPr lang="de-DE" sz="2000" baseline="-25000" dirty="0" smtClean="0">
                <a:latin typeface="Arial" charset="0"/>
                <a:ea typeface="Arial" charset="0"/>
                <a:cs typeface="Arial" charset="0"/>
              </a:rPr>
              <a:t>1</a:t>
            </a:r>
            <a:r>
              <a:rPr lang="de-DE" sz="2000" dirty="0" smtClean="0">
                <a:latin typeface="Arial" charset="0"/>
                <a:ea typeface="Arial" charset="0"/>
                <a:cs typeface="Arial" charset="0"/>
              </a:rPr>
              <a:t>∘g</a:t>
            </a:r>
            <a:r>
              <a:rPr lang="de-DE" sz="2000" baseline="-25000" dirty="0" smtClean="0">
                <a:latin typeface="Arial" charset="0"/>
                <a:ea typeface="Arial" charset="0"/>
                <a:cs typeface="Arial" charset="0"/>
              </a:rPr>
              <a:t>2</a:t>
            </a:r>
            <a:r>
              <a:rPr lang="de-DE" sz="2000" dirty="0" smtClean="0">
                <a:latin typeface="Arial" charset="0"/>
                <a:ea typeface="Arial" charset="0"/>
                <a:cs typeface="Arial" charset="0"/>
              </a:rPr>
              <a:t>∘...∘g</a:t>
            </a:r>
            <a:r>
              <a:rPr lang="de-DE" sz="2000" baseline="-25000" dirty="0" smtClean="0">
                <a:latin typeface="Arial" charset="0"/>
                <a:ea typeface="Arial" charset="0"/>
                <a:cs typeface="Arial" charset="0"/>
              </a:rPr>
              <a:t>n-1</a:t>
            </a:r>
            <a:r>
              <a:rPr lang="de-DE" sz="2000" dirty="0" smtClean="0">
                <a:latin typeface="Arial" charset="0"/>
                <a:ea typeface="Arial" charset="0"/>
                <a:cs typeface="Arial" charset="0"/>
              </a:rPr>
              <a:t>∘g</a:t>
            </a:r>
            <a:r>
              <a:rPr lang="de-DE" sz="2000" baseline="-25000" dirty="0" smtClean="0">
                <a:latin typeface="Arial" charset="0"/>
                <a:ea typeface="Arial" charset="0"/>
                <a:cs typeface="Arial" charset="0"/>
              </a:rPr>
              <a:t>n</a:t>
            </a:r>
            <a:r>
              <a:rPr lang="de-DE" sz="2000" dirty="0" smtClean="0">
                <a:latin typeface="Arial" charset="0"/>
                <a:ea typeface="Arial" charset="0"/>
                <a:cs typeface="Arial" charset="0"/>
              </a:rPr>
              <a:t>)</a:t>
            </a:r>
            <a:r>
              <a:rPr lang="de-DE" sz="2000" baseline="30000" dirty="0" smtClean="0">
                <a:latin typeface="Arial" charset="0"/>
                <a:ea typeface="Arial" charset="0"/>
                <a:cs typeface="Arial" charset="0"/>
              </a:rPr>
              <a:t>-1</a:t>
            </a:r>
            <a:r>
              <a:rPr lang="de-DE" sz="2000" dirty="0" smtClean="0">
                <a:latin typeface="Arial" charset="0"/>
                <a:ea typeface="Arial" charset="0"/>
                <a:cs typeface="Arial" charset="0"/>
              </a:rPr>
              <a:t> = g</a:t>
            </a:r>
            <a:r>
              <a:rPr lang="de-DE" sz="2000" baseline="-25000" dirty="0">
                <a:latin typeface="Arial" charset="0"/>
                <a:ea typeface="Arial" charset="0"/>
                <a:cs typeface="Arial" charset="0"/>
              </a:rPr>
              <a:t>n</a:t>
            </a:r>
            <a:r>
              <a:rPr lang="de-DE" sz="2000" baseline="30000" dirty="0" smtClean="0">
                <a:latin typeface="Arial" charset="0"/>
                <a:ea typeface="Arial" charset="0"/>
                <a:cs typeface="Arial" charset="0"/>
              </a:rPr>
              <a:t>-1</a:t>
            </a:r>
            <a:r>
              <a:rPr lang="de-DE" sz="2000" dirty="0" smtClean="0">
                <a:latin typeface="Arial" charset="0"/>
                <a:ea typeface="Arial" charset="0"/>
                <a:cs typeface="Arial" charset="0"/>
              </a:rPr>
              <a:t>∘g</a:t>
            </a:r>
            <a:r>
              <a:rPr lang="de-DE" sz="2000" baseline="-25000" dirty="0" smtClean="0">
                <a:latin typeface="Arial" charset="0"/>
                <a:ea typeface="Arial" charset="0"/>
                <a:cs typeface="Arial" charset="0"/>
              </a:rPr>
              <a:t>n-1</a:t>
            </a:r>
            <a:r>
              <a:rPr lang="de-DE" sz="2000" baseline="30000" dirty="0" smtClean="0">
                <a:latin typeface="Arial" charset="0"/>
                <a:ea typeface="Arial" charset="0"/>
                <a:cs typeface="Arial" charset="0"/>
              </a:rPr>
              <a:t>-1</a:t>
            </a:r>
            <a:r>
              <a:rPr lang="de-DE" sz="2000" dirty="0" smtClean="0">
                <a:latin typeface="Arial" charset="0"/>
                <a:ea typeface="Arial" charset="0"/>
                <a:cs typeface="Arial" charset="0"/>
              </a:rPr>
              <a:t>∘...∘g</a:t>
            </a:r>
            <a:r>
              <a:rPr lang="de-DE" sz="2000" baseline="-25000" dirty="0" smtClean="0">
                <a:latin typeface="Arial" charset="0"/>
                <a:ea typeface="Arial" charset="0"/>
                <a:cs typeface="Arial" charset="0"/>
              </a:rPr>
              <a:t>2</a:t>
            </a:r>
            <a:r>
              <a:rPr lang="de-DE" sz="2000" baseline="30000" dirty="0" smtClean="0">
                <a:latin typeface="Arial" charset="0"/>
                <a:ea typeface="Arial" charset="0"/>
                <a:cs typeface="Arial" charset="0"/>
              </a:rPr>
              <a:t>-1</a:t>
            </a:r>
            <a:r>
              <a:rPr lang="de-DE" sz="2000" dirty="0" smtClean="0">
                <a:latin typeface="Arial" charset="0"/>
                <a:ea typeface="Arial" charset="0"/>
                <a:cs typeface="Arial" charset="0"/>
              </a:rPr>
              <a:t>∘g</a:t>
            </a:r>
            <a:r>
              <a:rPr lang="de-DE" sz="2000" baseline="-25000" dirty="0" smtClean="0">
                <a:latin typeface="Arial" charset="0"/>
                <a:ea typeface="Arial" charset="0"/>
                <a:cs typeface="Arial" charset="0"/>
              </a:rPr>
              <a:t>1</a:t>
            </a:r>
            <a:r>
              <a:rPr lang="de-DE" sz="2000" baseline="30000" dirty="0" smtClean="0">
                <a:latin typeface="Arial" charset="0"/>
                <a:ea typeface="Arial" charset="0"/>
                <a:cs typeface="Arial" charset="0"/>
              </a:rPr>
              <a:t>-1</a:t>
            </a:r>
            <a:r>
              <a:rPr lang="de-DE" sz="2000" dirty="0" smtClean="0">
                <a:latin typeface="Arial" charset="0"/>
                <a:ea typeface="Arial" charset="0"/>
                <a:cs typeface="Arial" charset="0"/>
              </a:rPr>
              <a:t>.</a:t>
            </a:r>
          </a:p>
        </p:txBody>
      </p:sp>
      <p:sp>
        <p:nvSpPr>
          <p:cNvPr id="4" name="Foliennummernplatzhalter 3"/>
          <p:cNvSpPr>
            <a:spLocks noGrp="1"/>
          </p:cNvSpPr>
          <p:nvPr>
            <p:ph type="sldNum" sz="quarter" idx="12"/>
          </p:nvPr>
        </p:nvSpPr>
        <p:spPr/>
        <p:txBody>
          <a:bodyPr/>
          <a:lstStyle/>
          <a:p>
            <a:fld id="{9A971755-901D-FF43-8168-280776C7D70A}" type="slidenum">
              <a:rPr lang="de-DE" smtClean="0"/>
              <a:t>29</a:t>
            </a:fld>
            <a:endParaRPr lang="de-DE"/>
          </a:p>
        </p:txBody>
      </p:sp>
    </p:spTree>
    <p:extLst>
      <p:ext uri="{BB962C8B-B14F-4D97-AF65-F5344CB8AC3E}">
        <p14:creationId xmlns:p14="http://schemas.microsoft.com/office/powerpoint/2010/main" val="176584613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7"/>
            <a:ext cx="9706429" cy="2057389"/>
          </a:xfrm>
        </p:spPr>
        <p:txBody>
          <a:bodyPr/>
          <a:lstStyle/>
          <a:p>
            <a:r>
              <a:rPr lang="de-DE" sz="3600" dirty="0" smtClean="0">
                <a:latin typeface="Arial" charset="0"/>
                <a:ea typeface="Arial" charset="0"/>
                <a:cs typeface="Arial" charset="0"/>
              </a:rPr>
              <a:t>Einstiegsbeispiel: </a:t>
            </a:r>
            <a:br>
              <a:rPr lang="de-DE" sz="3600" dirty="0" smtClean="0">
                <a:latin typeface="Arial" charset="0"/>
                <a:ea typeface="Arial" charset="0"/>
                <a:cs typeface="Arial" charset="0"/>
              </a:rPr>
            </a:br>
            <a:r>
              <a:rPr lang="de-DE" sz="3600" dirty="0" smtClean="0">
                <a:latin typeface="Arial" charset="0"/>
                <a:ea typeface="Arial" charset="0"/>
                <a:cs typeface="Arial" charset="0"/>
              </a:rPr>
              <a:t>Wie können wir ein gleichseitiges bzw. gleichschenkliges Dreieck auf sich selbst abbilden? </a:t>
            </a:r>
            <a:endParaRPr lang="de-DE" sz="3600" dirty="0">
              <a:latin typeface="Arial" charset="0"/>
              <a:ea typeface="Arial" charset="0"/>
              <a:cs typeface="Arial" charset="0"/>
            </a:endParaRPr>
          </a:p>
        </p:txBody>
      </p:sp>
      <p:sp>
        <p:nvSpPr>
          <p:cNvPr id="3" name="Inhaltsplatzhalt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dirty="0"/>
          </a:p>
          <a:p>
            <a:pPr marL="0" marR="0" lvl="0" indent="0" defTabSz="914400" eaLnBrk="1" fontAlgn="auto" latinLnBrk="0" hangingPunct="1">
              <a:lnSpc>
                <a:spcPct val="100000"/>
              </a:lnSpc>
              <a:spcBef>
                <a:spcPts val="0"/>
              </a:spcBef>
              <a:spcAft>
                <a:spcPts val="0"/>
              </a:spcAft>
              <a:buClrTx/>
              <a:buSzTx/>
              <a:buFontTx/>
              <a:buNone/>
              <a:tabLst/>
              <a:defRPr/>
            </a:pPr>
            <a:endParaRPr lang="de-DE" dirty="0"/>
          </a:p>
        </p:txBody>
      </p:sp>
      <p:pic>
        <p:nvPicPr>
          <p:cNvPr id="8"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839" y="2510106"/>
            <a:ext cx="3705599" cy="3614410"/>
          </a:xfrm>
          <a:prstGeom prst="rect">
            <a:avLst/>
          </a:prstGeom>
        </p:spPr>
      </p:pic>
      <p:sp>
        <p:nvSpPr>
          <p:cNvPr id="5" name="Foliennummernplatzhalter 4"/>
          <p:cNvSpPr>
            <a:spLocks noGrp="1"/>
          </p:cNvSpPr>
          <p:nvPr>
            <p:ph type="sldNum" sz="quarter" idx="12"/>
          </p:nvPr>
        </p:nvSpPr>
        <p:spPr/>
        <p:txBody>
          <a:bodyPr/>
          <a:lstStyle/>
          <a:p>
            <a:fld id="{9A971755-901D-FF43-8168-280776C7D70A}" type="slidenum">
              <a:rPr lang="de-DE" smtClean="0"/>
              <a:t>3</a:t>
            </a:fld>
            <a:endParaRPr lang="de-DE"/>
          </a:p>
        </p:txBody>
      </p:sp>
      <p:pic>
        <p:nvPicPr>
          <p:cNvPr id="7" name="Inhaltsplatzhalt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5453" y="2510106"/>
            <a:ext cx="1936693" cy="3614410"/>
          </a:xfrm>
          <a:prstGeom prst="rect">
            <a:avLst/>
          </a:prstGeom>
        </p:spPr>
      </p:pic>
    </p:spTree>
    <p:extLst>
      <p:ext uri="{BB962C8B-B14F-4D97-AF65-F5344CB8AC3E}">
        <p14:creationId xmlns:p14="http://schemas.microsoft.com/office/powerpoint/2010/main" val="129017866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Beweis von Satz 2 (Teil (1) und (2))</a:t>
            </a:r>
            <a:endParaRPr lang="de-DE" dirty="0">
              <a:latin typeface="Arial" charset="0"/>
              <a:ea typeface="Arial" charset="0"/>
              <a:cs typeface="Arial" charset="0"/>
            </a:endParaRPr>
          </a:p>
        </p:txBody>
      </p:sp>
      <p:sp>
        <p:nvSpPr>
          <p:cNvPr id="3" name="Inhaltsplatzhalter 2"/>
          <p:cNvSpPr>
            <a:spLocks noGrp="1"/>
          </p:cNvSpPr>
          <p:nvPr>
            <p:ph idx="1"/>
          </p:nvPr>
        </p:nvSpPr>
        <p:spPr>
          <a:xfrm>
            <a:off x="531342" y="1853248"/>
            <a:ext cx="9519492" cy="4683476"/>
          </a:xfrm>
        </p:spPr>
        <p:txBody>
          <a:bodyPr>
            <a:normAutofit/>
          </a:bodyPr>
          <a:lstStyle/>
          <a:p>
            <a:pPr>
              <a:buFont typeface="Arial" charset="0"/>
              <a:buChar char="•"/>
            </a:pPr>
            <a:r>
              <a:rPr lang="de-DE" dirty="0">
                <a:latin typeface="Arial" charset="0"/>
                <a:ea typeface="Arial" charset="0"/>
                <a:cs typeface="Arial" charset="0"/>
              </a:rPr>
              <a:t>z</a:t>
            </a:r>
            <a:r>
              <a:rPr lang="de-DE" dirty="0" smtClean="0">
                <a:latin typeface="Arial" charset="0"/>
                <a:ea typeface="Arial" charset="0"/>
                <a:cs typeface="Arial" charset="0"/>
              </a:rPr>
              <a:t>u zeigen: Es existiert genau ein neutrales Element.</a:t>
            </a:r>
          </a:p>
          <a:p>
            <a:pPr marL="0" indent="0">
              <a:buNone/>
            </a:pPr>
            <a:r>
              <a:rPr lang="de-DE" dirty="0" smtClean="0">
                <a:latin typeface="Arial" charset="0"/>
                <a:ea typeface="Arial" charset="0"/>
                <a:cs typeface="Arial" charset="0"/>
              </a:rPr>
              <a:t>	Seien </a:t>
            </a:r>
            <a:r>
              <a:rPr lang="de-DE" dirty="0">
                <a:latin typeface="Arial" charset="0"/>
                <a:ea typeface="Arial" charset="0"/>
                <a:cs typeface="Arial" charset="0"/>
              </a:rPr>
              <a:t>e und e* jeweils neutrale Elemente, dann </a:t>
            </a:r>
            <a:r>
              <a:rPr lang="de-DE" dirty="0" smtClean="0">
                <a:latin typeface="Arial" charset="0"/>
                <a:ea typeface="Arial" charset="0"/>
                <a:cs typeface="Arial" charset="0"/>
              </a:rPr>
              <a:t>gilt:</a:t>
            </a:r>
            <a:endParaRPr lang="de-DE" dirty="0">
              <a:latin typeface="Arial" charset="0"/>
              <a:ea typeface="Arial" charset="0"/>
              <a:cs typeface="Arial" charset="0"/>
            </a:endParaRPr>
          </a:p>
          <a:p>
            <a:pPr marL="857250" lvl="1" indent="-400050">
              <a:buFont typeface="+mj-lt"/>
              <a:buAutoNum type="romanLcPeriod"/>
            </a:pPr>
            <a:r>
              <a:rPr lang="de-DE" dirty="0" err="1">
                <a:latin typeface="Arial" charset="0"/>
                <a:ea typeface="Arial" charset="0"/>
                <a:cs typeface="Arial" charset="0"/>
              </a:rPr>
              <a:t>e∘e</a:t>
            </a:r>
            <a:r>
              <a:rPr lang="de-DE" dirty="0">
                <a:latin typeface="Arial" charset="0"/>
                <a:ea typeface="Arial" charset="0"/>
                <a:cs typeface="Arial" charset="0"/>
              </a:rPr>
              <a:t>* = e*∘e = </a:t>
            </a:r>
            <a:r>
              <a:rPr lang="de-DE" dirty="0" err="1" smtClean="0">
                <a:latin typeface="Arial" charset="0"/>
                <a:ea typeface="Arial" charset="0"/>
                <a:cs typeface="Arial" charset="0"/>
              </a:rPr>
              <a:t>e</a:t>
            </a:r>
            <a:r>
              <a:rPr lang="de-DE" dirty="0" smtClean="0">
                <a:latin typeface="Arial" charset="0"/>
                <a:ea typeface="Arial" charset="0"/>
                <a:cs typeface="Arial" charset="0"/>
              </a:rPr>
              <a:t>*</a:t>
            </a:r>
            <a:r>
              <a:rPr lang="de-DE" dirty="0">
                <a:latin typeface="Arial" charset="0"/>
                <a:ea typeface="Arial" charset="0"/>
                <a:cs typeface="Arial" charset="0"/>
              </a:rPr>
              <a:t>		(weil </a:t>
            </a:r>
            <a:r>
              <a:rPr lang="de-DE" dirty="0" err="1" smtClean="0">
                <a:latin typeface="Arial" charset="0"/>
                <a:ea typeface="Arial" charset="0"/>
                <a:cs typeface="Arial" charset="0"/>
              </a:rPr>
              <a:t>e</a:t>
            </a:r>
            <a:r>
              <a:rPr lang="de-DE" dirty="0" smtClean="0">
                <a:latin typeface="Arial" charset="0"/>
                <a:ea typeface="Arial" charset="0"/>
                <a:cs typeface="Arial" charset="0"/>
              </a:rPr>
              <a:t> </a:t>
            </a:r>
            <a:r>
              <a:rPr lang="de-DE" dirty="0">
                <a:latin typeface="Arial" charset="0"/>
                <a:ea typeface="Arial" charset="0"/>
                <a:cs typeface="Arial" charset="0"/>
              </a:rPr>
              <a:t>neutrales Element ist)</a:t>
            </a:r>
          </a:p>
          <a:p>
            <a:pPr marL="857250" lvl="1" indent="-400050">
              <a:buFont typeface="+mj-lt"/>
              <a:buAutoNum type="romanLcPeriod"/>
            </a:pPr>
            <a:r>
              <a:rPr lang="de-DE" dirty="0">
                <a:latin typeface="Arial" charset="0"/>
                <a:ea typeface="Arial" charset="0"/>
                <a:cs typeface="Arial" charset="0"/>
              </a:rPr>
              <a:t>e*∘e = </a:t>
            </a:r>
            <a:r>
              <a:rPr lang="de-DE" dirty="0" err="1">
                <a:latin typeface="Arial" charset="0"/>
                <a:ea typeface="Arial" charset="0"/>
                <a:cs typeface="Arial" charset="0"/>
              </a:rPr>
              <a:t>e∘e</a:t>
            </a:r>
            <a:r>
              <a:rPr lang="de-DE" dirty="0">
                <a:latin typeface="Arial" charset="0"/>
                <a:ea typeface="Arial" charset="0"/>
                <a:cs typeface="Arial" charset="0"/>
              </a:rPr>
              <a:t>* = </a:t>
            </a:r>
            <a:r>
              <a:rPr lang="de-DE" dirty="0" err="1" smtClean="0">
                <a:latin typeface="Arial" charset="0"/>
                <a:ea typeface="Arial" charset="0"/>
                <a:cs typeface="Arial" charset="0"/>
              </a:rPr>
              <a:t>e</a:t>
            </a:r>
            <a:r>
              <a:rPr lang="de-DE" dirty="0">
                <a:latin typeface="Arial" charset="0"/>
                <a:ea typeface="Arial" charset="0"/>
                <a:cs typeface="Arial" charset="0"/>
              </a:rPr>
              <a:t>		(weil </a:t>
            </a:r>
            <a:r>
              <a:rPr lang="de-DE" dirty="0" err="1" smtClean="0">
                <a:latin typeface="Arial" charset="0"/>
                <a:ea typeface="Arial" charset="0"/>
                <a:cs typeface="Arial" charset="0"/>
              </a:rPr>
              <a:t>e</a:t>
            </a:r>
            <a:r>
              <a:rPr lang="de-DE" dirty="0" smtClean="0">
                <a:latin typeface="Arial" charset="0"/>
                <a:ea typeface="Arial" charset="0"/>
                <a:cs typeface="Arial" charset="0"/>
              </a:rPr>
              <a:t>* </a:t>
            </a:r>
            <a:r>
              <a:rPr lang="de-DE" dirty="0">
                <a:latin typeface="Arial" charset="0"/>
                <a:ea typeface="Arial" charset="0"/>
                <a:cs typeface="Arial" charset="0"/>
              </a:rPr>
              <a:t>neutrales Element ist)</a:t>
            </a:r>
          </a:p>
          <a:p>
            <a:pPr marL="0" indent="0">
              <a:buNone/>
            </a:pPr>
            <a:r>
              <a:rPr lang="de-DE" dirty="0">
                <a:latin typeface="Arial" charset="0"/>
                <a:ea typeface="Arial" charset="0"/>
                <a:cs typeface="Arial" charset="0"/>
                <a:sym typeface="Wingdings"/>
              </a:rPr>
              <a:t>	 </a:t>
            </a:r>
            <a:r>
              <a:rPr lang="de-DE" sz="1800" dirty="0">
                <a:latin typeface="Arial" charset="0"/>
                <a:ea typeface="Arial" charset="0"/>
                <a:cs typeface="Arial" charset="0"/>
              </a:rPr>
              <a:t>dann ist e = e*∘e = e*, also </a:t>
            </a:r>
            <a:r>
              <a:rPr lang="de-DE" sz="1800" dirty="0" err="1" smtClean="0">
                <a:latin typeface="Arial" charset="0"/>
                <a:ea typeface="Arial" charset="0"/>
                <a:cs typeface="Arial" charset="0"/>
              </a:rPr>
              <a:t>e</a:t>
            </a:r>
            <a:r>
              <a:rPr lang="de-DE" sz="1800" dirty="0" smtClean="0">
                <a:latin typeface="Arial" charset="0"/>
                <a:ea typeface="Arial" charset="0"/>
                <a:cs typeface="Arial" charset="0"/>
              </a:rPr>
              <a:t> </a:t>
            </a:r>
            <a:r>
              <a:rPr lang="de-DE" sz="1800" dirty="0">
                <a:latin typeface="Arial" charset="0"/>
                <a:ea typeface="Arial" charset="0"/>
                <a:cs typeface="Arial" charset="0"/>
              </a:rPr>
              <a:t>= </a:t>
            </a:r>
            <a:r>
              <a:rPr lang="de-DE" sz="1800" dirty="0" err="1" smtClean="0">
                <a:latin typeface="Arial" charset="0"/>
                <a:ea typeface="Arial" charset="0"/>
                <a:cs typeface="Arial" charset="0"/>
              </a:rPr>
              <a:t>e</a:t>
            </a:r>
            <a:r>
              <a:rPr lang="de-DE" sz="1800" dirty="0" smtClean="0">
                <a:latin typeface="Arial" charset="0"/>
                <a:ea typeface="Arial" charset="0"/>
                <a:cs typeface="Arial" charset="0"/>
              </a:rPr>
              <a:t>*</a:t>
            </a:r>
          </a:p>
          <a:p>
            <a:pPr marL="0" indent="0">
              <a:buNone/>
            </a:pPr>
            <a:endParaRPr lang="de-DE" dirty="0" smtClean="0">
              <a:latin typeface="Arial" charset="0"/>
              <a:ea typeface="Arial" charset="0"/>
              <a:cs typeface="Arial" charset="0"/>
            </a:endParaRPr>
          </a:p>
          <a:p>
            <a:pPr>
              <a:buFont typeface="Arial" charset="0"/>
              <a:buChar char="•"/>
            </a:pPr>
            <a:r>
              <a:rPr lang="de-DE" dirty="0">
                <a:latin typeface="Arial" charset="0"/>
                <a:ea typeface="Arial" charset="0"/>
                <a:cs typeface="Arial" charset="0"/>
              </a:rPr>
              <a:t>z</a:t>
            </a:r>
            <a:r>
              <a:rPr lang="de-DE" dirty="0" smtClean="0">
                <a:latin typeface="Arial" charset="0"/>
                <a:ea typeface="Arial" charset="0"/>
                <a:cs typeface="Arial" charset="0"/>
              </a:rPr>
              <a:t>u zeigen: Für alle </a:t>
            </a:r>
            <a:r>
              <a:rPr lang="de-DE" dirty="0" err="1" smtClean="0">
                <a:latin typeface="Arial" charset="0"/>
                <a:ea typeface="Arial" charset="0"/>
                <a:cs typeface="Arial" charset="0"/>
              </a:rPr>
              <a:t>g</a:t>
            </a:r>
            <a:r>
              <a:rPr lang="de-DE" dirty="0" smtClean="0">
                <a:latin typeface="Arial" charset="0"/>
                <a:ea typeface="Arial" charset="0"/>
                <a:cs typeface="Arial" charset="0"/>
              </a:rPr>
              <a:t> ∊ G gibt es genau ein inverses Element.</a:t>
            </a:r>
            <a:endParaRPr lang="de-DE" dirty="0">
              <a:latin typeface="Arial" charset="0"/>
              <a:ea typeface="Arial" charset="0"/>
              <a:cs typeface="Arial" charset="0"/>
            </a:endParaRPr>
          </a:p>
          <a:p>
            <a:pPr marL="0" indent="0">
              <a:buNone/>
            </a:pPr>
            <a:r>
              <a:rPr lang="de-DE" dirty="0" smtClean="0">
                <a:latin typeface="Arial" charset="0"/>
                <a:ea typeface="Arial" charset="0"/>
                <a:cs typeface="Arial" charset="0"/>
              </a:rPr>
              <a:t>	Seien </a:t>
            </a:r>
            <a:r>
              <a:rPr lang="de-DE" dirty="0" err="1" smtClean="0">
                <a:latin typeface="Arial" charset="0"/>
                <a:ea typeface="Arial" charset="0"/>
                <a:cs typeface="Arial" charset="0"/>
              </a:rPr>
              <a:t>u</a:t>
            </a:r>
            <a:r>
              <a:rPr lang="de-DE" dirty="0" smtClean="0">
                <a:latin typeface="Arial" charset="0"/>
                <a:ea typeface="Arial" charset="0"/>
                <a:cs typeface="Arial" charset="0"/>
              </a:rPr>
              <a:t>, v ∊ G Inverse zu </a:t>
            </a:r>
            <a:r>
              <a:rPr lang="de-DE" dirty="0" err="1" smtClean="0">
                <a:latin typeface="Arial" charset="0"/>
                <a:ea typeface="Arial" charset="0"/>
                <a:cs typeface="Arial" charset="0"/>
              </a:rPr>
              <a:t>g</a:t>
            </a:r>
            <a:r>
              <a:rPr lang="de-DE" dirty="0" smtClean="0">
                <a:latin typeface="Arial" charset="0"/>
                <a:ea typeface="Arial" charset="0"/>
                <a:cs typeface="Arial" charset="0"/>
              </a:rPr>
              <a:t> ∊ G, dann gilt:		</a:t>
            </a:r>
          </a:p>
          <a:p>
            <a:pPr marL="857250" lvl="1" indent="-400050">
              <a:buFont typeface="+mj-lt"/>
              <a:buAutoNum type="romanLcPeriod"/>
            </a:pPr>
            <a:r>
              <a:rPr lang="de-DE" dirty="0" smtClean="0">
                <a:latin typeface="Arial" charset="0"/>
                <a:ea typeface="Arial" charset="0"/>
                <a:cs typeface="Arial" charset="0"/>
              </a:rPr>
              <a:t>g∘u = </a:t>
            </a:r>
            <a:r>
              <a:rPr lang="de-DE" dirty="0">
                <a:latin typeface="Arial" charset="0"/>
                <a:ea typeface="Arial" charset="0"/>
                <a:cs typeface="Arial" charset="0"/>
              </a:rPr>
              <a:t>u∘g = </a:t>
            </a:r>
            <a:r>
              <a:rPr lang="de-DE" dirty="0" err="1" smtClean="0">
                <a:latin typeface="Arial" charset="0"/>
                <a:ea typeface="Arial" charset="0"/>
                <a:cs typeface="Arial" charset="0"/>
              </a:rPr>
              <a:t>e</a:t>
            </a:r>
            <a:r>
              <a:rPr lang="de-DE" dirty="0" smtClean="0">
                <a:latin typeface="Arial" charset="0"/>
                <a:ea typeface="Arial" charset="0"/>
                <a:cs typeface="Arial" charset="0"/>
              </a:rPr>
              <a:t>			(weil </a:t>
            </a:r>
            <a:r>
              <a:rPr lang="de-DE" dirty="0" err="1" smtClean="0">
                <a:latin typeface="Arial" charset="0"/>
                <a:ea typeface="Arial" charset="0"/>
                <a:cs typeface="Arial" charset="0"/>
              </a:rPr>
              <a:t>u</a:t>
            </a:r>
            <a:r>
              <a:rPr lang="de-DE" dirty="0" smtClean="0">
                <a:latin typeface="Arial" charset="0"/>
                <a:ea typeface="Arial" charset="0"/>
                <a:cs typeface="Arial" charset="0"/>
              </a:rPr>
              <a:t> das zu </a:t>
            </a:r>
            <a:r>
              <a:rPr lang="de-DE" dirty="0" err="1" smtClean="0">
                <a:latin typeface="Arial" charset="0"/>
                <a:ea typeface="Arial" charset="0"/>
                <a:cs typeface="Arial" charset="0"/>
              </a:rPr>
              <a:t>g</a:t>
            </a:r>
            <a:r>
              <a:rPr lang="de-DE" dirty="0" smtClean="0">
                <a:latin typeface="Arial" charset="0"/>
                <a:ea typeface="Arial" charset="0"/>
                <a:cs typeface="Arial" charset="0"/>
              </a:rPr>
              <a:t> Inverse ist)</a:t>
            </a:r>
          </a:p>
          <a:p>
            <a:pPr marL="857250" lvl="1" indent="-400050">
              <a:buFont typeface="+mj-lt"/>
              <a:buAutoNum type="romanLcPeriod"/>
            </a:pPr>
            <a:r>
              <a:rPr lang="de-DE" dirty="0" err="1" smtClean="0">
                <a:latin typeface="Arial" charset="0"/>
                <a:ea typeface="Arial" charset="0"/>
                <a:cs typeface="Arial" charset="0"/>
              </a:rPr>
              <a:t>g∘v</a:t>
            </a:r>
            <a:r>
              <a:rPr lang="de-DE" dirty="0" smtClean="0">
                <a:latin typeface="Arial" charset="0"/>
                <a:ea typeface="Arial" charset="0"/>
                <a:cs typeface="Arial" charset="0"/>
              </a:rPr>
              <a:t> = v</a:t>
            </a:r>
            <a:r>
              <a:rPr lang="de-DE" dirty="0">
                <a:latin typeface="Arial" charset="0"/>
                <a:ea typeface="Arial" charset="0"/>
                <a:cs typeface="Arial" charset="0"/>
              </a:rPr>
              <a:t>∘g = </a:t>
            </a:r>
            <a:r>
              <a:rPr lang="de-DE" dirty="0" err="1" smtClean="0">
                <a:latin typeface="Arial" charset="0"/>
                <a:ea typeface="Arial" charset="0"/>
                <a:cs typeface="Arial" charset="0"/>
              </a:rPr>
              <a:t>e</a:t>
            </a:r>
            <a:r>
              <a:rPr lang="de-DE" dirty="0" smtClean="0">
                <a:latin typeface="Arial" charset="0"/>
                <a:ea typeface="Arial" charset="0"/>
                <a:cs typeface="Arial" charset="0"/>
              </a:rPr>
              <a:t>			(weil v das zu </a:t>
            </a:r>
            <a:r>
              <a:rPr lang="de-DE" dirty="0" err="1" smtClean="0">
                <a:latin typeface="Arial" charset="0"/>
                <a:ea typeface="Arial" charset="0"/>
                <a:cs typeface="Arial" charset="0"/>
              </a:rPr>
              <a:t>g</a:t>
            </a:r>
            <a:r>
              <a:rPr lang="de-DE" dirty="0" smtClean="0">
                <a:latin typeface="Arial" charset="0"/>
                <a:ea typeface="Arial" charset="0"/>
                <a:cs typeface="Arial" charset="0"/>
              </a:rPr>
              <a:t> Inverse ist)</a:t>
            </a:r>
          </a:p>
          <a:p>
            <a:pPr marL="457200" lvl="1" indent="0">
              <a:buNone/>
            </a:pPr>
            <a:r>
              <a:rPr lang="de-DE" dirty="0" smtClean="0">
                <a:latin typeface="Arial" charset="0"/>
                <a:ea typeface="Arial" charset="0"/>
                <a:cs typeface="Arial" charset="0"/>
                <a:sym typeface="Wingdings"/>
              </a:rPr>
              <a:t> dann ist </a:t>
            </a:r>
            <a:r>
              <a:rPr lang="de-DE" dirty="0" err="1" smtClean="0">
                <a:latin typeface="Arial" charset="0"/>
                <a:ea typeface="Arial" charset="0"/>
                <a:cs typeface="Arial" charset="0"/>
                <a:sym typeface="Wingdings"/>
              </a:rPr>
              <a:t>u</a:t>
            </a:r>
            <a:r>
              <a:rPr lang="de-DE" dirty="0" smtClean="0">
                <a:latin typeface="Arial" charset="0"/>
                <a:ea typeface="Arial" charset="0"/>
                <a:cs typeface="Arial" charset="0"/>
                <a:sym typeface="Wingdings"/>
              </a:rPr>
              <a:t> = </a:t>
            </a:r>
            <a:r>
              <a:rPr lang="de-DE" dirty="0" err="1" smtClean="0">
                <a:latin typeface="Arial" charset="0"/>
                <a:ea typeface="Arial" charset="0"/>
                <a:cs typeface="Arial" charset="0"/>
                <a:sym typeface="Wingdings"/>
              </a:rPr>
              <a:t>e∘u</a:t>
            </a:r>
            <a:r>
              <a:rPr lang="de-DE" dirty="0" smtClean="0">
                <a:latin typeface="Arial" charset="0"/>
                <a:ea typeface="Arial" charset="0"/>
                <a:cs typeface="Arial" charset="0"/>
                <a:sym typeface="Wingdings"/>
              </a:rPr>
              <a:t> = (v∘g)∘</a:t>
            </a:r>
            <a:r>
              <a:rPr lang="de-DE" dirty="0" err="1" smtClean="0">
                <a:latin typeface="Arial" charset="0"/>
                <a:ea typeface="Arial" charset="0"/>
                <a:cs typeface="Arial" charset="0"/>
                <a:sym typeface="Wingdings"/>
              </a:rPr>
              <a:t>u</a:t>
            </a:r>
            <a:r>
              <a:rPr lang="de-DE" dirty="0" smtClean="0">
                <a:latin typeface="Arial" charset="0"/>
                <a:ea typeface="Arial" charset="0"/>
                <a:cs typeface="Arial" charset="0"/>
                <a:sym typeface="Wingdings"/>
              </a:rPr>
              <a:t> = v∘(g∘u) = </a:t>
            </a:r>
            <a:r>
              <a:rPr lang="de-DE" dirty="0" err="1" smtClean="0">
                <a:latin typeface="Arial" charset="0"/>
                <a:ea typeface="Arial" charset="0"/>
                <a:cs typeface="Arial" charset="0"/>
                <a:sym typeface="Wingdings"/>
              </a:rPr>
              <a:t>v∘e</a:t>
            </a:r>
            <a:r>
              <a:rPr lang="de-DE" dirty="0" smtClean="0">
                <a:latin typeface="Arial" charset="0"/>
                <a:ea typeface="Arial" charset="0"/>
                <a:cs typeface="Arial" charset="0"/>
                <a:sym typeface="Wingdings"/>
              </a:rPr>
              <a:t> = v, also </a:t>
            </a:r>
            <a:r>
              <a:rPr lang="de-DE" dirty="0" err="1" smtClean="0">
                <a:latin typeface="Arial" charset="0"/>
                <a:ea typeface="Arial" charset="0"/>
                <a:cs typeface="Arial" charset="0"/>
                <a:sym typeface="Wingdings"/>
              </a:rPr>
              <a:t>u</a:t>
            </a:r>
            <a:r>
              <a:rPr lang="de-DE" dirty="0" smtClean="0">
                <a:latin typeface="Arial" charset="0"/>
                <a:ea typeface="Arial" charset="0"/>
                <a:cs typeface="Arial" charset="0"/>
                <a:sym typeface="Wingdings"/>
              </a:rPr>
              <a:t> = v</a:t>
            </a:r>
            <a:endParaRPr lang="de-DE" dirty="0">
              <a:latin typeface="Arial" charset="0"/>
              <a:ea typeface="Arial" charset="0"/>
              <a:cs typeface="Arial" charset="0"/>
            </a:endParaRPr>
          </a:p>
          <a:p>
            <a:pPr marL="514350" indent="-514350">
              <a:buFont typeface="+mj-lt"/>
              <a:buAutoNum type="romanUcPeriod"/>
            </a:pPr>
            <a:endParaRPr lang="de-DE" dirty="0">
              <a:latin typeface="Arial" charset="0"/>
              <a:ea typeface="Arial" charset="0"/>
              <a:cs typeface="Arial" charset="0"/>
            </a:endParaRPr>
          </a:p>
          <a:p>
            <a:pPr marL="457200" indent="-457200">
              <a:buFont typeface="+mj-lt"/>
              <a:buAutoNum type="romanLcPeriod"/>
            </a:pPr>
            <a:endParaRPr lang="de-DE" dirty="0" smtClean="0"/>
          </a:p>
          <a:p>
            <a:pPr marL="514350" indent="-514350">
              <a:buFont typeface="+mj-lt"/>
              <a:buAutoNum type="romanLcPeriod"/>
            </a:pPr>
            <a:endParaRPr lang="de-DE" dirty="0"/>
          </a:p>
          <a:p>
            <a:pPr marL="457200" indent="-457200">
              <a:buFont typeface="+mj-lt"/>
              <a:buAutoNum type="romanLcPeriod"/>
            </a:pPr>
            <a:endParaRPr lang="de-DE" dirty="0" smtClean="0"/>
          </a:p>
          <a:p>
            <a:pPr lvl="1"/>
            <a:endParaRPr lang="de-DE" dirty="0"/>
          </a:p>
        </p:txBody>
      </p:sp>
      <p:sp>
        <p:nvSpPr>
          <p:cNvPr id="4" name="Foliennummernplatzhalter 3"/>
          <p:cNvSpPr>
            <a:spLocks noGrp="1"/>
          </p:cNvSpPr>
          <p:nvPr>
            <p:ph type="sldNum" sz="quarter" idx="12"/>
          </p:nvPr>
        </p:nvSpPr>
        <p:spPr/>
        <p:txBody>
          <a:bodyPr/>
          <a:lstStyle/>
          <a:p>
            <a:fld id="{9A971755-901D-FF43-8168-280776C7D70A}" type="slidenum">
              <a:rPr lang="de-DE" smtClean="0"/>
              <a:t>30</a:t>
            </a:fld>
            <a:endParaRPr lang="de-DE" dirty="0"/>
          </a:p>
        </p:txBody>
      </p:sp>
    </p:spTree>
    <p:extLst>
      <p:ext uri="{BB962C8B-B14F-4D97-AF65-F5344CB8AC3E}">
        <p14:creationId xmlns:p14="http://schemas.microsoft.com/office/powerpoint/2010/main" val="1051768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Beweis von Satz 2 (Teil (3))</a:t>
            </a:r>
            <a:endParaRPr lang="de-DE" dirty="0">
              <a:latin typeface="Arial" charset="0"/>
              <a:ea typeface="Arial" charset="0"/>
              <a:cs typeface="Arial" charset="0"/>
            </a:endParaRPr>
          </a:p>
        </p:txBody>
      </p:sp>
      <p:sp>
        <p:nvSpPr>
          <p:cNvPr id="3" name="Inhaltsplatzhalter 2"/>
          <p:cNvSpPr>
            <a:spLocks noGrp="1"/>
          </p:cNvSpPr>
          <p:nvPr>
            <p:ph idx="1"/>
          </p:nvPr>
        </p:nvSpPr>
        <p:spPr>
          <a:xfrm>
            <a:off x="646110" y="1853247"/>
            <a:ext cx="10544629" cy="4895895"/>
          </a:xfrm>
        </p:spPr>
        <p:txBody>
          <a:bodyPr>
            <a:normAutofit/>
          </a:bodyPr>
          <a:lstStyle/>
          <a:p>
            <a:pPr>
              <a:buFont typeface="Arial" charset="0"/>
              <a:buChar char="•"/>
            </a:pPr>
            <a:r>
              <a:rPr lang="de-DE" dirty="0">
                <a:latin typeface="Arial" charset="0"/>
                <a:ea typeface="Arial" charset="0"/>
                <a:cs typeface="Arial" charset="0"/>
              </a:rPr>
              <a:t>z</a:t>
            </a:r>
            <a:r>
              <a:rPr lang="de-DE" dirty="0" smtClean="0">
                <a:latin typeface="Arial" charset="0"/>
                <a:ea typeface="Arial" charset="0"/>
                <a:cs typeface="Arial" charset="0"/>
              </a:rPr>
              <a:t>u zeigen:	</a:t>
            </a:r>
            <a:r>
              <a:rPr lang="de-DE" dirty="0" err="1" smtClean="0">
                <a:latin typeface="Arial" charset="0"/>
                <a:ea typeface="Arial" charset="0"/>
                <a:cs typeface="Arial" charset="0"/>
              </a:rPr>
              <a:t>g∘v</a:t>
            </a:r>
            <a:r>
              <a:rPr lang="de-DE" dirty="0" smtClean="0">
                <a:latin typeface="Arial" charset="0"/>
                <a:ea typeface="Arial" charset="0"/>
                <a:cs typeface="Arial" charset="0"/>
              </a:rPr>
              <a:t> = </a:t>
            </a:r>
            <a:r>
              <a:rPr lang="de-DE" dirty="0" err="1" smtClean="0">
                <a:latin typeface="Arial" charset="0"/>
                <a:ea typeface="Arial" charset="0"/>
                <a:cs typeface="Arial" charset="0"/>
              </a:rPr>
              <a:t>g∘w</a:t>
            </a:r>
            <a:r>
              <a:rPr lang="de-DE" dirty="0" smtClean="0">
                <a:latin typeface="Arial" charset="0"/>
                <a:ea typeface="Arial" charset="0"/>
                <a:cs typeface="Arial" charset="0"/>
              </a:rPr>
              <a:t>	 oder 	</a:t>
            </a:r>
            <a:r>
              <a:rPr lang="de-DE" dirty="0" err="1" smtClean="0">
                <a:latin typeface="Arial" charset="0"/>
                <a:ea typeface="Arial" charset="0"/>
                <a:cs typeface="Arial" charset="0"/>
              </a:rPr>
              <a:t>v∘g</a:t>
            </a:r>
            <a:r>
              <a:rPr lang="de-DE" dirty="0" smtClean="0">
                <a:latin typeface="Arial" charset="0"/>
                <a:ea typeface="Arial" charset="0"/>
                <a:cs typeface="Arial" charset="0"/>
              </a:rPr>
              <a:t> = </a:t>
            </a:r>
            <a:r>
              <a:rPr lang="de-DE" dirty="0" err="1" smtClean="0">
                <a:latin typeface="Arial" charset="0"/>
                <a:ea typeface="Arial" charset="0"/>
                <a:cs typeface="Arial" charset="0"/>
              </a:rPr>
              <a:t>w∘g</a:t>
            </a:r>
            <a:r>
              <a:rPr lang="de-DE" dirty="0" smtClean="0">
                <a:latin typeface="Arial" charset="0"/>
                <a:ea typeface="Arial" charset="0"/>
                <a:cs typeface="Arial" charset="0"/>
              </a:rPr>
              <a:t>   </a:t>
            </a:r>
            <a:r>
              <a:rPr lang="de-DE" dirty="0" smtClean="0">
                <a:latin typeface="Arial" charset="0"/>
                <a:ea typeface="Arial" charset="0"/>
                <a:cs typeface="Arial" charset="0"/>
                <a:sym typeface="Wingdings"/>
              </a:rPr>
              <a:t>=&gt;	v = </a:t>
            </a:r>
            <a:r>
              <a:rPr lang="de-DE" dirty="0" err="1" smtClean="0">
                <a:latin typeface="Arial" charset="0"/>
                <a:ea typeface="Arial" charset="0"/>
                <a:cs typeface="Arial" charset="0"/>
                <a:sym typeface="Wingdings"/>
              </a:rPr>
              <a:t>w</a:t>
            </a:r>
            <a:r>
              <a:rPr lang="de-DE" dirty="0" smtClean="0">
                <a:latin typeface="Arial" charset="0"/>
                <a:ea typeface="Arial" charset="0"/>
                <a:cs typeface="Arial" charset="0"/>
                <a:sym typeface="Wingdings"/>
              </a:rPr>
              <a:t> 		für alle </a:t>
            </a:r>
            <a:r>
              <a:rPr lang="de-DE" dirty="0" err="1" smtClean="0">
                <a:latin typeface="Arial" charset="0"/>
                <a:ea typeface="Arial" charset="0"/>
                <a:cs typeface="Arial" charset="0"/>
                <a:sym typeface="Wingdings"/>
              </a:rPr>
              <a:t>g</a:t>
            </a:r>
            <a:r>
              <a:rPr lang="de-DE" dirty="0" smtClean="0">
                <a:latin typeface="Arial" charset="0"/>
                <a:ea typeface="Arial" charset="0"/>
                <a:cs typeface="Arial" charset="0"/>
                <a:sym typeface="Wingdings"/>
              </a:rPr>
              <a:t>, v, </a:t>
            </a:r>
            <a:r>
              <a:rPr lang="de-DE" dirty="0" err="1" smtClean="0">
                <a:latin typeface="Arial" charset="0"/>
                <a:ea typeface="Arial" charset="0"/>
                <a:cs typeface="Arial" charset="0"/>
                <a:sym typeface="Wingdings"/>
              </a:rPr>
              <a:t>w</a:t>
            </a:r>
            <a:r>
              <a:rPr lang="de-DE" dirty="0" smtClean="0">
                <a:latin typeface="Arial" charset="0"/>
                <a:ea typeface="Arial" charset="0"/>
                <a:cs typeface="Arial" charset="0"/>
                <a:sym typeface="Wingdings"/>
              </a:rPr>
              <a:t> ∊ G		</a:t>
            </a:r>
          </a:p>
          <a:p>
            <a:pPr marL="457200" lvl="1" indent="0">
              <a:buNone/>
            </a:pPr>
            <a:r>
              <a:rPr lang="de-DE" sz="2000" dirty="0" smtClean="0">
                <a:latin typeface="Arial" charset="0"/>
                <a:ea typeface="Arial" charset="0"/>
                <a:cs typeface="Arial" charset="0"/>
                <a:sym typeface="Wingdings"/>
              </a:rPr>
              <a:t>Seien </a:t>
            </a:r>
            <a:r>
              <a:rPr lang="de-DE" sz="2000" dirty="0" err="1">
                <a:latin typeface="Arial" charset="0"/>
                <a:ea typeface="Arial" charset="0"/>
                <a:cs typeface="Arial" charset="0"/>
                <a:sym typeface="Wingdings"/>
              </a:rPr>
              <a:t>g</a:t>
            </a:r>
            <a:r>
              <a:rPr lang="de-DE" sz="2000" dirty="0" smtClean="0">
                <a:latin typeface="Arial" charset="0"/>
                <a:ea typeface="Arial" charset="0"/>
                <a:cs typeface="Arial" charset="0"/>
                <a:sym typeface="Wingdings"/>
              </a:rPr>
              <a:t>, v, </a:t>
            </a:r>
            <a:r>
              <a:rPr lang="de-DE" sz="2000" dirty="0" err="1" smtClean="0">
                <a:latin typeface="Arial" charset="0"/>
                <a:ea typeface="Arial" charset="0"/>
                <a:cs typeface="Arial" charset="0"/>
                <a:sym typeface="Wingdings"/>
              </a:rPr>
              <a:t>w</a:t>
            </a:r>
            <a:r>
              <a:rPr lang="de-DE" sz="2000" dirty="0" smtClean="0">
                <a:latin typeface="Arial" charset="0"/>
                <a:ea typeface="Arial" charset="0"/>
                <a:cs typeface="Arial" charset="0"/>
                <a:sym typeface="Wingdings"/>
              </a:rPr>
              <a:t> ∊ G, dann gilt: </a:t>
            </a:r>
            <a:r>
              <a:rPr lang="de-DE" dirty="0" smtClean="0">
                <a:latin typeface="Arial" charset="0"/>
                <a:ea typeface="Arial" charset="0"/>
                <a:cs typeface="Arial" charset="0"/>
                <a:sym typeface="Wingdings"/>
              </a:rPr>
              <a:t> </a:t>
            </a:r>
          </a:p>
          <a:p>
            <a:pPr marL="457200" lvl="1" indent="0">
              <a:buNone/>
            </a:pPr>
            <a:endParaRPr lang="de-DE" dirty="0">
              <a:latin typeface="Arial" charset="0"/>
              <a:ea typeface="Arial" charset="0"/>
              <a:cs typeface="Arial" charset="0"/>
              <a:sym typeface="Wingdings"/>
            </a:endParaRPr>
          </a:p>
          <a:p>
            <a:pPr marL="457200" lvl="1" indent="0">
              <a:buNone/>
            </a:pPr>
            <a:endParaRPr lang="de-DE" dirty="0" smtClean="0">
              <a:latin typeface="Arial" charset="0"/>
              <a:ea typeface="Arial" charset="0"/>
              <a:cs typeface="Arial" charset="0"/>
              <a:sym typeface="Wingdings"/>
            </a:endParaRPr>
          </a:p>
          <a:p>
            <a:pPr marL="457200" lvl="1" indent="0">
              <a:buNone/>
            </a:pPr>
            <a:endParaRPr lang="de-DE" dirty="0">
              <a:latin typeface="Arial" charset="0"/>
              <a:ea typeface="Arial" charset="0"/>
              <a:cs typeface="Arial" charset="0"/>
              <a:sym typeface="Wingdings"/>
            </a:endParaRPr>
          </a:p>
          <a:p>
            <a:pPr marL="457200" lvl="1" indent="0">
              <a:buNone/>
            </a:pPr>
            <a:endParaRPr lang="de-DE" dirty="0" smtClean="0">
              <a:latin typeface="Arial" charset="0"/>
              <a:ea typeface="Arial" charset="0"/>
              <a:cs typeface="Arial" charset="0"/>
              <a:sym typeface="Wingdings"/>
            </a:endParaRPr>
          </a:p>
          <a:p>
            <a:pPr marL="457200" lvl="1" indent="0">
              <a:buNone/>
            </a:pPr>
            <a:endParaRPr lang="de-DE" dirty="0">
              <a:latin typeface="Arial" charset="0"/>
              <a:ea typeface="Arial" charset="0"/>
              <a:cs typeface="Arial" charset="0"/>
              <a:sym typeface="Wingdings"/>
            </a:endParaRPr>
          </a:p>
          <a:p>
            <a:pPr marL="457200" lvl="1" indent="0">
              <a:buNone/>
            </a:pPr>
            <a:endParaRPr lang="de-DE" dirty="0" smtClean="0">
              <a:latin typeface="Arial" charset="0"/>
              <a:ea typeface="Arial" charset="0"/>
              <a:cs typeface="Arial" charset="0"/>
              <a:sym typeface="Wingdings"/>
            </a:endParaRPr>
          </a:p>
          <a:p>
            <a:pPr marL="457200" lvl="1" indent="0">
              <a:buNone/>
            </a:pPr>
            <a:endParaRPr lang="de-DE" dirty="0">
              <a:latin typeface="Arial" charset="0"/>
              <a:ea typeface="Arial" charset="0"/>
              <a:cs typeface="Arial" charset="0"/>
              <a:sym typeface="Wingdings"/>
            </a:endParaRPr>
          </a:p>
          <a:p>
            <a:pPr marL="457200" lvl="1" indent="0">
              <a:buNone/>
            </a:pPr>
            <a:endParaRPr lang="de-DE" dirty="0" smtClean="0">
              <a:latin typeface="Arial" charset="0"/>
              <a:ea typeface="Arial" charset="0"/>
              <a:cs typeface="Arial" charset="0"/>
              <a:sym typeface="Wingdings"/>
            </a:endParaRPr>
          </a:p>
          <a:p>
            <a:pPr marL="457200" lvl="1" indent="0">
              <a:buNone/>
            </a:pPr>
            <a:r>
              <a:rPr lang="de-DE" sz="2000" dirty="0" smtClean="0">
                <a:latin typeface="Arial" charset="0"/>
                <a:ea typeface="Arial" charset="0"/>
                <a:cs typeface="Arial" charset="0"/>
                <a:sym typeface="Wingdings"/>
              </a:rPr>
              <a:t> also ist v = </a:t>
            </a:r>
            <a:r>
              <a:rPr lang="de-DE" sz="2000" dirty="0" err="1" smtClean="0">
                <a:latin typeface="Arial" charset="0"/>
                <a:ea typeface="Arial" charset="0"/>
                <a:cs typeface="Arial" charset="0"/>
                <a:sym typeface="Wingdings"/>
              </a:rPr>
              <a:t>w</a:t>
            </a:r>
            <a:endParaRPr lang="de-DE" sz="2000" dirty="0">
              <a:latin typeface="Arial" charset="0"/>
              <a:ea typeface="Arial" charset="0"/>
              <a:cs typeface="Arial" charset="0"/>
            </a:endParaRPr>
          </a:p>
        </p:txBody>
      </p:sp>
      <p:sp>
        <p:nvSpPr>
          <p:cNvPr id="4" name="Foliennummernplatzhalter 3"/>
          <p:cNvSpPr>
            <a:spLocks noGrp="1"/>
          </p:cNvSpPr>
          <p:nvPr>
            <p:ph type="sldNum" sz="quarter" idx="12"/>
          </p:nvPr>
        </p:nvSpPr>
        <p:spPr/>
        <p:txBody>
          <a:bodyPr/>
          <a:lstStyle/>
          <a:p>
            <a:fld id="{9A971755-901D-FF43-8168-280776C7D70A}" type="slidenum">
              <a:rPr lang="de-DE" smtClean="0"/>
              <a:t>31</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637167013"/>
              </p:ext>
            </p:extLst>
          </p:nvPr>
        </p:nvGraphicFramePr>
        <p:xfrm>
          <a:off x="1472892" y="2792587"/>
          <a:ext cx="8577942" cy="3027642"/>
        </p:xfrm>
        <a:graphic>
          <a:graphicData uri="http://schemas.openxmlformats.org/drawingml/2006/table">
            <a:tbl>
              <a:tblPr firstRow="1" bandRow="1">
                <a:tableStyleId>{5940675A-B579-460E-94D1-54222C63F5DA}</a:tableStyleId>
              </a:tblPr>
              <a:tblGrid>
                <a:gridCol w="4288971"/>
                <a:gridCol w="4288971"/>
              </a:tblGrid>
              <a:tr h="3027642">
                <a:tc>
                  <a:txBody>
                    <a:bodyPr/>
                    <a:lstStyle/>
                    <a:p>
                      <a:pPr>
                        <a:lnSpc>
                          <a:spcPct val="150000"/>
                        </a:lnSpc>
                      </a:pPr>
                      <a:r>
                        <a:rPr lang="de-DE" sz="2400" dirty="0" smtClean="0">
                          <a:latin typeface="Arial" charset="0"/>
                          <a:ea typeface="Arial" charset="0"/>
                          <a:cs typeface="Arial" charset="0"/>
                        </a:rPr>
                        <a:t>                </a:t>
                      </a:r>
                      <a:r>
                        <a:rPr lang="de-DE" sz="2400" dirty="0" err="1" smtClean="0">
                          <a:latin typeface="Arial" charset="0"/>
                          <a:ea typeface="Arial" charset="0"/>
                          <a:cs typeface="Arial" charset="0"/>
                        </a:rPr>
                        <a:t>g∘v</a:t>
                      </a:r>
                      <a:r>
                        <a:rPr lang="de-DE" sz="2400" dirty="0" smtClean="0">
                          <a:latin typeface="Arial" charset="0"/>
                          <a:ea typeface="Arial" charset="0"/>
                          <a:cs typeface="Arial" charset="0"/>
                        </a:rPr>
                        <a:t>  = </a:t>
                      </a:r>
                      <a:r>
                        <a:rPr lang="de-DE" sz="2400" dirty="0" err="1" smtClean="0">
                          <a:latin typeface="Arial" charset="0"/>
                          <a:ea typeface="Arial" charset="0"/>
                          <a:cs typeface="Arial" charset="0"/>
                        </a:rPr>
                        <a:t>g∘w</a:t>
                      </a:r>
                      <a:endParaRPr lang="de-DE" sz="2400" dirty="0" smtClean="0">
                        <a:latin typeface="Arial" charset="0"/>
                        <a:ea typeface="Arial" charset="0"/>
                        <a:cs typeface="Arial" charset="0"/>
                      </a:endParaRPr>
                    </a:p>
                    <a:p>
                      <a:pPr>
                        <a:lnSpc>
                          <a:spcPct val="150000"/>
                        </a:lnSpc>
                      </a:pPr>
                      <a:r>
                        <a:rPr lang="de-DE" sz="2400" baseline="0" dirty="0" smtClean="0">
                          <a:latin typeface="Arial" charset="0"/>
                          <a:ea typeface="Arial" charset="0"/>
                          <a:cs typeface="Arial" charset="0"/>
                          <a:sym typeface="Wingdings"/>
                        </a:rPr>
                        <a:t></a:t>
                      </a:r>
                      <a:r>
                        <a:rPr lang="de-DE" sz="2400" baseline="0" dirty="0" smtClean="0">
                          <a:latin typeface="Arial" charset="0"/>
                          <a:ea typeface="Arial" charset="0"/>
                          <a:cs typeface="Arial" charset="0"/>
                        </a:rPr>
                        <a:t>    g</a:t>
                      </a:r>
                      <a:r>
                        <a:rPr lang="de-DE" sz="2400" baseline="30000" dirty="0" smtClean="0">
                          <a:latin typeface="Arial" charset="0"/>
                          <a:ea typeface="Arial" charset="0"/>
                          <a:cs typeface="Arial" charset="0"/>
                        </a:rPr>
                        <a:t>-1</a:t>
                      </a:r>
                      <a:r>
                        <a:rPr lang="de-DE" sz="2400" baseline="0" dirty="0" smtClean="0">
                          <a:latin typeface="Arial" charset="0"/>
                          <a:ea typeface="Arial" charset="0"/>
                          <a:cs typeface="Arial" charset="0"/>
                        </a:rPr>
                        <a:t>∘(</a:t>
                      </a:r>
                      <a:r>
                        <a:rPr lang="de-DE" sz="2400" baseline="0" dirty="0" err="1" smtClean="0">
                          <a:latin typeface="Arial" charset="0"/>
                          <a:ea typeface="Arial" charset="0"/>
                          <a:cs typeface="Arial" charset="0"/>
                        </a:rPr>
                        <a:t>g∘v</a:t>
                      </a:r>
                      <a:r>
                        <a:rPr lang="de-DE" sz="2400" baseline="0" dirty="0" smtClean="0">
                          <a:latin typeface="Arial" charset="0"/>
                          <a:ea typeface="Arial" charset="0"/>
                          <a:cs typeface="Arial" charset="0"/>
                        </a:rPr>
                        <a:t>) = g</a:t>
                      </a:r>
                      <a:r>
                        <a:rPr lang="de-DE" sz="2400" baseline="30000" dirty="0" smtClean="0">
                          <a:latin typeface="Arial" charset="0"/>
                          <a:ea typeface="Arial" charset="0"/>
                          <a:cs typeface="Arial" charset="0"/>
                        </a:rPr>
                        <a:t>-1</a:t>
                      </a:r>
                      <a:r>
                        <a:rPr lang="de-DE" sz="2400" baseline="0" dirty="0" smtClean="0">
                          <a:latin typeface="Arial" charset="0"/>
                          <a:ea typeface="Arial" charset="0"/>
                          <a:cs typeface="Arial" charset="0"/>
                        </a:rPr>
                        <a:t>∘(</a:t>
                      </a:r>
                      <a:r>
                        <a:rPr lang="de-DE" sz="2400" baseline="0" dirty="0" err="1" smtClean="0">
                          <a:latin typeface="Arial" charset="0"/>
                          <a:ea typeface="Arial" charset="0"/>
                          <a:cs typeface="Arial" charset="0"/>
                        </a:rPr>
                        <a:t>g∘w</a:t>
                      </a:r>
                      <a:r>
                        <a:rPr lang="de-DE" sz="2400" baseline="0" dirty="0" smtClean="0">
                          <a:latin typeface="Arial" charset="0"/>
                          <a:ea typeface="Arial" charset="0"/>
                          <a:cs typeface="Arial" charset="0"/>
                        </a:rPr>
                        <a:t>)</a:t>
                      </a:r>
                      <a:endParaRPr lang="de-DE" sz="2400" dirty="0" smtClean="0">
                        <a:latin typeface="Arial" charset="0"/>
                        <a:ea typeface="Arial" charset="0"/>
                        <a:cs typeface="Arial" charset="0"/>
                      </a:endParaRPr>
                    </a:p>
                    <a:p>
                      <a:pPr>
                        <a:lnSpc>
                          <a:spcPct val="150000"/>
                        </a:lnSpc>
                      </a:pPr>
                      <a:r>
                        <a:rPr lang="de-DE" sz="2400" dirty="0" smtClean="0">
                          <a:latin typeface="Arial" charset="0"/>
                          <a:ea typeface="Arial" charset="0"/>
                          <a:cs typeface="Arial" charset="0"/>
                          <a:sym typeface="Wingdings"/>
                        </a:rPr>
                        <a:t></a:t>
                      </a:r>
                      <a:r>
                        <a:rPr lang="de-DE" sz="2400" baseline="0" dirty="0" smtClean="0">
                          <a:latin typeface="Arial" charset="0"/>
                          <a:ea typeface="Arial" charset="0"/>
                          <a:cs typeface="Arial" charset="0"/>
                          <a:sym typeface="Wingdings"/>
                        </a:rPr>
                        <a:t>   (g</a:t>
                      </a:r>
                      <a:r>
                        <a:rPr lang="de-DE" sz="2400" baseline="30000" dirty="0" smtClean="0">
                          <a:latin typeface="Arial" charset="0"/>
                          <a:ea typeface="Arial" charset="0"/>
                          <a:cs typeface="Arial" charset="0"/>
                          <a:sym typeface="Wingdings"/>
                        </a:rPr>
                        <a:t>-1</a:t>
                      </a:r>
                      <a:r>
                        <a:rPr lang="de-DE" sz="2400" baseline="0" dirty="0" smtClean="0">
                          <a:latin typeface="Arial" charset="0"/>
                          <a:ea typeface="Arial" charset="0"/>
                          <a:cs typeface="Arial" charset="0"/>
                          <a:sym typeface="Wingdings"/>
                        </a:rPr>
                        <a:t>∘g)∘v  = (g</a:t>
                      </a:r>
                      <a:r>
                        <a:rPr lang="de-DE" sz="2400" baseline="30000" dirty="0" smtClean="0">
                          <a:latin typeface="Arial" charset="0"/>
                          <a:ea typeface="Arial" charset="0"/>
                          <a:cs typeface="Arial" charset="0"/>
                          <a:sym typeface="Wingdings"/>
                        </a:rPr>
                        <a:t>-1</a:t>
                      </a:r>
                      <a:r>
                        <a:rPr lang="de-DE" sz="2400" baseline="0" dirty="0" smtClean="0">
                          <a:latin typeface="Arial" charset="0"/>
                          <a:ea typeface="Arial" charset="0"/>
                          <a:cs typeface="Arial" charset="0"/>
                          <a:sym typeface="Wingdings"/>
                        </a:rPr>
                        <a:t>∘g)∘</a:t>
                      </a:r>
                      <a:r>
                        <a:rPr lang="de-DE" sz="2400" baseline="0" dirty="0" err="1" smtClean="0">
                          <a:latin typeface="Arial" charset="0"/>
                          <a:ea typeface="Arial" charset="0"/>
                          <a:cs typeface="Arial" charset="0"/>
                          <a:sym typeface="Wingdings"/>
                        </a:rPr>
                        <a:t>w</a:t>
                      </a:r>
                      <a:endParaRPr lang="de-DE" sz="2400" dirty="0" smtClean="0">
                        <a:latin typeface="Arial" charset="0"/>
                        <a:ea typeface="Arial" charset="0"/>
                        <a:cs typeface="Arial" charset="0"/>
                        <a:sym typeface="Wingdings"/>
                      </a:endParaRPr>
                    </a:p>
                    <a:p>
                      <a:pPr marL="285750" indent="-285750">
                        <a:lnSpc>
                          <a:spcPct val="150000"/>
                        </a:lnSpc>
                        <a:buFont typeface="Wingdings" charset="2"/>
                        <a:buChar char="ó"/>
                      </a:pPr>
                      <a:r>
                        <a:rPr lang="de-DE" sz="2400" baseline="0" dirty="0" smtClean="0">
                          <a:latin typeface="Arial" charset="0"/>
                          <a:ea typeface="Arial" charset="0"/>
                          <a:cs typeface="Arial" charset="0"/>
                          <a:sym typeface="Wingdings"/>
                        </a:rPr>
                        <a:t>            </a:t>
                      </a:r>
                      <a:r>
                        <a:rPr lang="de-DE" sz="2400" baseline="0" dirty="0" err="1" smtClean="0">
                          <a:latin typeface="Arial" charset="0"/>
                          <a:ea typeface="Arial" charset="0"/>
                          <a:cs typeface="Arial" charset="0"/>
                          <a:sym typeface="Wingdings"/>
                        </a:rPr>
                        <a:t>e∘v</a:t>
                      </a:r>
                      <a:r>
                        <a:rPr lang="de-DE" sz="2400" baseline="0" dirty="0" smtClean="0">
                          <a:latin typeface="Arial" charset="0"/>
                          <a:ea typeface="Arial" charset="0"/>
                          <a:cs typeface="Arial" charset="0"/>
                          <a:sym typeface="Wingdings"/>
                        </a:rPr>
                        <a:t>  =  </a:t>
                      </a:r>
                      <a:r>
                        <a:rPr lang="de-DE" sz="2400" baseline="0" dirty="0" err="1" smtClean="0">
                          <a:latin typeface="Arial" charset="0"/>
                          <a:ea typeface="Arial" charset="0"/>
                          <a:cs typeface="Arial" charset="0"/>
                          <a:sym typeface="Wingdings"/>
                        </a:rPr>
                        <a:t>e∘w</a:t>
                      </a:r>
                      <a:endParaRPr lang="de-DE" sz="2400" baseline="0" dirty="0" smtClean="0">
                        <a:latin typeface="Arial" charset="0"/>
                        <a:ea typeface="Arial" charset="0"/>
                        <a:cs typeface="Arial" charset="0"/>
                        <a:sym typeface="Wingdings"/>
                      </a:endParaRPr>
                    </a:p>
                    <a:p>
                      <a:pPr marL="285750" indent="-285750">
                        <a:lnSpc>
                          <a:spcPct val="150000"/>
                        </a:lnSpc>
                        <a:buFont typeface="Wingdings" charset="2"/>
                        <a:buChar char="ó"/>
                      </a:pPr>
                      <a:r>
                        <a:rPr lang="de-DE" sz="2400" baseline="0" dirty="0" smtClean="0">
                          <a:latin typeface="Arial" charset="0"/>
                          <a:ea typeface="Arial" charset="0"/>
                          <a:cs typeface="Arial" charset="0"/>
                          <a:sym typeface="Wingdings"/>
                        </a:rPr>
                        <a:t>                v  = </a:t>
                      </a:r>
                      <a:r>
                        <a:rPr lang="de-DE" sz="2400" baseline="0" dirty="0" err="1" smtClean="0">
                          <a:latin typeface="Arial" charset="0"/>
                          <a:ea typeface="Arial" charset="0"/>
                          <a:cs typeface="Arial" charset="0"/>
                          <a:sym typeface="Wingdings"/>
                        </a:rPr>
                        <a:t>w</a:t>
                      </a:r>
                      <a:r>
                        <a:rPr lang="de-DE" sz="2400" baseline="0" dirty="0" smtClean="0">
                          <a:latin typeface="Arial" charset="0"/>
                          <a:ea typeface="Arial" charset="0"/>
                          <a:cs typeface="Arial" charset="0"/>
                          <a:sym typeface="Wingdings"/>
                        </a:rPr>
                        <a:t>       </a:t>
                      </a:r>
                      <a:endParaRPr lang="de-DE" sz="2400" dirty="0">
                        <a:latin typeface="Arial" charset="0"/>
                        <a:ea typeface="Arial" charset="0"/>
                        <a:cs typeface="Arial" charset="0"/>
                      </a:endParaRPr>
                    </a:p>
                  </a:txBody>
                  <a:tcPr/>
                </a:tc>
                <a:tc>
                  <a:txBody>
                    <a:bodyPr/>
                    <a:lstStyle/>
                    <a:p>
                      <a:pPr>
                        <a:lnSpc>
                          <a:spcPct val="150000"/>
                        </a:lnSpc>
                      </a:pPr>
                      <a:r>
                        <a:rPr lang="de-DE" sz="2400" dirty="0" smtClean="0">
                          <a:latin typeface="Arial" charset="0"/>
                          <a:ea typeface="Arial" charset="0"/>
                          <a:cs typeface="Arial" charset="0"/>
                        </a:rPr>
                        <a:t>                 </a:t>
                      </a:r>
                      <a:r>
                        <a:rPr lang="de-DE" sz="2400" dirty="0" err="1" smtClean="0">
                          <a:latin typeface="Arial" charset="0"/>
                          <a:ea typeface="Arial" charset="0"/>
                          <a:cs typeface="Arial" charset="0"/>
                        </a:rPr>
                        <a:t>v∘g</a:t>
                      </a:r>
                      <a:r>
                        <a:rPr lang="de-DE" sz="2400" dirty="0" smtClean="0">
                          <a:latin typeface="Arial" charset="0"/>
                          <a:ea typeface="Arial" charset="0"/>
                          <a:cs typeface="Arial" charset="0"/>
                        </a:rPr>
                        <a:t> = </a:t>
                      </a:r>
                      <a:r>
                        <a:rPr lang="de-DE" sz="2400" dirty="0" err="1" smtClean="0">
                          <a:latin typeface="Arial" charset="0"/>
                          <a:ea typeface="Arial" charset="0"/>
                          <a:cs typeface="Arial" charset="0"/>
                        </a:rPr>
                        <a:t>w∘g</a:t>
                      </a:r>
                      <a:r>
                        <a:rPr lang="de-DE" sz="2400" dirty="0" smtClean="0">
                          <a:latin typeface="Arial" charset="0"/>
                          <a:ea typeface="Arial" charset="0"/>
                          <a:cs typeface="Arial" charset="0"/>
                        </a:rPr>
                        <a:t> </a:t>
                      </a:r>
                    </a:p>
                    <a:p>
                      <a:pPr>
                        <a:lnSpc>
                          <a:spcPct val="150000"/>
                        </a:lnSpc>
                      </a:pPr>
                      <a:r>
                        <a:rPr lang="de-DE" sz="2400" dirty="0" smtClean="0">
                          <a:latin typeface="Arial" charset="0"/>
                          <a:ea typeface="Arial" charset="0"/>
                          <a:cs typeface="Arial" charset="0"/>
                          <a:sym typeface="Wingdings"/>
                        </a:rPr>
                        <a:t></a:t>
                      </a:r>
                      <a:r>
                        <a:rPr lang="de-DE" sz="2400" baseline="0" dirty="0" smtClean="0">
                          <a:latin typeface="Arial" charset="0"/>
                          <a:ea typeface="Arial" charset="0"/>
                          <a:cs typeface="Arial" charset="0"/>
                          <a:sym typeface="Wingdings"/>
                        </a:rPr>
                        <a:t> </a:t>
                      </a:r>
                      <a:r>
                        <a:rPr lang="de-DE" sz="2400" dirty="0" smtClean="0">
                          <a:latin typeface="Arial" charset="0"/>
                          <a:ea typeface="Arial" charset="0"/>
                          <a:cs typeface="Arial" charset="0"/>
                          <a:sym typeface="Wingdings"/>
                        </a:rPr>
                        <a:t>   (</a:t>
                      </a:r>
                      <a:r>
                        <a:rPr lang="de-DE" sz="2400" dirty="0" err="1" smtClean="0">
                          <a:latin typeface="Arial" charset="0"/>
                          <a:ea typeface="Arial" charset="0"/>
                          <a:cs typeface="Arial" charset="0"/>
                          <a:sym typeface="Wingdings"/>
                        </a:rPr>
                        <a:t>v∘g</a:t>
                      </a:r>
                      <a:r>
                        <a:rPr lang="de-DE" sz="2400" dirty="0" smtClean="0">
                          <a:latin typeface="Arial" charset="0"/>
                          <a:ea typeface="Arial" charset="0"/>
                          <a:cs typeface="Arial" charset="0"/>
                          <a:sym typeface="Wingdings"/>
                        </a:rPr>
                        <a:t>)∘g</a:t>
                      </a:r>
                      <a:r>
                        <a:rPr lang="de-DE" sz="2400" baseline="30000" dirty="0" smtClean="0">
                          <a:latin typeface="Arial" charset="0"/>
                          <a:ea typeface="Arial" charset="0"/>
                          <a:cs typeface="Arial" charset="0"/>
                          <a:sym typeface="Wingdings"/>
                        </a:rPr>
                        <a:t>-1</a:t>
                      </a:r>
                      <a:r>
                        <a:rPr lang="de-DE" sz="2400" baseline="0" dirty="0" smtClean="0">
                          <a:latin typeface="Arial" charset="0"/>
                          <a:ea typeface="Arial" charset="0"/>
                          <a:cs typeface="Arial" charset="0"/>
                          <a:sym typeface="Wingdings"/>
                        </a:rPr>
                        <a:t> = (</a:t>
                      </a:r>
                      <a:r>
                        <a:rPr lang="de-DE" sz="2400" baseline="0" dirty="0" err="1" smtClean="0">
                          <a:latin typeface="Arial" charset="0"/>
                          <a:ea typeface="Arial" charset="0"/>
                          <a:cs typeface="Arial" charset="0"/>
                          <a:sym typeface="Wingdings"/>
                        </a:rPr>
                        <a:t>w∘g</a:t>
                      </a:r>
                      <a:r>
                        <a:rPr lang="de-DE" sz="2400" baseline="0" dirty="0" smtClean="0">
                          <a:latin typeface="Arial" charset="0"/>
                          <a:ea typeface="Arial" charset="0"/>
                          <a:cs typeface="Arial" charset="0"/>
                          <a:sym typeface="Wingdings"/>
                        </a:rPr>
                        <a:t>)∘g</a:t>
                      </a:r>
                      <a:r>
                        <a:rPr lang="de-DE" sz="2400" baseline="30000" dirty="0" smtClean="0">
                          <a:latin typeface="Arial" charset="0"/>
                          <a:ea typeface="Arial" charset="0"/>
                          <a:cs typeface="Arial" charset="0"/>
                          <a:sym typeface="Wingdings"/>
                        </a:rPr>
                        <a:t>-1</a:t>
                      </a:r>
                      <a:endParaRPr lang="de-DE" sz="2400" baseline="0" dirty="0" smtClean="0">
                        <a:latin typeface="Arial" charset="0"/>
                        <a:ea typeface="Arial" charset="0"/>
                        <a:cs typeface="Arial" charset="0"/>
                        <a:sym typeface="Wingdings"/>
                      </a:endParaRPr>
                    </a:p>
                    <a:p>
                      <a:pPr>
                        <a:lnSpc>
                          <a:spcPct val="150000"/>
                        </a:lnSpc>
                      </a:pPr>
                      <a:r>
                        <a:rPr lang="de-DE" sz="2400" baseline="0" dirty="0" smtClean="0">
                          <a:latin typeface="Arial" charset="0"/>
                          <a:ea typeface="Arial" charset="0"/>
                          <a:cs typeface="Arial" charset="0"/>
                          <a:sym typeface="Wingdings"/>
                        </a:rPr>
                        <a:t>    v∘(g∘g</a:t>
                      </a:r>
                      <a:r>
                        <a:rPr lang="de-DE" sz="2400" baseline="30000" dirty="0" smtClean="0">
                          <a:latin typeface="Arial" charset="0"/>
                          <a:ea typeface="Arial" charset="0"/>
                          <a:cs typeface="Arial" charset="0"/>
                          <a:sym typeface="Wingdings"/>
                        </a:rPr>
                        <a:t>-1</a:t>
                      </a:r>
                      <a:r>
                        <a:rPr lang="de-DE" sz="2400" baseline="0" dirty="0" smtClean="0">
                          <a:latin typeface="Arial" charset="0"/>
                          <a:ea typeface="Arial" charset="0"/>
                          <a:cs typeface="Arial" charset="0"/>
                          <a:sym typeface="Wingdings"/>
                        </a:rPr>
                        <a:t>) = </a:t>
                      </a:r>
                      <a:r>
                        <a:rPr lang="de-DE" sz="2400" baseline="0" dirty="0" err="1" smtClean="0">
                          <a:latin typeface="Arial" charset="0"/>
                          <a:ea typeface="Arial" charset="0"/>
                          <a:cs typeface="Arial" charset="0"/>
                          <a:sym typeface="Wingdings"/>
                        </a:rPr>
                        <a:t>w</a:t>
                      </a:r>
                      <a:r>
                        <a:rPr lang="de-DE" sz="2400" baseline="0" dirty="0" smtClean="0">
                          <a:latin typeface="Arial" charset="0"/>
                          <a:ea typeface="Arial" charset="0"/>
                          <a:cs typeface="Arial" charset="0"/>
                          <a:sym typeface="Wingdings"/>
                        </a:rPr>
                        <a:t>∘(g∘g</a:t>
                      </a:r>
                      <a:r>
                        <a:rPr lang="de-DE" sz="2400" baseline="30000" dirty="0" smtClean="0">
                          <a:latin typeface="Arial" charset="0"/>
                          <a:ea typeface="Arial" charset="0"/>
                          <a:cs typeface="Arial" charset="0"/>
                          <a:sym typeface="Wingdings"/>
                        </a:rPr>
                        <a:t>-1</a:t>
                      </a:r>
                      <a:r>
                        <a:rPr lang="de-DE" sz="2400" baseline="0" dirty="0" smtClean="0">
                          <a:latin typeface="Arial" charset="0"/>
                          <a:ea typeface="Arial" charset="0"/>
                          <a:cs typeface="Arial" charset="0"/>
                          <a:sym typeface="Wingdings"/>
                        </a:rPr>
                        <a:t>)</a:t>
                      </a:r>
                    </a:p>
                    <a:p>
                      <a:pPr>
                        <a:lnSpc>
                          <a:spcPct val="150000"/>
                        </a:lnSpc>
                      </a:pPr>
                      <a:r>
                        <a:rPr lang="de-DE" sz="2400" baseline="0" dirty="0" smtClean="0">
                          <a:latin typeface="Arial" charset="0"/>
                          <a:ea typeface="Arial" charset="0"/>
                          <a:cs typeface="Arial" charset="0"/>
                          <a:sym typeface="Wingdings"/>
                        </a:rPr>
                        <a:t>             </a:t>
                      </a:r>
                      <a:r>
                        <a:rPr lang="de-DE" sz="2400" baseline="0" dirty="0" err="1" smtClean="0">
                          <a:latin typeface="Arial" charset="0"/>
                          <a:ea typeface="Arial" charset="0"/>
                          <a:cs typeface="Arial" charset="0"/>
                          <a:sym typeface="Wingdings"/>
                        </a:rPr>
                        <a:t>v∘e</a:t>
                      </a:r>
                      <a:r>
                        <a:rPr lang="de-DE" sz="2400" baseline="0" dirty="0" smtClean="0">
                          <a:latin typeface="Arial" charset="0"/>
                          <a:ea typeface="Arial" charset="0"/>
                          <a:cs typeface="Arial" charset="0"/>
                          <a:sym typeface="Wingdings"/>
                        </a:rPr>
                        <a:t> = </a:t>
                      </a:r>
                      <a:r>
                        <a:rPr lang="de-DE" sz="2400" baseline="0" dirty="0" err="1" smtClean="0">
                          <a:latin typeface="Arial" charset="0"/>
                          <a:ea typeface="Arial" charset="0"/>
                          <a:cs typeface="Arial" charset="0"/>
                          <a:sym typeface="Wingdings"/>
                        </a:rPr>
                        <a:t>w∘e</a:t>
                      </a:r>
                      <a:endParaRPr lang="de-DE" sz="2400" baseline="0" dirty="0" smtClean="0">
                        <a:latin typeface="Arial" charset="0"/>
                        <a:ea typeface="Arial" charset="0"/>
                        <a:cs typeface="Arial" charset="0"/>
                        <a:sym typeface="Wingdings"/>
                      </a:endParaRPr>
                    </a:p>
                    <a:p>
                      <a:pPr>
                        <a:lnSpc>
                          <a:spcPct val="150000"/>
                        </a:lnSpc>
                      </a:pPr>
                      <a:r>
                        <a:rPr lang="de-DE" sz="2400" baseline="0" dirty="0" smtClean="0">
                          <a:latin typeface="Arial" charset="0"/>
                          <a:ea typeface="Arial" charset="0"/>
                          <a:cs typeface="Arial" charset="0"/>
                          <a:sym typeface="Wingdings"/>
                        </a:rPr>
                        <a:t>                 v = </a:t>
                      </a:r>
                      <a:r>
                        <a:rPr lang="de-DE" sz="2400" baseline="0" dirty="0" err="1" smtClean="0">
                          <a:latin typeface="Arial" charset="0"/>
                          <a:ea typeface="Arial" charset="0"/>
                          <a:cs typeface="Arial" charset="0"/>
                          <a:sym typeface="Wingdings"/>
                        </a:rPr>
                        <a:t>w</a:t>
                      </a:r>
                      <a:endParaRPr lang="de-DE" sz="2400" baseline="0" dirty="0" smtClean="0">
                        <a:latin typeface="Arial" charset="0"/>
                        <a:ea typeface="Arial" charset="0"/>
                        <a:cs typeface="Arial" charset="0"/>
                        <a:sym typeface="Wingdings"/>
                      </a:endParaRPr>
                    </a:p>
                  </a:txBody>
                  <a:tcPr/>
                </a:tc>
              </a:tr>
            </a:tbl>
          </a:graphicData>
        </a:graphic>
      </p:graphicFrame>
    </p:spTree>
    <p:extLst>
      <p:ext uri="{BB962C8B-B14F-4D97-AF65-F5344CB8AC3E}">
        <p14:creationId xmlns:p14="http://schemas.microsoft.com/office/powerpoint/2010/main" val="113035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Beweis von Satz 2 (Teil (4))</a:t>
            </a:r>
            <a:endParaRPr lang="de-DE" dirty="0">
              <a:latin typeface="Arial" charset="0"/>
              <a:ea typeface="Arial" charset="0"/>
              <a:cs typeface="Arial" charset="0"/>
            </a:endParaRPr>
          </a:p>
        </p:txBody>
      </p:sp>
      <p:sp>
        <p:nvSpPr>
          <p:cNvPr id="3" name="Inhaltsplatzhalter 2"/>
          <p:cNvSpPr>
            <a:spLocks noGrp="1"/>
          </p:cNvSpPr>
          <p:nvPr>
            <p:ph idx="1"/>
          </p:nvPr>
        </p:nvSpPr>
        <p:spPr>
          <a:xfrm>
            <a:off x="377373" y="1591990"/>
            <a:ext cx="11466284" cy="5266010"/>
          </a:xfrm>
        </p:spPr>
        <p:txBody>
          <a:bodyPr>
            <a:normAutofit/>
          </a:bodyPr>
          <a:lstStyle/>
          <a:p>
            <a:pPr>
              <a:buFont typeface="Arial" charset="0"/>
              <a:buChar char="•"/>
            </a:pPr>
            <a:r>
              <a:rPr lang="de-DE" dirty="0">
                <a:latin typeface="Arial" charset="0"/>
                <a:ea typeface="Arial" charset="0"/>
                <a:cs typeface="Arial" charset="0"/>
              </a:rPr>
              <a:t>z</a:t>
            </a:r>
            <a:r>
              <a:rPr lang="de-DE" dirty="0" smtClean="0">
                <a:latin typeface="Arial" charset="0"/>
                <a:ea typeface="Arial" charset="0"/>
                <a:cs typeface="Arial" charset="0"/>
              </a:rPr>
              <a:t>u zeigen: (g</a:t>
            </a:r>
            <a:r>
              <a:rPr lang="de-DE" baseline="-25000" dirty="0" smtClean="0">
                <a:latin typeface="Arial" charset="0"/>
                <a:ea typeface="Arial" charset="0"/>
                <a:cs typeface="Arial" charset="0"/>
              </a:rPr>
              <a:t>1</a:t>
            </a:r>
            <a:r>
              <a:rPr lang="de-DE" dirty="0" smtClean="0">
                <a:latin typeface="Arial" charset="0"/>
                <a:ea typeface="Arial" charset="0"/>
                <a:cs typeface="Arial" charset="0"/>
              </a:rPr>
              <a:t>∘g</a:t>
            </a:r>
            <a:r>
              <a:rPr lang="de-DE" baseline="-25000" dirty="0" smtClean="0">
                <a:latin typeface="Arial" charset="0"/>
                <a:ea typeface="Arial" charset="0"/>
                <a:cs typeface="Arial" charset="0"/>
              </a:rPr>
              <a:t>2</a:t>
            </a:r>
            <a:r>
              <a:rPr lang="de-DE" dirty="0" smtClean="0">
                <a:latin typeface="Arial" charset="0"/>
                <a:ea typeface="Arial" charset="0"/>
                <a:cs typeface="Arial" charset="0"/>
              </a:rPr>
              <a:t>∘...∘g</a:t>
            </a:r>
            <a:r>
              <a:rPr lang="de-DE" baseline="-25000" dirty="0" smtClean="0">
                <a:latin typeface="Arial" charset="0"/>
                <a:ea typeface="Arial" charset="0"/>
                <a:cs typeface="Arial" charset="0"/>
              </a:rPr>
              <a:t>n-1</a:t>
            </a:r>
            <a:r>
              <a:rPr lang="de-DE" dirty="0" smtClean="0">
                <a:latin typeface="Arial" charset="0"/>
                <a:ea typeface="Arial" charset="0"/>
                <a:cs typeface="Arial" charset="0"/>
              </a:rPr>
              <a:t>∘g</a:t>
            </a:r>
            <a:r>
              <a:rPr lang="de-DE" baseline="-25000" dirty="0" smtClean="0">
                <a:latin typeface="Arial" charset="0"/>
                <a:ea typeface="Arial" charset="0"/>
                <a:cs typeface="Arial" charset="0"/>
              </a:rPr>
              <a:t>n</a:t>
            </a:r>
            <a:r>
              <a:rPr lang="de-DE" dirty="0" smtClean="0">
                <a:latin typeface="Arial" charset="0"/>
                <a:ea typeface="Arial" charset="0"/>
                <a:cs typeface="Arial" charset="0"/>
              </a:rPr>
              <a:t>)</a:t>
            </a:r>
            <a:r>
              <a:rPr lang="de-DE" baseline="30000" dirty="0" smtClean="0">
                <a:latin typeface="Arial" charset="0"/>
                <a:ea typeface="Arial" charset="0"/>
                <a:cs typeface="Arial" charset="0"/>
              </a:rPr>
              <a:t>-1</a:t>
            </a:r>
            <a:r>
              <a:rPr lang="de-DE" dirty="0" smtClean="0">
                <a:latin typeface="Arial" charset="0"/>
                <a:ea typeface="Arial" charset="0"/>
                <a:cs typeface="Arial" charset="0"/>
              </a:rPr>
              <a:t> = g</a:t>
            </a:r>
            <a:r>
              <a:rPr lang="de-DE" baseline="-25000" dirty="0" smtClean="0">
                <a:latin typeface="Arial" charset="0"/>
                <a:ea typeface="Arial" charset="0"/>
                <a:cs typeface="Arial" charset="0"/>
              </a:rPr>
              <a:t>n</a:t>
            </a:r>
            <a:r>
              <a:rPr lang="de-DE" baseline="30000" dirty="0" smtClean="0">
                <a:latin typeface="Arial" charset="0"/>
                <a:ea typeface="Arial" charset="0"/>
                <a:cs typeface="Arial" charset="0"/>
              </a:rPr>
              <a:t>-1</a:t>
            </a:r>
            <a:r>
              <a:rPr lang="de-DE" dirty="0" smtClean="0">
                <a:latin typeface="Arial" charset="0"/>
                <a:ea typeface="Arial" charset="0"/>
                <a:cs typeface="Arial" charset="0"/>
              </a:rPr>
              <a:t>∘g</a:t>
            </a:r>
            <a:r>
              <a:rPr lang="de-DE" baseline="-25000" dirty="0" smtClean="0">
                <a:latin typeface="Arial" charset="0"/>
                <a:ea typeface="Arial" charset="0"/>
                <a:cs typeface="Arial" charset="0"/>
              </a:rPr>
              <a:t>n-1</a:t>
            </a:r>
            <a:r>
              <a:rPr lang="de-DE" baseline="30000" dirty="0" smtClean="0">
                <a:latin typeface="Arial" charset="0"/>
                <a:ea typeface="Arial" charset="0"/>
                <a:cs typeface="Arial" charset="0"/>
              </a:rPr>
              <a:t>-1</a:t>
            </a:r>
            <a:r>
              <a:rPr lang="de-DE" dirty="0" smtClean="0">
                <a:latin typeface="Arial" charset="0"/>
                <a:ea typeface="Arial" charset="0"/>
                <a:cs typeface="Arial" charset="0"/>
              </a:rPr>
              <a:t>∘... ∘g</a:t>
            </a:r>
            <a:r>
              <a:rPr lang="de-DE" baseline="-25000" dirty="0" smtClean="0">
                <a:latin typeface="Arial" charset="0"/>
                <a:ea typeface="Arial" charset="0"/>
                <a:cs typeface="Arial" charset="0"/>
              </a:rPr>
              <a:t>2</a:t>
            </a:r>
            <a:r>
              <a:rPr lang="de-DE" baseline="30000" dirty="0" smtClean="0">
                <a:latin typeface="Arial" charset="0"/>
                <a:ea typeface="Arial" charset="0"/>
                <a:cs typeface="Arial" charset="0"/>
              </a:rPr>
              <a:t>-1</a:t>
            </a:r>
            <a:r>
              <a:rPr lang="de-DE" dirty="0" smtClean="0">
                <a:latin typeface="Arial" charset="0"/>
                <a:ea typeface="Arial" charset="0"/>
                <a:cs typeface="Arial" charset="0"/>
              </a:rPr>
              <a:t>∘g</a:t>
            </a:r>
            <a:r>
              <a:rPr lang="de-DE" baseline="-25000" dirty="0" smtClean="0">
                <a:latin typeface="Arial" charset="0"/>
                <a:ea typeface="Arial" charset="0"/>
                <a:cs typeface="Arial" charset="0"/>
              </a:rPr>
              <a:t>1</a:t>
            </a:r>
            <a:r>
              <a:rPr lang="de-DE" baseline="30000" dirty="0" smtClean="0">
                <a:latin typeface="Arial" charset="0"/>
                <a:ea typeface="Arial" charset="0"/>
                <a:cs typeface="Arial" charset="0"/>
              </a:rPr>
              <a:t>-1</a:t>
            </a:r>
            <a:r>
              <a:rPr lang="de-DE" dirty="0" smtClean="0">
                <a:latin typeface="Arial" charset="0"/>
                <a:ea typeface="Arial" charset="0"/>
                <a:cs typeface="Arial" charset="0"/>
              </a:rPr>
              <a:t> 		    für g</a:t>
            </a:r>
            <a:r>
              <a:rPr lang="de-DE" baseline="-25000" dirty="0" smtClean="0">
                <a:latin typeface="Arial" charset="0"/>
                <a:ea typeface="Arial" charset="0"/>
                <a:cs typeface="Arial" charset="0"/>
              </a:rPr>
              <a:t>1</a:t>
            </a:r>
            <a:r>
              <a:rPr lang="de-DE" dirty="0" smtClean="0">
                <a:latin typeface="Arial" charset="0"/>
                <a:ea typeface="Arial" charset="0"/>
                <a:cs typeface="Arial" charset="0"/>
              </a:rPr>
              <a:t>, g</a:t>
            </a:r>
            <a:r>
              <a:rPr lang="de-DE" baseline="-25000" dirty="0" smtClean="0">
                <a:latin typeface="Arial" charset="0"/>
                <a:ea typeface="Arial" charset="0"/>
                <a:cs typeface="Arial" charset="0"/>
              </a:rPr>
              <a:t>2</a:t>
            </a:r>
            <a:r>
              <a:rPr lang="de-DE" dirty="0" smtClean="0">
                <a:latin typeface="Arial" charset="0"/>
                <a:ea typeface="Arial" charset="0"/>
                <a:cs typeface="Arial" charset="0"/>
              </a:rPr>
              <a:t>, ..., </a:t>
            </a:r>
            <a:r>
              <a:rPr lang="de-DE" dirty="0" err="1" smtClean="0">
                <a:latin typeface="Arial" charset="0"/>
                <a:ea typeface="Arial" charset="0"/>
                <a:cs typeface="Arial" charset="0"/>
              </a:rPr>
              <a:t>g</a:t>
            </a:r>
            <a:r>
              <a:rPr lang="de-DE" baseline="-25000" dirty="0" err="1" smtClean="0">
                <a:latin typeface="Arial" charset="0"/>
                <a:ea typeface="Arial" charset="0"/>
                <a:cs typeface="Arial" charset="0"/>
              </a:rPr>
              <a:t>n</a:t>
            </a:r>
            <a:r>
              <a:rPr lang="de-DE" baseline="-25000" dirty="0" smtClean="0">
                <a:latin typeface="Arial" charset="0"/>
                <a:ea typeface="Arial" charset="0"/>
                <a:cs typeface="Arial" charset="0"/>
              </a:rPr>
              <a:t> </a:t>
            </a:r>
            <a:r>
              <a:rPr lang="de-DE" dirty="0" smtClean="0">
                <a:latin typeface="Arial" charset="0"/>
                <a:ea typeface="Arial" charset="0"/>
                <a:cs typeface="Arial" charset="0"/>
              </a:rPr>
              <a:t>∊ G</a:t>
            </a:r>
          </a:p>
          <a:p>
            <a:pPr marL="0" indent="0">
              <a:buNone/>
            </a:pPr>
            <a:r>
              <a:rPr lang="de-DE" dirty="0" smtClean="0">
                <a:latin typeface="Arial" charset="0"/>
                <a:ea typeface="Arial" charset="0"/>
                <a:cs typeface="Arial" charset="0"/>
              </a:rPr>
              <a:t>	</a:t>
            </a:r>
            <a:r>
              <a:rPr lang="de-DE" dirty="0">
                <a:latin typeface="Arial" charset="0"/>
                <a:ea typeface="Arial" charset="0"/>
                <a:cs typeface="Arial" charset="0"/>
              </a:rPr>
              <a:t>Seien g</a:t>
            </a:r>
            <a:r>
              <a:rPr lang="de-DE" baseline="-25000" dirty="0">
                <a:latin typeface="Arial" charset="0"/>
                <a:ea typeface="Arial" charset="0"/>
                <a:cs typeface="Arial" charset="0"/>
              </a:rPr>
              <a:t>1</a:t>
            </a:r>
            <a:r>
              <a:rPr lang="de-DE" dirty="0">
                <a:latin typeface="Arial" charset="0"/>
                <a:ea typeface="Arial" charset="0"/>
                <a:cs typeface="Arial" charset="0"/>
              </a:rPr>
              <a:t>, g</a:t>
            </a:r>
            <a:r>
              <a:rPr lang="de-DE" baseline="-25000" dirty="0">
                <a:latin typeface="Arial" charset="0"/>
                <a:ea typeface="Arial" charset="0"/>
                <a:cs typeface="Arial" charset="0"/>
              </a:rPr>
              <a:t>2</a:t>
            </a:r>
            <a:r>
              <a:rPr lang="de-DE" dirty="0">
                <a:latin typeface="Arial" charset="0"/>
                <a:ea typeface="Arial" charset="0"/>
                <a:cs typeface="Arial" charset="0"/>
              </a:rPr>
              <a:t>, ..., </a:t>
            </a:r>
            <a:r>
              <a:rPr lang="de-DE" dirty="0" err="1">
                <a:latin typeface="Arial" charset="0"/>
                <a:ea typeface="Arial" charset="0"/>
                <a:cs typeface="Arial" charset="0"/>
              </a:rPr>
              <a:t>g</a:t>
            </a:r>
            <a:r>
              <a:rPr lang="de-DE" baseline="-25000" dirty="0" err="1">
                <a:latin typeface="Arial" charset="0"/>
                <a:ea typeface="Arial" charset="0"/>
                <a:cs typeface="Arial" charset="0"/>
              </a:rPr>
              <a:t>n</a:t>
            </a:r>
            <a:r>
              <a:rPr lang="de-DE" baseline="-25000" dirty="0">
                <a:latin typeface="Arial" charset="0"/>
                <a:ea typeface="Arial" charset="0"/>
                <a:cs typeface="Arial" charset="0"/>
              </a:rPr>
              <a:t> </a:t>
            </a:r>
            <a:r>
              <a:rPr lang="de-DE" dirty="0">
                <a:latin typeface="Arial" charset="0"/>
                <a:ea typeface="Arial" charset="0"/>
                <a:cs typeface="Arial" charset="0"/>
              </a:rPr>
              <a:t>∊ </a:t>
            </a:r>
            <a:r>
              <a:rPr lang="de-DE" dirty="0" smtClean="0">
                <a:latin typeface="Arial" charset="0"/>
                <a:ea typeface="Arial" charset="0"/>
                <a:cs typeface="Arial" charset="0"/>
              </a:rPr>
              <a:t>G, dann gilt:</a:t>
            </a:r>
            <a:endParaRPr lang="de-DE" dirty="0">
              <a:latin typeface="Arial" charset="0"/>
              <a:ea typeface="Arial" charset="0"/>
              <a:cs typeface="Arial" charset="0"/>
            </a:endParaRPr>
          </a:p>
          <a:p>
            <a:pPr marL="0" indent="0">
              <a:buNone/>
            </a:pPr>
            <a:endParaRPr lang="de-DE" dirty="0" smtClean="0">
              <a:latin typeface="Arial" charset="0"/>
              <a:ea typeface="Arial" charset="0"/>
              <a:cs typeface="Arial" charset="0"/>
            </a:endParaRPr>
          </a:p>
          <a:p>
            <a:pPr marL="0" indent="0">
              <a:buNone/>
            </a:pPr>
            <a:r>
              <a:rPr lang="de-DE" dirty="0">
                <a:latin typeface="Arial" charset="0"/>
                <a:ea typeface="Arial" charset="0"/>
                <a:cs typeface="Arial" charset="0"/>
              </a:rPr>
              <a:t>	</a:t>
            </a:r>
            <a:r>
              <a:rPr lang="de-DE" dirty="0" smtClean="0">
                <a:latin typeface="Arial" charset="0"/>
                <a:ea typeface="Arial" charset="0"/>
                <a:cs typeface="Arial" charset="0"/>
              </a:rPr>
              <a:t>	(</a:t>
            </a:r>
            <a:r>
              <a:rPr lang="de-DE" dirty="0">
                <a:latin typeface="Arial" charset="0"/>
                <a:ea typeface="Arial" charset="0"/>
                <a:cs typeface="Arial" charset="0"/>
              </a:rPr>
              <a:t>g</a:t>
            </a:r>
            <a:r>
              <a:rPr lang="de-DE" baseline="-25000" dirty="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n-1</a:t>
            </a:r>
            <a:r>
              <a:rPr lang="de-DE" dirty="0">
                <a:latin typeface="Arial" charset="0"/>
                <a:ea typeface="Arial" charset="0"/>
                <a:cs typeface="Arial" charset="0"/>
              </a:rPr>
              <a:t>∘g</a:t>
            </a:r>
            <a:r>
              <a:rPr lang="de-DE" baseline="-25000" dirty="0">
                <a:latin typeface="Arial" charset="0"/>
                <a:ea typeface="Arial" charset="0"/>
                <a:cs typeface="Arial" charset="0"/>
              </a:rPr>
              <a:t>n</a:t>
            </a:r>
            <a:r>
              <a:rPr lang="de-DE" dirty="0" smtClean="0">
                <a:latin typeface="Arial" charset="0"/>
                <a:ea typeface="Arial" charset="0"/>
                <a:cs typeface="Arial" charset="0"/>
              </a:rPr>
              <a:t>)∘(g</a:t>
            </a:r>
            <a:r>
              <a:rPr lang="de-DE" baseline="-25000" dirty="0" smtClean="0">
                <a:latin typeface="Arial" charset="0"/>
                <a:ea typeface="Arial" charset="0"/>
                <a:cs typeface="Arial" charset="0"/>
              </a:rPr>
              <a:t>n</a:t>
            </a:r>
            <a:r>
              <a:rPr lang="de-DE" baseline="30000" dirty="0" smtClean="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n-1</a:t>
            </a:r>
            <a:r>
              <a:rPr lang="de-DE" baseline="30000" dirty="0">
                <a:latin typeface="Arial" charset="0"/>
                <a:ea typeface="Arial" charset="0"/>
                <a:cs typeface="Arial" charset="0"/>
              </a:rPr>
              <a:t>-1</a:t>
            </a:r>
            <a:r>
              <a:rPr lang="de-DE" dirty="0">
                <a:latin typeface="Arial" charset="0"/>
                <a:ea typeface="Arial" charset="0"/>
                <a:cs typeface="Arial" charset="0"/>
              </a:rPr>
              <a:t>∘</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baseline="30000" dirty="0">
                <a:latin typeface="Arial" charset="0"/>
                <a:ea typeface="Arial" charset="0"/>
                <a:cs typeface="Arial" charset="0"/>
              </a:rPr>
              <a:t>-1</a:t>
            </a:r>
            <a:r>
              <a:rPr lang="de-DE" dirty="0">
                <a:latin typeface="Arial" charset="0"/>
                <a:ea typeface="Arial" charset="0"/>
                <a:cs typeface="Arial" charset="0"/>
              </a:rPr>
              <a:t>∘</a:t>
            </a:r>
            <a:r>
              <a:rPr lang="de-DE" dirty="0" smtClean="0">
                <a:latin typeface="Arial" charset="0"/>
                <a:ea typeface="Arial" charset="0"/>
                <a:cs typeface="Arial" charset="0"/>
              </a:rPr>
              <a:t>g</a:t>
            </a:r>
            <a:r>
              <a:rPr lang="de-DE" baseline="-25000" dirty="0" smtClean="0">
                <a:latin typeface="Arial" charset="0"/>
                <a:ea typeface="Arial" charset="0"/>
                <a:cs typeface="Arial" charset="0"/>
              </a:rPr>
              <a:t>1</a:t>
            </a:r>
            <a:r>
              <a:rPr lang="de-DE" baseline="30000" dirty="0" smtClean="0">
                <a:latin typeface="Arial" charset="0"/>
                <a:ea typeface="Arial" charset="0"/>
                <a:cs typeface="Arial" charset="0"/>
              </a:rPr>
              <a:t>-1</a:t>
            </a:r>
            <a:r>
              <a:rPr lang="de-DE" dirty="0">
                <a:latin typeface="Arial" charset="0"/>
                <a:ea typeface="Arial" charset="0"/>
                <a:cs typeface="Arial" charset="0"/>
              </a:rPr>
              <a:t>)	</a:t>
            </a:r>
            <a:endParaRPr lang="de-DE" dirty="0" smtClean="0">
              <a:latin typeface="Arial" charset="0"/>
              <a:ea typeface="Arial" charset="0"/>
              <a:cs typeface="Arial" charset="0"/>
            </a:endParaRPr>
          </a:p>
          <a:p>
            <a:pPr marL="0" indent="0">
              <a:buNone/>
            </a:pPr>
            <a:r>
              <a:rPr lang="de-DE" dirty="0" smtClean="0">
                <a:latin typeface="Arial" charset="0"/>
                <a:ea typeface="Arial" charset="0"/>
                <a:cs typeface="Arial" charset="0"/>
              </a:rPr>
              <a:t>= 		g</a:t>
            </a:r>
            <a:r>
              <a:rPr lang="de-DE" baseline="-25000" dirty="0" smtClean="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n-1</a:t>
            </a:r>
            <a:r>
              <a:rPr lang="de-DE" dirty="0">
                <a:latin typeface="Arial" charset="0"/>
                <a:ea typeface="Arial" charset="0"/>
                <a:cs typeface="Arial" charset="0"/>
              </a:rPr>
              <a:t>∘</a:t>
            </a:r>
            <a:r>
              <a:rPr lang="de-DE" dirty="0" smtClean="0">
                <a:latin typeface="Arial" charset="0"/>
                <a:ea typeface="Arial" charset="0"/>
                <a:cs typeface="Arial" charset="0"/>
              </a:rPr>
              <a:t>g</a:t>
            </a:r>
            <a:r>
              <a:rPr lang="de-DE" baseline="-25000" dirty="0" smtClean="0">
                <a:latin typeface="Arial" charset="0"/>
                <a:ea typeface="Arial" charset="0"/>
                <a:cs typeface="Arial" charset="0"/>
              </a:rPr>
              <a:t>n</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n</a:t>
            </a:r>
            <a:r>
              <a:rPr lang="de-DE" baseline="30000" dirty="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n-1</a:t>
            </a:r>
            <a:r>
              <a:rPr lang="de-DE" baseline="30000" dirty="0">
                <a:latin typeface="Arial" charset="0"/>
                <a:ea typeface="Arial" charset="0"/>
                <a:cs typeface="Arial" charset="0"/>
              </a:rPr>
              <a:t>-1</a:t>
            </a:r>
            <a:r>
              <a:rPr lang="de-DE" dirty="0">
                <a:latin typeface="Arial" charset="0"/>
                <a:ea typeface="Arial" charset="0"/>
                <a:cs typeface="Arial" charset="0"/>
              </a:rPr>
              <a:t>∘</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baseline="30000" dirty="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1</a:t>
            </a:r>
            <a:r>
              <a:rPr lang="de-DE" baseline="30000" dirty="0">
                <a:latin typeface="Arial" charset="0"/>
                <a:ea typeface="Arial" charset="0"/>
                <a:cs typeface="Arial" charset="0"/>
              </a:rPr>
              <a:t>-1</a:t>
            </a:r>
            <a:r>
              <a:rPr lang="de-DE" dirty="0">
                <a:latin typeface="Arial" charset="0"/>
                <a:ea typeface="Arial" charset="0"/>
                <a:cs typeface="Arial" charset="0"/>
              </a:rPr>
              <a:t> </a:t>
            </a:r>
            <a:endParaRPr lang="de-DE" dirty="0" smtClean="0">
              <a:latin typeface="Arial" charset="0"/>
              <a:ea typeface="Arial" charset="0"/>
              <a:cs typeface="Arial" charset="0"/>
            </a:endParaRPr>
          </a:p>
          <a:p>
            <a:pPr marL="0" indent="0">
              <a:buNone/>
            </a:pPr>
            <a:r>
              <a:rPr lang="de-DE" dirty="0" smtClean="0">
                <a:latin typeface="Arial" charset="0"/>
                <a:ea typeface="Arial" charset="0"/>
                <a:cs typeface="Arial" charset="0"/>
              </a:rPr>
              <a:t>= </a:t>
            </a:r>
            <a:r>
              <a:rPr lang="de-DE" dirty="0">
                <a:latin typeface="Arial" charset="0"/>
                <a:ea typeface="Arial" charset="0"/>
                <a:cs typeface="Arial" charset="0"/>
              </a:rPr>
              <a:t>	 </a:t>
            </a:r>
            <a:r>
              <a:rPr lang="de-DE" dirty="0" smtClean="0">
                <a:latin typeface="Arial" charset="0"/>
                <a:ea typeface="Arial" charset="0"/>
                <a:cs typeface="Arial" charset="0"/>
              </a:rPr>
              <a:t>	g</a:t>
            </a:r>
            <a:r>
              <a:rPr lang="de-DE" baseline="-25000" dirty="0" smtClean="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n-1</a:t>
            </a:r>
            <a:r>
              <a:rPr lang="de-DE" dirty="0" smtClean="0">
                <a:latin typeface="Arial" charset="0"/>
                <a:ea typeface="Arial" charset="0"/>
                <a:cs typeface="Arial" charset="0"/>
              </a:rPr>
              <a:t>∘</a:t>
            </a:r>
            <a:r>
              <a:rPr lang="de-DE" dirty="0">
                <a:latin typeface="Arial" charset="0"/>
                <a:ea typeface="Arial" charset="0"/>
                <a:cs typeface="Arial" charset="0"/>
              </a:rPr>
              <a:t>e</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n-1</a:t>
            </a:r>
            <a:r>
              <a:rPr lang="de-DE" baseline="30000" dirty="0">
                <a:latin typeface="Arial" charset="0"/>
                <a:ea typeface="Arial" charset="0"/>
                <a:cs typeface="Arial" charset="0"/>
              </a:rPr>
              <a:t>-1</a:t>
            </a:r>
            <a:r>
              <a:rPr lang="de-DE" dirty="0">
                <a:latin typeface="Arial" charset="0"/>
                <a:ea typeface="Arial" charset="0"/>
                <a:cs typeface="Arial" charset="0"/>
              </a:rPr>
              <a:t>∘</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baseline="30000" dirty="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1</a:t>
            </a:r>
            <a:r>
              <a:rPr lang="de-DE" baseline="30000" dirty="0">
                <a:latin typeface="Arial" charset="0"/>
                <a:ea typeface="Arial" charset="0"/>
                <a:cs typeface="Arial" charset="0"/>
              </a:rPr>
              <a:t>-1</a:t>
            </a:r>
            <a:r>
              <a:rPr lang="de-DE" dirty="0">
                <a:latin typeface="Arial" charset="0"/>
                <a:ea typeface="Arial" charset="0"/>
                <a:cs typeface="Arial" charset="0"/>
              </a:rPr>
              <a:t> </a:t>
            </a:r>
          </a:p>
          <a:p>
            <a:pPr marL="0" indent="0">
              <a:buNone/>
            </a:pPr>
            <a:r>
              <a:rPr lang="de-DE" dirty="0" smtClean="0">
                <a:latin typeface="Arial" charset="0"/>
                <a:ea typeface="Arial" charset="0"/>
                <a:cs typeface="Arial" charset="0"/>
              </a:rPr>
              <a:t>= 	 	g</a:t>
            </a:r>
            <a:r>
              <a:rPr lang="de-DE" baseline="-25000" dirty="0" smtClean="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n-1</a:t>
            </a:r>
            <a:r>
              <a:rPr lang="de-DE" dirty="0" smtClean="0">
                <a:latin typeface="Arial" charset="0"/>
                <a:ea typeface="Arial" charset="0"/>
                <a:cs typeface="Arial" charset="0"/>
              </a:rPr>
              <a:t>∘g</a:t>
            </a:r>
            <a:r>
              <a:rPr lang="de-DE" baseline="-25000" dirty="0" smtClean="0">
                <a:latin typeface="Arial" charset="0"/>
                <a:ea typeface="Arial" charset="0"/>
                <a:cs typeface="Arial" charset="0"/>
              </a:rPr>
              <a:t>n-1</a:t>
            </a:r>
            <a:r>
              <a:rPr lang="de-DE" baseline="30000" dirty="0" smtClean="0">
                <a:latin typeface="Arial" charset="0"/>
                <a:ea typeface="Arial" charset="0"/>
                <a:cs typeface="Arial" charset="0"/>
              </a:rPr>
              <a:t>-1</a:t>
            </a:r>
            <a:r>
              <a:rPr lang="de-DE" dirty="0">
                <a:latin typeface="Arial" charset="0"/>
                <a:ea typeface="Arial" charset="0"/>
                <a:cs typeface="Arial" charset="0"/>
              </a:rPr>
              <a:t>∘</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baseline="30000" dirty="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1</a:t>
            </a:r>
            <a:r>
              <a:rPr lang="de-DE" baseline="30000" dirty="0">
                <a:latin typeface="Arial" charset="0"/>
                <a:ea typeface="Arial" charset="0"/>
                <a:cs typeface="Arial" charset="0"/>
              </a:rPr>
              <a:t>-1</a:t>
            </a:r>
            <a:r>
              <a:rPr lang="de-DE" dirty="0">
                <a:latin typeface="Arial" charset="0"/>
                <a:ea typeface="Arial" charset="0"/>
                <a:cs typeface="Arial" charset="0"/>
              </a:rPr>
              <a:t> </a:t>
            </a:r>
            <a:endParaRPr lang="de-DE" dirty="0" smtClean="0">
              <a:latin typeface="Arial" charset="0"/>
              <a:ea typeface="Arial" charset="0"/>
              <a:cs typeface="Arial" charset="0"/>
            </a:endParaRPr>
          </a:p>
          <a:p>
            <a:pPr marL="0" indent="0">
              <a:buNone/>
            </a:pPr>
            <a:r>
              <a:rPr lang="de-DE" dirty="0" smtClean="0">
                <a:latin typeface="Arial" charset="0"/>
                <a:ea typeface="Arial" charset="0"/>
                <a:cs typeface="Arial" charset="0"/>
              </a:rPr>
              <a:t>=   	 	g</a:t>
            </a:r>
            <a:r>
              <a:rPr lang="de-DE" baseline="-25000" dirty="0" smtClean="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dirty="0" smtClean="0">
                <a:latin typeface="Arial" charset="0"/>
                <a:ea typeface="Arial" charset="0"/>
                <a:cs typeface="Arial" charset="0"/>
              </a:rPr>
              <a:t>∘...∘</a:t>
            </a:r>
            <a:r>
              <a:rPr lang="de-DE" dirty="0" err="1">
                <a:latin typeface="Arial" charset="0"/>
                <a:ea typeface="Arial" charset="0"/>
                <a:cs typeface="Arial" charset="0"/>
              </a:rPr>
              <a:t>e</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2</a:t>
            </a:r>
            <a:r>
              <a:rPr lang="de-DE" baseline="30000" dirty="0">
                <a:latin typeface="Arial" charset="0"/>
                <a:ea typeface="Arial" charset="0"/>
                <a:cs typeface="Arial" charset="0"/>
              </a:rPr>
              <a:t>-1</a:t>
            </a:r>
            <a:r>
              <a:rPr lang="de-DE" dirty="0">
                <a:latin typeface="Arial" charset="0"/>
                <a:ea typeface="Arial" charset="0"/>
                <a:cs typeface="Arial" charset="0"/>
              </a:rPr>
              <a:t>∘g</a:t>
            </a:r>
            <a:r>
              <a:rPr lang="de-DE" baseline="-25000" dirty="0">
                <a:latin typeface="Arial" charset="0"/>
                <a:ea typeface="Arial" charset="0"/>
                <a:cs typeface="Arial" charset="0"/>
              </a:rPr>
              <a:t>1</a:t>
            </a:r>
            <a:r>
              <a:rPr lang="de-DE" baseline="30000" dirty="0">
                <a:latin typeface="Arial" charset="0"/>
                <a:ea typeface="Arial" charset="0"/>
                <a:cs typeface="Arial" charset="0"/>
              </a:rPr>
              <a:t>-1</a:t>
            </a:r>
            <a:r>
              <a:rPr lang="de-DE" dirty="0">
                <a:latin typeface="Arial" charset="0"/>
                <a:ea typeface="Arial" charset="0"/>
                <a:cs typeface="Arial" charset="0"/>
              </a:rPr>
              <a:t> </a:t>
            </a:r>
            <a:endParaRPr lang="de-DE" dirty="0" smtClean="0">
              <a:latin typeface="Arial" charset="0"/>
              <a:ea typeface="Arial" charset="0"/>
              <a:cs typeface="Arial" charset="0"/>
            </a:endParaRPr>
          </a:p>
          <a:p>
            <a:pPr marL="0" indent="0">
              <a:buNone/>
            </a:pPr>
            <a:r>
              <a:rPr lang="de-DE" dirty="0" smtClean="0">
                <a:latin typeface="Arial" charset="0"/>
                <a:ea typeface="Arial" charset="0"/>
                <a:cs typeface="Arial" charset="0"/>
              </a:rPr>
              <a:t>= 		...</a:t>
            </a:r>
          </a:p>
          <a:p>
            <a:pPr marL="0" indent="0">
              <a:buNone/>
            </a:pPr>
            <a:r>
              <a:rPr lang="de-DE" dirty="0" smtClean="0">
                <a:latin typeface="Arial" charset="0"/>
                <a:ea typeface="Arial" charset="0"/>
                <a:cs typeface="Arial" charset="0"/>
              </a:rPr>
              <a:t>= 	 	g</a:t>
            </a:r>
            <a:r>
              <a:rPr lang="de-DE" baseline="-25000" dirty="0" smtClean="0">
                <a:latin typeface="Arial" charset="0"/>
                <a:ea typeface="Arial" charset="0"/>
                <a:cs typeface="Arial" charset="0"/>
              </a:rPr>
              <a:t>1</a:t>
            </a:r>
            <a:r>
              <a:rPr lang="de-DE" dirty="0" smtClean="0">
                <a:latin typeface="Arial" charset="0"/>
                <a:ea typeface="Arial" charset="0"/>
                <a:cs typeface="Arial" charset="0"/>
              </a:rPr>
              <a:t>∘</a:t>
            </a:r>
            <a:r>
              <a:rPr lang="de-DE" dirty="0">
                <a:latin typeface="Arial" charset="0"/>
                <a:ea typeface="Arial" charset="0"/>
                <a:cs typeface="Arial" charset="0"/>
              </a:rPr>
              <a:t>e</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1</a:t>
            </a:r>
            <a:r>
              <a:rPr lang="de-DE" baseline="30000" dirty="0">
                <a:latin typeface="Arial" charset="0"/>
                <a:ea typeface="Arial" charset="0"/>
                <a:cs typeface="Arial" charset="0"/>
              </a:rPr>
              <a:t>-1</a:t>
            </a:r>
            <a:r>
              <a:rPr lang="de-DE" dirty="0">
                <a:latin typeface="Arial" charset="0"/>
                <a:ea typeface="Arial" charset="0"/>
                <a:cs typeface="Arial" charset="0"/>
              </a:rPr>
              <a:t> </a:t>
            </a:r>
            <a:endParaRPr lang="de-DE" dirty="0" smtClean="0">
              <a:latin typeface="Arial" charset="0"/>
              <a:ea typeface="Arial" charset="0"/>
              <a:cs typeface="Arial" charset="0"/>
            </a:endParaRPr>
          </a:p>
          <a:p>
            <a:pPr marL="0" indent="0">
              <a:buNone/>
            </a:pPr>
            <a:r>
              <a:rPr lang="de-DE" dirty="0" smtClean="0">
                <a:latin typeface="Arial" charset="0"/>
                <a:ea typeface="Arial" charset="0"/>
                <a:cs typeface="Arial" charset="0"/>
              </a:rPr>
              <a:t>= 	 	g</a:t>
            </a:r>
            <a:r>
              <a:rPr lang="de-DE" baseline="-25000" dirty="0" smtClean="0">
                <a:latin typeface="Arial" charset="0"/>
                <a:ea typeface="Arial" charset="0"/>
                <a:cs typeface="Arial" charset="0"/>
              </a:rPr>
              <a:t>1</a:t>
            </a:r>
            <a:r>
              <a:rPr lang="de-DE" dirty="0" smtClean="0">
                <a:latin typeface="Arial" charset="0"/>
                <a:ea typeface="Arial" charset="0"/>
                <a:cs typeface="Arial" charset="0"/>
              </a:rPr>
              <a:t>∘</a:t>
            </a:r>
            <a:r>
              <a:rPr lang="de-DE" dirty="0">
                <a:latin typeface="Arial" charset="0"/>
                <a:ea typeface="Arial" charset="0"/>
                <a:cs typeface="Arial" charset="0"/>
              </a:rPr>
              <a:t>g</a:t>
            </a:r>
            <a:r>
              <a:rPr lang="de-DE" baseline="-25000" dirty="0">
                <a:latin typeface="Arial" charset="0"/>
                <a:ea typeface="Arial" charset="0"/>
                <a:cs typeface="Arial" charset="0"/>
              </a:rPr>
              <a:t>1</a:t>
            </a:r>
            <a:r>
              <a:rPr lang="de-DE" baseline="30000" dirty="0">
                <a:latin typeface="Arial" charset="0"/>
                <a:ea typeface="Arial" charset="0"/>
                <a:cs typeface="Arial" charset="0"/>
              </a:rPr>
              <a:t>-1</a:t>
            </a:r>
            <a:r>
              <a:rPr lang="de-DE" dirty="0">
                <a:latin typeface="Arial" charset="0"/>
                <a:ea typeface="Arial" charset="0"/>
                <a:cs typeface="Arial" charset="0"/>
              </a:rPr>
              <a:t> </a:t>
            </a:r>
            <a:endParaRPr lang="de-DE" dirty="0" smtClean="0">
              <a:latin typeface="Arial" charset="0"/>
              <a:ea typeface="Arial" charset="0"/>
              <a:cs typeface="Arial" charset="0"/>
            </a:endParaRPr>
          </a:p>
          <a:p>
            <a:pPr marL="0" indent="0">
              <a:buNone/>
            </a:pPr>
            <a:r>
              <a:rPr lang="de-DE" dirty="0" smtClean="0">
                <a:latin typeface="Arial" charset="0"/>
                <a:ea typeface="Arial" charset="0"/>
                <a:cs typeface="Arial" charset="0"/>
              </a:rPr>
              <a:t>= 		</a:t>
            </a:r>
            <a:r>
              <a:rPr lang="de-DE" dirty="0" err="1">
                <a:latin typeface="Arial" charset="0"/>
                <a:ea typeface="Arial" charset="0"/>
                <a:cs typeface="Arial" charset="0"/>
              </a:rPr>
              <a:t>e</a:t>
            </a:r>
            <a:r>
              <a:rPr lang="de-DE" dirty="0" smtClean="0">
                <a:latin typeface="Arial" charset="0"/>
                <a:ea typeface="Arial" charset="0"/>
                <a:cs typeface="Arial" charset="0"/>
              </a:rPr>
              <a:t> </a:t>
            </a:r>
            <a:endParaRPr lang="de-DE" dirty="0"/>
          </a:p>
          <a:p>
            <a:endParaRPr lang="de-DE" dirty="0"/>
          </a:p>
          <a:p>
            <a:endParaRPr lang="de-DE" dirty="0"/>
          </a:p>
        </p:txBody>
      </p:sp>
      <p:sp>
        <p:nvSpPr>
          <p:cNvPr id="4" name="Foliennummernplatzhalter 3"/>
          <p:cNvSpPr>
            <a:spLocks noGrp="1"/>
          </p:cNvSpPr>
          <p:nvPr>
            <p:ph type="sldNum" sz="quarter" idx="12"/>
          </p:nvPr>
        </p:nvSpPr>
        <p:spPr/>
        <p:txBody>
          <a:bodyPr/>
          <a:lstStyle/>
          <a:p>
            <a:fld id="{9A971755-901D-FF43-8168-280776C7D70A}" type="slidenum">
              <a:rPr lang="de-DE" smtClean="0"/>
              <a:t>32</a:t>
            </a:fld>
            <a:endParaRPr lang="de-DE"/>
          </a:p>
        </p:txBody>
      </p:sp>
      <p:sp>
        <p:nvSpPr>
          <p:cNvPr id="5" name="Textfeld 4"/>
          <p:cNvSpPr txBox="1"/>
          <p:nvPr/>
        </p:nvSpPr>
        <p:spPr>
          <a:xfrm>
            <a:off x="6386286" y="4978400"/>
            <a:ext cx="5805714" cy="369332"/>
          </a:xfrm>
          <a:prstGeom prst="rect">
            <a:avLst/>
          </a:prstGeom>
          <a:noFill/>
        </p:spPr>
        <p:txBody>
          <a:bodyPr wrap="square" rtlCol="0">
            <a:spAutoFit/>
          </a:bodyPr>
          <a:lstStyle/>
          <a:p>
            <a:endParaRPr lang="de-DE"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1262900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Literaturverzeichnis </a:t>
            </a:r>
            <a:endParaRPr lang="de-DE" dirty="0">
              <a:latin typeface="Arial" charset="0"/>
              <a:ea typeface="Arial" charset="0"/>
              <a:cs typeface="Arial" charset="0"/>
            </a:endParaRPr>
          </a:p>
        </p:txBody>
      </p:sp>
      <p:sp>
        <p:nvSpPr>
          <p:cNvPr id="3" name="Inhaltsplatzhalter 2"/>
          <p:cNvSpPr>
            <a:spLocks noGrp="1"/>
          </p:cNvSpPr>
          <p:nvPr>
            <p:ph idx="1"/>
          </p:nvPr>
        </p:nvSpPr>
        <p:spPr>
          <a:xfrm>
            <a:off x="1103312" y="1706929"/>
            <a:ext cx="8947522" cy="4483806"/>
          </a:xfrm>
        </p:spPr>
        <p:txBody>
          <a:bodyPr>
            <a:normAutofit lnSpcReduction="10000"/>
          </a:bodyPr>
          <a:lstStyle/>
          <a:p>
            <a:r>
              <a:rPr lang="de-DE" dirty="0" err="1" smtClean="0">
                <a:latin typeface="Arial" charset="0"/>
                <a:ea typeface="Arial" charset="0"/>
                <a:cs typeface="Arial" charset="0"/>
              </a:rPr>
              <a:t>Beutelspacher</a:t>
            </a:r>
            <a:r>
              <a:rPr lang="de-DE" dirty="0" smtClean="0">
                <a:latin typeface="Arial" charset="0"/>
                <a:ea typeface="Arial" charset="0"/>
                <a:cs typeface="Arial" charset="0"/>
              </a:rPr>
              <a:t>, A. (2003). </a:t>
            </a:r>
            <a:r>
              <a:rPr lang="de-DE" i="1" dirty="0" smtClean="0">
                <a:latin typeface="Arial" charset="0"/>
                <a:ea typeface="Arial" charset="0"/>
                <a:cs typeface="Arial" charset="0"/>
              </a:rPr>
              <a:t>Lineare Algebra. Eine Einführung in die 	Wissenschaft der Vektoren, Abbildungen und Matrizen</a:t>
            </a:r>
            <a:r>
              <a:rPr lang="de-DE" dirty="0" smtClean="0">
                <a:latin typeface="Arial" charset="0"/>
                <a:ea typeface="Arial" charset="0"/>
                <a:cs typeface="Arial" charset="0"/>
              </a:rPr>
              <a:t> (6. Auflage). 	Wiesbaden: Vieweg. </a:t>
            </a:r>
          </a:p>
          <a:p>
            <a:r>
              <a:rPr lang="de-DE" dirty="0" smtClean="0">
                <a:latin typeface="Arial" charset="0"/>
                <a:ea typeface="Arial" charset="0"/>
                <a:cs typeface="Arial" charset="0"/>
              </a:rPr>
              <a:t>Fischer, G. (2010). </a:t>
            </a:r>
            <a:r>
              <a:rPr lang="de-DE" i="1" dirty="0" smtClean="0">
                <a:latin typeface="Arial" charset="0"/>
                <a:ea typeface="Arial" charset="0"/>
                <a:cs typeface="Arial" charset="0"/>
              </a:rPr>
              <a:t>Lineare Algebra. Eine Einführung für Studienanfänger</a:t>
            </a:r>
            <a:r>
              <a:rPr lang="de-DE" dirty="0" smtClean="0">
                <a:latin typeface="Arial" charset="0"/>
                <a:ea typeface="Arial" charset="0"/>
                <a:cs typeface="Arial" charset="0"/>
              </a:rPr>
              <a:t>		(17. Auflage). Wiesbaden: Vieweg.</a:t>
            </a:r>
          </a:p>
          <a:p>
            <a:r>
              <a:rPr lang="de-DE" dirty="0" smtClean="0">
                <a:latin typeface="Arial" charset="0"/>
                <a:ea typeface="Arial" charset="0"/>
                <a:cs typeface="Arial" charset="0"/>
              </a:rPr>
              <a:t>Rosebrock, S. (2004). </a:t>
            </a:r>
            <a:r>
              <a:rPr lang="de-DE" i="1" dirty="0" smtClean="0">
                <a:latin typeface="Arial" charset="0"/>
                <a:ea typeface="Arial" charset="0"/>
                <a:cs typeface="Arial" charset="0"/>
              </a:rPr>
              <a:t>Geometrische Gruppentheorie. Ein Einstieg mit 	dem Computer. Basiswissen für Studium und Mathematikunterricht</a:t>
            </a:r>
            <a:r>
              <a:rPr lang="de-DE" dirty="0" smtClean="0">
                <a:latin typeface="Arial" charset="0"/>
                <a:ea typeface="Arial" charset="0"/>
                <a:cs typeface="Arial" charset="0"/>
              </a:rPr>
              <a:t> (1.		Auflage). Wiesbaden: Vieweg. </a:t>
            </a:r>
          </a:p>
          <a:p>
            <a:r>
              <a:rPr lang="de-DE" dirty="0" smtClean="0">
                <a:latin typeface="Arial" charset="0"/>
                <a:ea typeface="Arial" charset="0"/>
                <a:cs typeface="Arial" charset="0"/>
              </a:rPr>
              <a:t>Rosebrock, S. (2010). </a:t>
            </a:r>
            <a:r>
              <a:rPr lang="de-DE" i="1" dirty="0" smtClean="0">
                <a:latin typeface="Arial" charset="0"/>
                <a:ea typeface="Arial" charset="0"/>
                <a:cs typeface="Arial" charset="0"/>
              </a:rPr>
              <a:t>Geometrische Gruppentheorie. Ein Einstieg mit 		dem Computer. Basiswissen für Studium und Mathematikunterricht </a:t>
            </a:r>
            <a:r>
              <a:rPr lang="de-DE" dirty="0" smtClean="0">
                <a:latin typeface="Arial" charset="0"/>
                <a:ea typeface="Arial" charset="0"/>
                <a:cs typeface="Arial" charset="0"/>
              </a:rPr>
              <a:t>(2. 	Auflage). Wiesbaden: Vieweg. </a:t>
            </a:r>
          </a:p>
          <a:p>
            <a:r>
              <a:rPr lang="de-DE" dirty="0" smtClean="0">
                <a:latin typeface="Arial" charset="0"/>
                <a:ea typeface="Arial" charset="0"/>
                <a:cs typeface="Arial" charset="0"/>
              </a:rPr>
              <a:t>Rosebrock, S. (2020). </a:t>
            </a:r>
            <a:r>
              <a:rPr lang="de-DE" i="1" dirty="0" smtClean="0">
                <a:latin typeface="Arial" charset="0"/>
                <a:ea typeface="Arial" charset="0"/>
                <a:cs typeface="Arial" charset="0"/>
              </a:rPr>
              <a:t>Anschauliche Gruppentheorie. Eine 		computerorientierte geometrische Einführung </a:t>
            </a:r>
            <a:r>
              <a:rPr lang="de-DE" dirty="0" smtClean="0">
                <a:latin typeface="Arial" charset="0"/>
                <a:ea typeface="Arial" charset="0"/>
                <a:cs typeface="Arial" charset="0"/>
              </a:rPr>
              <a:t>(3. Auflage). Berlin: 	Springer. </a:t>
            </a:r>
          </a:p>
          <a:p>
            <a:endParaRPr lang="de-DE" dirty="0"/>
          </a:p>
        </p:txBody>
      </p:sp>
      <p:sp>
        <p:nvSpPr>
          <p:cNvPr id="5" name="Foliennummernplatzhalter 4"/>
          <p:cNvSpPr>
            <a:spLocks noGrp="1"/>
          </p:cNvSpPr>
          <p:nvPr>
            <p:ph type="sldNum" sz="quarter" idx="12"/>
          </p:nvPr>
        </p:nvSpPr>
        <p:spPr/>
        <p:txBody>
          <a:bodyPr/>
          <a:lstStyle/>
          <a:p>
            <a:fld id="{9A971755-901D-FF43-8168-280776C7D70A}" type="slidenum">
              <a:rPr lang="de-DE" smtClean="0"/>
              <a:t>33</a:t>
            </a:fld>
            <a:endParaRPr lang="de-DE"/>
          </a:p>
        </p:txBody>
      </p:sp>
    </p:spTree>
    <p:extLst>
      <p:ext uri="{BB962C8B-B14F-4D97-AF65-F5344CB8AC3E}">
        <p14:creationId xmlns:p14="http://schemas.microsoft.com/office/powerpoint/2010/main" val="184448402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4293" y="2002276"/>
            <a:ext cx="8946541" cy="4195481"/>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6000" smtClean="0">
                <a:latin typeface="Arial" charset="0"/>
                <a:ea typeface="Arial" charset="0"/>
                <a:cs typeface="Arial" charset="0"/>
              </a:rPr>
              <a:t>VIELEN </a:t>
            </a:r>
            <a:r>
              <a:rPr lang="de-DE" sz="6000" dirty="0" smtClean="0">
                <a:latin typeface="Arial" charset="0"/>
                <a:ea typeface="Arial" charset="0"/>
                <a:cs typeface="Arial" charset="0"/>
              </a:rPr>
              <a:t>DANK FÜR EURE AUFMERKSAMKEIT</a:t>
            </a:r>
            <a:endParaRPr lang="de-DE" sz="6000" dirty="0">
              <a:latin typeface="Arial" charset="0"/>
              <a:ea typeface="Arial" charset="0"/>
              <a:cs typeface="Arial" charset="0"/>
            </a:endParaRPr>
          </a:p>
        </p:txBody>
      </p:sp>
      <p:sp>
        <p:nvSpPr>
          <p:cNvPr id="5" name="Foliennummernplatzhalter 4"/>
          <p:cNvSpPr>
            <a:spLocks noGrp="1"/>
          </p:cNvSpPr>
          <p:nvPr>
            <p:ph type="sldNum" sz="quarter" idx="12"/>
          </p:nvPr>
        </p:nvSpPr>
        <p:spPr/>
        <p:txBody>
          <a:bodyPr/>
          <a:lstStyle/>
          <a:p>
            <a:fld id="{9A971755-901D-FF43-8168-280776C7D70A}" type="slidenum">
              <a:rPr lang="de-DE" smtClean="0"/>
              <a:t>34</a:t>
            </a:fld>
            <a:endParaRPr lang="de-DE"/>
          </a:p>
        </p:txBody>
      </p:sp>
    </p:spTree>
    <p:extLst>
      <p:ext uri="{BB962C8B-B14F-4D97-AF65-F5344CB8AC3E}">
        <p14:creationId xmlns:p14="http://schemas.microsoft.com/office/powerpoint/2010/main" val="12217538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H="1">
            <a:off x="2148113" y="295729"/>
            <a:ext cx="7948439" cy="1257299"/>
          </a:xfrm>
        </p:spPr>
        <p:txBody>
          <a:bodyPr/>
          <a:lstStyle/>
          <a:p>
            <a:endParaRPr lang="de-DE" dirty="0"/>
          </a:p>
        </p:txBody>
      </p:sp>
      <p:sp>
        <p:nvSpPr>
          <p:cNvPr id="3" name="Textplatzhalter 2"/>
          <p:cNvSpPr>
            <a:spLocks noGrp="1"/>
          </p:cNvSpPr>
          <p:nvPr>
            <p:ph type="body" idx="1"/>
          </p:nvPr>
        </p:nvSpPr>
        <p:spPr>
          <a:xfrm>
            <a:off x="1087534" y="2927244"/>
            <a:ext cx="4396338" cy="576262"/>
          </a:xfrm>
        </p:spPr>
        <p:txBody>
          <a:bodyPr/>
          <a:lstStyle/>
          <a:p>
            <a:r>
              <a:rPr lang="de-DE" u="sng" dirty="0">
                <a:latin typeface="Arial" charset="0"/>
                <a:ea typeface="Arial" charset="0"/>
                <a:cs typeface="Arial" charset="0"/>
              </a:rPr>
              <a:t>g</a:t>
            </a:r>
            <a:r>
              <a:rPr lang="de-DE" u="sng" dirty="0" smtClean="0">
                <a:latin typeface="Arial" charset="0"/>
                <a:ea typeface="Arial" charset="0"/>
                <a:cs typeface="Arial" charset="0"/>
              </a:rPr>
              <a:t>leichseitiges Dreieck</a:t>
            </a:r>
            <a:endParaRPr lang="de-DE" u="sng" dirty="0">
              <a:latin typeface="Arial" charset="0"/>
              <a:ea typeface="Arial" charset="0"/>
              <a:cs typeface="Arial" charset="0"/>
            </a:endParaRPr>
          </a:p>
        </p:txBody>
      </p:sp>
      <p:sp>
        <p:nvSpPr>
          <p:cNvPr id="4" name="Inhaltsplatzhalter 3"/>
          <p:cNvSpPr>
            <a:spLocks noGrp="1"/>
          </p:cNvSpPr>
          <p:nvPr>
            <p:ph sz="half" idx="2"/>
          </p:nvPr>
        </p:nvSpPr>
        <p:spPr>
          <a:xfrm>
            <a:off x="1087533" y="3591604"/>
            <a:ext cx="4396339" cy="3741738"/>
          </a:xfrm>
        </p:spPr>
        <p:txBody>
          <a:bodyPr/>
          <a:lstStyle/>
          <a:p>
            <a:r>
              <a:rPr lang="de-DE" dirty="0" err="1">
                <a:latin typeface="Arial" charset="0"/>
                <a:ea typeface="Arial" charset="0"/>
                <a:cs typeface="Arial" charset="0"/>
              </a:rPr>
              <a:t>i</a:t>
            </a:r>
            <a:r>
              <a:rPr lang="de-DE" dirty="0" err="1" smtClean="0">
                <a:latin typeface="Arial" charset="0"/>
                <a:ea typeface="Arial" charset="0"/>
                <a:cs typeface="Arial" charset="0"/>
              </a:rPr>
              <a:t>d</a:t>
            </a:r>
            <a:endParaRPr lang="de-DE" dirty="0" smtClean="0">
              <a:latin typeface="Arial" charset="0"/>
              <a:ea typeface="Arial" charset="0"/>
              <a:cs typeface="Arial" charset="0"/>
            </a:endParaRPr>
          </a:p>
          <a:p>
            <a:r>
              <a:rPr lang="de-DE" dirty="0">
                <a:latin typeface="Arial" charset="0"/>
                <a:ea typeface="Arial" charset="0"/>
                <a:cs typeface="Arial" charset="0"/>
              </a:rPr>
              <a:t>d</a:t>
            </a:r>
            <a:r>
              <a:rPr lang="de-DE" baseline="-25000" dirty="0" smtClean="0">
                <a:latin typeface="Arial" charset="0"/>
                <a:ea typeface="Arial" charset="0"/>
                <a:cs typeface="Arial" charset="0"/>
              </a:rPr>
              <a:t>120</a:t>
            </a:r>
          </a:p>
          <a:p>
            <a:r>
              <a:rPr lang="de-DE" dirty="0">
                <a:latin typeface="Arial" charset="0"/>
                <a:ea typeface="Arial" charset="0"/>
                <a:cs typeface="Arial" charset="0"/>
              </a:rPr>
              <a:t>d</a:t>
            </a:r>
            <a:r>
              <a:rPr lang="de-DE" baseline="-25000" dirty="0" smtClean="0">
                <a:latin typeface="Arial" charset="0"/>
                <a:ea typeface="Arial" charset="0"/>
                <a:cs typeface="Arial" charset="0"/>
              </a:rPr>
              <a:t>240</a:t>
            </a:r>
            <a:endParaRPr lang="de-DE" dirty="0" smtClean="0">
              <a:latin typeface="Arial" charset="0"/>
              <a:ea typeface="Arial" charset="0"/>
              <a:cs typeface="Arial" charset="0"/>
            </a:endParaRPr>
          </a:p>
          <a:p>
            <a:r>
              <a:rPr lang="de-DE" dirty="0">
                <a:latin typeface="Arial" charset="0"/>
                <a:ea typeface="Arial" charset="0"/>
                <a:cs typeface="Arial" charset="0"/>
              </a:rPr>
              <a:t>s</a:t>
            </a:r>
            <a:r>
              <a:rPr lang="de-DE" baseline="-25000" dirty="0" smtClean="0">
                <a:latin typeface="Arial" charset="0"/>
                <a:ea typeface="Arial" charset="0"/>
                <a:cs typeface="Arial" charset="0"/>
              </a:rPr>
              <a:t>1</a:t>
            </a:r>
            <a:endParaRPr lang="de-DE" dirty="0" smtClean="0">
              <a:latin typeface="Arial" charset="0"/>
              <a:ea typeface="Arial" charset="0"/>
              <a:cs typeface="Arial" charset="0"/>
            </a:endParaRPr>
          </a:p>
          <a:p>
            <a:r>
              <a:rPr lang="de-DE" dirty="0">
                <a:latin typeface="Arial" charset="0"/>
                <a:ea typeface="Arial" charset="0"/>
                <a:cs typeface="Arial" charset="0"/>
              </a:rPr>
              <a:t>s</a:t>
            </a:r>
            <a:r>
              <a:rPr lang="de-DE" baseline="-25000" dirty="0" smtClean="0">
                <a:latin typeface="Arial" charset="0"/>
                <a:ea typeface="Arial" charset="0"/>
                <a:cs typeface="Arial" charset="0"/>
              </a:rPr>
              <a:t>2</a:t>
            </a:r>
          </a:p>
          <a:p>
            <a:r>
              <a:rPr lang="de-DE" dirty="0">
                <a:latin typeface="Arial" charset="0"/>
                <a:ea typeface="Arial" charset="0"/>
                <a:cs typeface="Arial" charset="0"/>
              </a:rPr>
              <a:t>s</a:t>
            </a:r>
            <a:r>
              <a:rPr lang="de-DE" baseline="-25000" dirty="0" smtClean="0">
                <a:latin typeface="Arial" charset="0"/>
                <a:ea typeface="Arial" charset="0"/>
                <a:cs typeface="Arial" charset="0"/>
              </a:rPr>
              <a:t>3</a:t>
            </a:r>
          </a:p>
          <a:p>
            <a:pPr marL="0" indent="0">
              <a:buNone/>
            </a:pPr>
            <a:r>
              <a:rPr lang="de-DE" dirty="0" smtClean="0">
                <a:latin typeface="Arial" charset="0"/>
                <a:ea typeface="Arial" charset="0"/>
                <a:cs typeface="Arial" charset="0"/>
              </a:rPr>
              <a:t>	D</a:t>
            </a:r>
            <a:r>
              <a:rPr lang="de-DE" baseline="-25000" dirty="0" smtClean="0">
                <a:latin typeface="Arial" charset="0"/>
                <a:ea typeface="Arial" charset="0"/>
                <a:cs typeface="Arial" charset="0"/>
              </a:rPr>
              <a:t>3</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d</a:t>
            </a:r>
            <a:r>
              <a:rPr lang="de-DE" baseline="-25000" dirty="0" smtClean="0">
                <a:latin typeface="Arial" charset="0"/>
                <a:ea typeface="Arial" charset="0"/>
                <a:cs typeface="Arial" charset="0"/>
              </a:rPr>
              <a:t>120</a:t>
            </a:r>
            <a:r>
              <a:rPr lang="de-DE" dirty="0" smtClean="0">
                <a:latin typeface="Arial" charset="0"/>
                <a:ea typeface="Arial" charset="0"/>
                <a:cs typeface="Arial" charset="0"/>
              </a:rPr>
              <a:t>, d</a:t>
            </a:r>
            <a:r>
              <a:rPr lang="de-DE" baseline="-25000" dirty="0" smtClean="0">
                <a:latin typeface="Arial" charset="0"/>
                <a:ea typeface="Arial" charset="0"/>
                <a:cs typeface="Arial" charset="0"/>
              </a:rPr>
              <a:t>240</a:t>
            </a:r>
            <a:r>
              <a:rPr lang="de-DE" dirty="0" smtClean="0">
                <a:latin typeface="Arial" charset="0"/>
                <a:ea typeface="Arial" charset="0"/>
                <a:cs typeface="Arial" charset="0"/>
              </a:rPr>
              <a:t>, s</a:t>
            </a:r>
            <a:r>
              <a:rPr lang="de-DE" baseline="-25000" dirty="0" smtClean="0">
                <a:latin typeface="Arial" charset="0"/>
                <a:ea typeface="Arial" charset="0"/>
                <a:cs typeface="Arial" charset="0"/>
              </a:rPr>
              <a:t>1</a:t>
            </a:r>
            <a:r>
              <a:rPr lang="de-DE" dirty="0" smtClean="0">
                <a:latin typeface="Arial" charset="0"/>
                <a:ea typeface="Arial" charset="0"/>
                <a:cs typeface="Arial" charset="0"/>
              </a:rPr>
              <a:t>, s</a:t>
            </a:r>
            <a:r>
              <a:rPr lang="de-DE" baseline="-25000" dirty="0" smtClean="0">
                <a:latin typeface="Arial" charset="0"/>
                <a:ea typeface="Arial" charset="0"/>
                <a:cs typeface="Arial" charset="0"/>
              </a:rPr>
              <a:t>2</a:t>
            </a:r>
            <a:r>
              <a:rPr lang="de-DE" dirty="0" smtClean="0">
                <a:latin typeface="Arial" charset="0"/>
                <a:ea typeface="Arial" charset="0"/>
                <a:cs typeface="Arial" charset="0"/>
              </a:rPr>
              <a:t>, s</a:t>
            </a:r>
            <a:r>
              <a:rPr lang="de-DE" baseline="-25000" dirty="0" smtClean="0">
                <a:latin typeface="Arial" charset="0"/>
                <a:ea typeface="Arial" charset="0"/>
                <a:cs typeface="Arial" charset="0"/>
              </a:rPr>
              <a:t>3</a:t>
            </a:r>
            <a:r>
              <a:rPr lang="de-DE" dirty="0" smtClean="0">
                <a:latin typeface="Arial" charset="0"/>
                <a:ea typeface="Arial" charset="0"/>
                <a:cs typeface="Arial" charset="0"/>
              </a:rPr>
              <a:t>}</a:t>
            </a:r>
          </a:p>
          <a:p>
            <a:pPr marL="0" indent="0">
              <a:buNone/>
            </a:pPr>
            <a:r>
              <a:rPr lang="de-DE" dirty="0" smtClean="0">
                <a:latin typeface="Arial" charset="0"/>
                <a:ea typeface="Arial" charset="0"/>
                <a:cs typeface="Arial" charset="0"/>
                <a:sym typeface="Wingdings"/>
              </a:rPr>
              <a:t>	</a:t>
            </a:r>
            <a:endParaRPr lang="de-DE" dirty="0">
              <a:latin typeface="Arial" charset="0"/>
              <a:ea typeface="Arial" charset="0"/>
              <a:cs typeface="Arial" charset="0"/>
            </a:endParaRPr>
          </a:p>
        </p:txBody>
      </p:sp>
      <p:sp>
        <p:nvSpPr>
          <p:cNvPr id="5" name="Textplatzhalter 4"/>
          <p:cNvSpPr>
            <a:spLocks noGrp="1"/>
          </p:cNvSpPr>
          <p:nvPr>
            <p:ph type="body" sz="quarter" idx="3"/>
          </p:nvPr>
        </p:nvSpPr>
        <p:spPr>
          <a:xfrm>
            <a:off x="6029777" y="2927244"/>
            <a:ext cx="4396339" cy="576262"/>
          </a:xfrm>
        </p:spPr>
        <p:txBody>
          <a:bodyPr/>
          <a:lstStyle/>
          <a:p>
            <a:r>
              <a:rPr lang="de-DE" u="sng" dirty="0">
                <a:latin typeface="Arial" charset="0"/>
                <a:ea typeface="Arial" charset="0"/>
                <a:cs typeface="Arial" charset="0"/>
              </a:rPr>
              <a:t>g</a:t>
            </a:r>
            <a:r>
              <a:rPr lang="de-DE" u="sng" dirty="0" smtClean="0">
                <a:latin typeface="Arial" charset="0"/>
                <a:ea typeface="Arial" charset="0"/>
                <a:cs typeface="Arial" charset="0"/>
              </a:rPr>
              <a:t>leichschenkliges Dreieck</a:t>
            </a:r>
            <a:endParaRPr lang="de-DE" u="sng" dirty="0">
              <a:latin typeface="Arial" charset="0"/>
              <a:ea typeface="Arial" charset="0"/>
              <a:cs typeface="Arial" charset="0"/>
            </a:endParaRPr>
          </a:p>
        </p:txBody>
      </p:sp>
      <p:sp>
        <p:nvSpPr>
          <p:cNvPr id="6" name="Inhaltsplatzhalter 5"/>
          <p:cNvSpPr>
            <a:spLocks noGrp="1"/>
          </p:cNvSpPr>
          <p:nvPr>
            <p:ph sz="quarter" idx="4"/>
          </p:nvPr>
        </p:nvSpPr>
        <p:spPr>
          <a:xfrm>
            <a:off x="6029776" y="3591604"/>
            <a:ext cx="4396339" cy="3741738"/>
          </a:xfrm>
        </p:spPr>
        <p:txBody>
          <a:bodyPr/>
          <a:lstStyle/>
          <a:p>
            <a:r>
              <a:rPr lang="de-DE" dirty="0" err="1">
                <a:latin typeface="Arial" charset="0"/>
                <a:ea typeface="Arial" charset="0"/>
                <a:cs typeface="Arial" charset="0"/>
              </a:rPr>
              <a:t>i</a:t>
            </a:r>
            <a:r>
              <a:rPr lang="de-DE" dirty="0" err="1" smtClean="0">
                <a:latin typeface="Arial" charset="0"/>
                <a:ea typeface="Arial" charset="0"/>
                <a:cs typeface="Arial" charset="0"/>
              </a:rPr>
              <a:t>d</a:t>
            </a:r>
            <a:endParaRPr lang="de-DE" dirty="0" smtClean="0">
              <a:latin typeface="Arial" charset="0"/>
              <a:ea typeface="Arial" charset="0"/>
              <a:cs typeface="Arial" charset="0"/>
            </a:endParaRPr>
          </a:p>
          <a:p>
            <a:r>
              <a:rPr lang="de-DE" dirty="0">
                <a:latin typeface="Arial" charset="0"/>
                <a:ea typeface="Arial" charset="0"/>
                <a:cs typeface="Arial" charset="0"/>
              </a:rPr>
              <a:t>s</a:t>
            </a:r>
            <a:r>
              <a:rPr lang="de-DE" baseline="-25000" dirty="0" smtClean="0">
                <a:latin typeface="Arial" charset="0"/>
                <a:ea typeface="Arial" charset="0"/>
                <a:cs typeface="Arial" charset="0"/>
              </a:rPr>
              <a:t>1</a:t>
            </a:r>
          </a:p>
          <a:p>
            <a:endParaRPr lang="de-DE" dirty="0"/>
          </a:p>
        </p:txBody>
      </p:sp>
      <p:sp>
        <p:nvSpPr>
          <p:cNvPr id="7" name="Foliennummernplatzhalter 6"/>
          <p:cNvSpPr>
            <a:spLocks noGrp="1"/>
          </p:cNvSpPr>
          <p:nvPr>
            <p:ph type="sldNum" sz="quarter" idx="12"/>
          </p:nvPr>
        </p:nvSpPr>
        <p:spPr/>
        <p:txBody>
          <a:bodyPr/>
          <a:lstStyle/>
          <a:p>
            <a:fld id="{9A971755-901D-FF43-8168-280776C7D70A}" type="slidenum">
              <a:rPr lang="de-DE" smtClean="0"/>
              <a:t>4</a:t>
            </a:fld>
            <a:endParaRPr lang="de-DE"/>
          </a:p>
        </p:txBody>
      </p:sp>
      <p:pic>
        <p:nvPicPr>
          <p:cNvPr id="8"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596" y="75965"/>
            <a:ext cx="2982807" cy="2954126"/>
          </a:xfrm>
          <a:prstGeom prst="rect">
            <a:avLst/>
          </a:prstGeom>
        </p:spPr>
      </p:pic>
      <p:pic>
        <p:nvPicPr>
          <p:cNvPr id="9" name="Inhaltsplatzhalt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50594" y="75966"/>
            <a:ext cx="1536395" cy="2954126"/>
          </a:xfrm>
        </p:spPr>
      </p:pic>
      <p:pic>
        <p:nvPicPr>
          <p:cNvPr id="10" name="Inhaltsplatzhalt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506" y="75965"/>
            <a:ext cx="1536395" cy="2954126"/>
          </a:xfrm>
          <a:prstGeom prst="rect">
            <a:avLst/>
          </a:prstGeom>
        </p:spPr>
      </p:pic>
    </p:spTree>
    <p:extLst>
      <p:ext uri="{BB962C8B-B14F-4D97-AF65-F5344CB8AC3E}">
        <p14:creationId xmlns:p14="http://schemas.microsoft.com/office/powerpoint/2010/main" val="196590842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latin typeface="Arial" charset="0"/>
                <a:ea typeface="Arial" charset="0"/>
                <a:cs typeface="Arial" charset="0"/>
              </a:rPr>
              <a:t>Isometrien</a:t>
            </a:r>
            <a:endParaRPr lang="de-DE" dirty="0">
              <a:latin typeface="Arial" charset="0"/>
              <a:ea typeface="Arial" charset="0"/>
              <a:cs typeface="Arial" charset="0"/>
            </a:endParaRPr>
          </a:p>
        </p:txBody>
      </p:sp>
      <p:sp>
        <p:nvSpPr>
          <p:cNvPr id="3" name="Inhaltsplatzhalter 2"/>
          <p:cNvSpPr>
            <a:spLocks noGrp="1"/>
          </p:cNvSpPr>
          <p:nvPr>
            <p:ph idx="1"/>
          </p:nvPr>
        </p:nvSpPr>
        <p:spPr>
          <a:xfrm>
            <a:off x="344404" y="1475953"/>
            <a:ext cx="10586192" cy="4768012"/>
          </a:xfrm>
        </p:spPr>
        <p:txBody>
          <a:bodyPr>
            <a:normAutofit/>
          </a:bodyPr>
          <a:lstStyle/>
          <a:p>
            <a:r>
              <a:rPr lang="de-DE" dirty="0" smtClean="0">
                <a:latin typeface="Arial" charset="0"/>
                <a:ea typeface="Arial" charset="0"/>
                <a:cs typeface="Arial" charset="0"/>
              </a:rPr>
              <a:t>Die Abbildungen aus D</a:t>
            </a:r>
            <a:r>
              <a:rPr lang="de-DE" baseline="-25000" dirty="0" smtClean="0">
                <a:latin typeface="Arial" charset="0"/>
                <a:ea typeface="Arial" charset="0"/>
                <a:cs typeface="Arial" charset="0"/>
              </a:rPr>
              <a:t>3</a:t>
            </a:r>
            <a:r>
              <a:rPr lang="de-DE" dirty="0" smtClean="0">
                <a:latin typeface="Arial" charset="0"/>
                <a:ea typeface="Arial" charset="0"/>
                <a:cs typeface="Arial" charset="0"/>
              </a:rPr>
              <a:t> bilden nicht nur das Dreieck auf sich ab, sondern sogar die ganze Ebene auf sich, wenn wir uns das Dreieck in der Ebene gegeben denken.</a:t>
            </a:r>
          </a:p>
          <a:p>
            <a:endParaRPr lang="de-DE" dirty="0" smtClean="0">
              <a:latin typeface="Arial" charset="0"/>
              <a:ea typeface="Arial" charset="0"/>
              <a:cs typeface="Arial" charset="0"/>
            </a:endParaRPr>
          </a:p>
          <a:p>
            <a:r>
              <a:rPr lang="de-DE" dirty="0" smtClean="0">
                <a:latin typeface="Arial" charset="0"/>
                <a:ea typeface="Arial" charset="0"/>
                <a:cs typeface="Arial" charset="0"/>
              </a:rPr>
              <a:t>Definition Isometrie: 	Eine (ebene) Isometrie (oder auch eine Bewegung) ist					     				eine längenerhaltende </a:t>
            </a:r>
            <a:r>
              <a:rPr lang="de-DE" dirty="0" err="1" smtClean="0">
                <a:latin typeface="Arial" charset="0"/>
                <a:ea typeface="Arial" charset="0"/>
                <a:cs typeface="Arial" charset="0"/>
              </a:rPr>
              <a:t>bijektive</a:t>
            </a:r>
            <a:r>
              <a:rPr lang="de-DE" dirty="0" smtClean="0">
                <a:latin typeface="Arial" charset="0"/>
                <a:ea typeface="Arial" charset="0"/>
                <a:cs typeface="Arial" charset="0"/>
              </a:rPr>
              <a:t> Abbildung der Ebene</a:t>
            </a:r>
            <a:r>
              <a:rPr lang="de-DE" dirty="0">
                <a:latin typeface="Arial" charset="0"/>
                <a:ea typeface="Arial" charset="0"/>
                <a:cs typeface="Arial" charset="0"/>
              </a:rPr>
              <a:t> </a:t>
            </a:r>
            <a:r>
              <a:rPr lang="de-DE" dirty="0" smtClean="0">
                <a:latin typeface="Arial" charset="0"/>
                <a:ea typeface="Arial" charset="0"/>
                <a:cs typeface="Arial" charset="0"/>
              </a:rPr>
              <a:t>auf sich.</a:t>
            </a:r>
          </a:p>
          <a:p>
            <a:endParaRPr lang="de-DE" dirty="0">
              <a:latin typeface="Arial" charset="0"/>
              <a:ea typeface="Arial" charset="0"/>
              <a:cs typeface="Arial" charset="0"/>
            </a:endParaRPr>
          </a:p>
          <a:p>
            <a:r>
              <a:rPr lang="de-DE" dirty="0" smtClean="0">
                <a:latin typeface="Arial" charset="0"/>
                <a:ea typeface="Arial" charset="0"/>
                <a:cs typeface="Arial" charset="0"/>
              </a:rPr>
              <a:t>Beispiele einer Isometrie: 	(1) Spiegelung an einer festen Geraden													(2) Drehung um einen bestimmten Punkt mit einem 										     bestimmten Winkel gegen den Uhrzeigersinn											(3) Translation (Verschiebung der Ebene um einen festen 								      Betrag in eine feste Richtung)</a:t>
            </a:r>
            <a:endParaRPr lang="de-DE" dirty="0">
              <a:latin typeface="Arial" charset="0"/>
              <a:ea typeface="Arial" charset="0"/>
              <a:cs typeface="Arial" charset="0"/>
            </a:endParaRPr>
          </a:p>
        </p:txBody>
      </p:sp>
      <p:sp>
        <p:nvSpPr>
          <p:cNvPr id="5" name="Foliennummernplatzhalter 4"/>
          <p:cNvSpPr>
            <a:spLocks noGrp="1"/>
          </p:cNvSpPr>
          <p:nvPr>
            <p:ph type="sldNum" sz="quarter" idx="12"/>
          </p:nvPr>
        </p:nvSpPr>
        <p:spPr/>
        <p:txBody>
          <a:bodyPr/>
          <a:lstStyle/>
          <a:p>
            <a:fld id="{9A971755-901D-FF43-8168-280776C7D70A}" type="slidenum">
              <a:rPr lang="de-DE" smtClean="0"/>
              <a:t>5</a:t>
            </a:fld>
            <a:endParaRPr lang="de-DE"/>
          </a:p>
        </p:txBody>
      </p:sp>
      <p:sp>
        <p:nvSpPr>
          <p:cNvPr id="4" name="Textfeld 3"/>
          <p:cNvSpPr txBox="1"/>
          <p:nvPr/>
        </p:nvSpPr>
        <p:spPr>
          <a:xfrm>
            <a:off x="9509897" y="3252778"/>
            <a:ext cx="2841399" cy="830997"/>
          </a:xfrm>
          <a:prstGeom prst="rect">
            <a:avLst/>
          </a:prstGeom>
          <a:noFill/>
        </p:spPr>
        <p:txBody>
          <a:bodyPr wrap="square" rtlCol="0">
            <a:spAutoFit/>
          </a:bodyPr>
          <a:lstStyle/>
          <a:p>
            <a:r>
              <a:rPr lang="de-DE" sz="1600" i="1" dirty="0" smtClean="0">
                <a:latin typeface="Arial" charset="0"/>
                <a:ea typeface="Arial" charset="0"/>
                <a:cs typeface="Arial" charset="0"/>
              </a:rPr>
              <a:t>Ebene: euklidische Ebene, also die Menge aller Punkte </a:t>
            </a:r>
          </a:p>
          <a:p>
            <a:r>
              <a:rPr lang="de-DE" sz="1600" i="1" dirty="0" smtClean="0">
                <a:latin typeface="Arial" charset="0"/>
                <a:ea typeface="Arial" charset="0"/>
                <a:cs typeface="Arial" charset="0"/>
                <a:sym typeface="MT Extra" charset="2"/>
              </a:rPr>
              <a:t>x = {(</a:t>
            </a:r>
            <a:r>
              <a:rPr lang="de-DE" sz="1600" i="1" dirty="0" err="1" smtClean="0">
                <a:latin typeface="Arial" charset="0"/>
                <a:ea typeface="Arial" charset="0"/>
                <a:cs typeface="Arial" charset="0"/>
                <a:sym typeface="MT Extra" charset="2"/>
              </a:rPr>
              <a:t>x,y</a:t>
            </a:r>
            <a:r>
              <a:rPr lang="de-DE" sz="1600" i="1" dirty="0" smtClean="0">
                <a:latin typeface="Arial" charset="0"/>
                <a:ea typeface="Arial" charset="0"/>
                <a:cs typeface="Arial" charset="0"/>
                <a:sym typeface="MT Extra" charset="2"/>
              </a:rPr>
              <a:t>)|</a:t>
            </a:r>
            <a:r>
              <a:rPr lang="de-DE" sz="1600" i="1" dirty="0" err="1" smtClean="0">
                <a:latin typeface="Arial" charset="0"/>
                <a:ea typeface="Arial" charset="0"/>
                <a:cs typeface="Arial" charset="0"/>
                <a:sym typeface="MT Extra" charset="2"/>
              </a:rPr>
              <a:t>x,y</a:t>
            </a:r>
            <a:r>
              <a:rPr lang="de-DE" sz="1600" i="1" dirty="0" smtClean="0">
                <a:latin typeface="Arial" charset="0"/>
                <a:ea typeface="Arial" charset="0"/>
                <a:cs typeface="Arial" charset="0"/>
                <a:sym typeface="MT Extra" charset="2"/>
              </a:rPr>
              <a:t> ∊ }</a:t>
            </a:r>
            <a:endParaRPr lang="de-DE" sz="1600" i="1" dirty="0">
              <a:latin typeface="Arial" charset="0"/>
              <a:ea typeface="Arial" charset="0"/>
              <a:cs typeface="Arial" charset="0"/>
            </a:endParaRPr>
          </a:p>
        </p:txBody>
      </p:sp>
    </p:spTree>
    <p:extLst>
      <p:ext uri="{BB962C8B-B14F-4D97-AF65-F5344CB8AC3E}">
        <p14:creationId xmlns:p14="http://schemas.microsoft.com/office/powerpoint/2010/main" val="1133844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Figuren und Permutationen</a:t>
            </a:r>
            <a:endParaRPr lang="de-DE" dirty="0">
              <a:latin typeface="Arial" charset="0"/>
              <a:ea typeface="Arial" charset="0"/>
              <a:cs typeface="Arial" charset="0"/>
            </a:endParaRPr>
          </a:p>
        </p:txBody>
      </p:sp>
      <p:sp>
        <p:nvSpPr>
          <p:cNvPr id="3" name="Inhaltsplatzhalter 2"/>
          <p:cNvSpPr>
            <a:spLocks noGrp="1"/>
          </p:cNvSpPr>
          <p:nvPr>
            <p:ph idx="1"/>
          </p:nvPr>
        </p:nvSpPr>
        <p:spPr>
          <a:xfrm>
            <a:off x="875201" y="1853248"/>
            <a:ext cx="8946541" cy="4195481"/>
          </a:xfrm>
        </p:spPr>
        <p:txBody>
          <a:bodyPr/>
          <a:lstStyle/>
          <a:p>
            <a:pPr marL="0" indent="0">
              <a:buNone/>
            </a:pPr>
            <a:r>
              <a:rPr lang="de-DE" sz="2400" dirty="0" smtClean="0">
                <a:latin typeface="Arial" charset="0"/>
                <a:ea typeface="Arial" charset="0"/>
                <a:cs typeface="Arial" charset="0"/>
              </a:rPr>
              <a:t>Definitionen: </a:t>
            </a:r>
          </a:p>
          <a:p>
            <a:pPr marL="800100" lvl="1" indent="-342900">
              <a:buFont typeface="+mj-lt"/>
              <a:buAutoNum type="arabicParenBoth"/>
            </a:pPr>
            <a:r>
              <a:rPr lang="de-DE" sz="2400" dirty="0" smtClean="0">
                <a:latin typeface="Arial" charset="0"/>
                <a:ea typeface="Arial" charset="0"/>
                <a:cs typeface="Arial" charset="0"/>
              </a:rPr>
              <a:t>Eine </a:t>
            </a:r>
            <a:r>
              <a:rPr lang="de-DE" sz="2400" b="1" dirty="0" smtClean="0">
                <a:latin typeface="Arial" charset="0"/>
                <a:ea typeface="Arial" charset="0"/>
                <a:cs typeface="Arial" charset="0"/>
              </a:rPr>
              <a:t>Figur</a:t>
            </a:r>
            <a:r>
              <a:rPr lang="de-DE" sz="2400" dirty="0" smtClean="0">
                <a:latin typeface="Arial" charset="0"/>
                <a:ea typeface="Arial" charset="0"/>
                <a:cs typeface="Arial" charset="0"/>
              </a:rPr>
              <a:t> ist eine Teilmenge der Ebene. </a:t>
            </a:r>
          </a:p>
          <a:p>
            <a:pPr marL="800100" lvl="1" indent="-342900">
              <a:buFont typeface="+mj-lt"/>
              <a:buAutoNum type="arabicParenBoth"/>
            </a:pPr>
            <a:r>
              <a:rPr lang="de-DE" sz="2400" dirty="0" smtClean="0">
                <a:latin typeface="Arial" charset="0"/>
                <a:ea typeface="Arial" charset="0"/>
                <a:cs typeface="Arial" charset="0"/>
              </a:rPr>
              <a:t>Eine </a:t>
            </a:r>
            <a:r>
              <a:rPr lang="de-DE" sz="2400" b="1" dirty="0">
                <a:latin typeface="Arial" charset="0"/>
                <a:ea typeface="Arial" charset="0"/>
                <a:cs typeface="Arial" charset="0"/>
              </a:rPr>
              <a:t>D</a:t>
            </a:r>
            <a:r>
              <a:rPr lang="de-DE" sz="2400" b="1" dirty="0" smtClean="0">
                <a:latin typeface="Arial" charset="0"/>
                <a:ea typeface="Arial" charset="0"/>
                <a:cs typeface="Arial" charset="0"/>
              </a:rPr>
              <a:t>eckabbildung</a:t>
            </a:r>
            <a:r>
              <a:rPr lang="de-DE" sz="2400" dirty="0" smtClean="0">
                <a:latin typeface="Arial" charset="0"/>
                <a:ea typeface="Arial" charset="0"/>
                <a:cs typeface="Arial" charset="0"/>
              </a:rPr>
              <a:t> einer Figur ist eine Isometrie der Ebene, die die Figur auf sich abbildet.  </a:t>
            </a:r>
          </a:p>
          <a:p>
            <a:pPr marL="800100" lvl="1" indent="-342900">
              <a:buFont typeface="+mj-lt"/>
              <a:buAutoNum type="arabicParenBoth"/>
            </a:pPr>
            <a:r>
              <a:rPr lang="de-DE" sz="2400" dirty="0" smtClean="0">
                <a:latin typeface="Arial" charset="0"/>
                <a:ea typeface="Arial" charset="0"/>
                <a:cs typeface="Arial" charset="0"/>
              </a:rPr>
              <a:t>Eine </a:t>
            </a:r>
            <a:r>
              <a:rPr lang="de-DE" sz="2400" b="1" dirty="0" smtClean="0">
                <a:latin typeface="Arial" charset="0"/>
                <a:ea typeface="Arial" charset="0"/>
                <a:cs typeface="Arial" charset="0"/>
              </a:rPr>
              <a:t>Permutation</a:t>
            </a:r>
            <a:r>
              <a:rPr lang="de-DE" sz="2400" dirty="0" smtClean="0">
                <a:latin typeface="Arial" charset="0"/>
                <a:ea typeface="Arial" charset="0"/>
                <a:cs typeface="Arial" charset="0"/>
              </a:rPr>
              <a:t> ist eine </a:t>
            </a:r>
            <a:r>
              <a:rPr lang="de-DE" sz="2400" dirty="0" err="1" smtClean="0">
                <a:latin typeface="Arial" charset="0"/>
                <a:ea typeface="Arial" charset="0"/>
                <a:cs typeface="Arial" charset="0"/>
              </a:rPr>
              <a:t>bijektive</a:t>
            </a:r>
            <a:r>
              <a:rPr lang="de-DE" sz="2400" dirty="0" smtClean="0">
                <a:latin typeface="Arial" charset="0"/>
                <a:ea typeface="Arial" charset="0"/>
                <a:cs typeface="Arial" charset="0"/>
              </a:rPr>
              <a:t> Abbildung einer Menge auf sich.</a:t>
            </a:r>
          </a:p>
          <a:p>
            <a:endParaRPr lang="de-DE" dirty="0"/>
          </a:p>
          <a:p>
            <a:pPr marL="0" indent="0">
              <a:buNone/>
            </a:pPr>
            <a:r>
              <a:rPr lang="de-DE" dirty="0" smtClean="0">
                <a:latin typeface="Arial" charset="0"/>
                <a:ea typeface="Arial" charset="0"/>
                <a:cs typeface="Arial" charset="0"/>
              </a:rPr>
              <a:t>D</a:t>
            </a:r>
            <a:r>
              <a:rPr lang="de-DE" baseline="-25000" dirty="0" smtClean="0">
                <a:latin typeface="Arial" charset="0"/>
                <a:ea typeface="Arial" charset="0"/>
                <a:cs typeface="Arial" charset="0"/>
              </a:rPr>
              <a:t>3</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d</a:t>
            </a:r>
            <a:r>
              <a:rPr lang="de-DE" baseline="-25000" dirty="0" smtClean="0">
                <a:latin typeface="Arial" charset="0"/>
                <a:ea typeface="Arial" charset="0"/>
                <a:cs typeface="Arial" charset="0"/>
              </a:rPr>
              <a:t>120</a:t>
            </a:r>
            <a:r>
              <a:rPr lang="de-DE" dirty="0" smtClean="0">
                <a:latin typeface="Arial" charset="0"/>
                <a:ea typeface="Arial" charset="0"/>
                <a:cs typeface="Arial" charset="0"/>
              </a:rPr>
              <a:t>, d</a:t>
            </a:r>
            <a:r>
              <a:rPr lang="de-DE" baseline="-25000" dirty="0" smtClean="0">
                <a:latin typeface="Arial" charset="0"/>
                <a:ea typeface="Arial" charset="0"/>
                <a:cs typeface="Arial" charset="0"/>
              </a:rPr>
              <a:t>240</a:t>
            </a:r>
            <a:r>
              <a:rPr lang="de-DE" dirty="0" smtClean="0">
                <a:latin typeface="Arial" charset="0"/>
                <a:ea typeface="Arial" charset="0"/>
                <a:cs typeface="Arial" charset="0"/>
              </a:rPr>
              <a:t>, s</a:t>
            </a:r>
            <a:r>
              <a:rPr lang="de-DE" baseline="-25000" dirty="0" smtClean="0">
                <a:latin typeface="Arial" charset="0"/>
                <a:ea typeface="Arial" charset="0"/>
                <a:cs typeface="Arial" charset="0"/>
              </a:rPr>
              <a:t>1</a:t>
            </a:r>
            <a:r>
              <a:rPr lang="de-DE" dirty="0" smtClean="0">
                <a:latin typeface="Arial" charset="0"/>
                <a:ea typeface="Arial" charset="0"/>
                <a:cs typeface="Arial" charset="0"/>
              </a:rPr>
              <a:t>, s</a:t>
            </a:r>
            <a:r>
              <a:rPr lang="de-DE" baseline="-25000" dirty="0" smtClean="0">
                <a:latin typeface="Arial" charset="0"/>
                <a:ea typeface="Arial" charset="0"/>
                <a:cs typeface="Arial" charset="0"/>
              </a:rPr>
              <a:t>2</a:t>
            </a:r>
            <a:r>
              <a:rPr lang="de-DE" dirty="0" smtClean="0">
                <a:latin typeface="Arial" charset="0"/>
                <a:ea typeface="Arial" charset="0"/>
                <a:cs typeface="Arial" charset="0"/>
              </a:rPr>
              <a:t>, s</a:t>
            </a:r>
            <a:r>
              <a:rPr lang="de-DE" baseline="-25000" dirty="0" smtClean="0">
                <a:latin typeface="Arial" charset="0"/>
                <a:ea typeface="Arial" charset="0"/>
                <a:cs typeface="Arial" charset="0"/>
              </a:rPr>
              <a:t>3</a:t>
            </a:r>
            <a:r>
              <a:rPr lang="de-DE" dirty="0" smtClean="0">
                <a:latin typeface="Arial" charset="0"/>
                <a:ea typeface="Arial" charset="0"/>
                <a:cs typeface="Arial" charset="0"/>
              </a:rPr>
              <a:t>}</a:t>
            </a:r>
          </a:p>
        </p:txBody>
      </p:sp>
      <p:sp>
        <p:nvSpPr>
          <p:cNvPr id="5" name="Foliennummernplatzhalter 4"/>
          <p:cNvSpPr>
            <a:spLocks noGrp="1"/>
          </p:cNvSpPr>
          <p:nvPr>
            <p:ph type="sldNum" sz="quarter" idx="12"/>
          </p:nvPr>
        </p:nvSpPr>
        <p:spPr/>
        <p:txBody>
          <a:bodyPr/>
          <a:lstStyle/>
          <a:p>
            <a:fld id="{9A971755-901D-FF43-8168-280776C7D70A}" type="slidenum">
              <a:rPr lang="de-DE" smtClean="0"/>
              <a:t>6</a:t>
            </a:fld>
            <a:endParaRPr lang="de-DE"/>
          </a:p>
        </p:txBody>
      </p:sp>
    </p:spTree>
    <p:extLst>
      <p:ext uri="{BB962C8B-B14F-4D97-AF65-F5344CB8AC3E}">
        <p14:creationId xmlns:p14="http://schemas.microsoft.com/office/powerpoint/2010/main" val="930946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26366"/>
          </a:xfrm>
        </p:spPr>
        <p:txBody>
          <a:bodyPr>
            <a:normAutofit/>
          </a:bodyPr>
          <a:lstStyle/>
          <a:p>
            <a:r>
              <a:rPr lang="de-DE" dirty="0" smtClean="0">
                <a:latin typeface="Arial" charset="0"/>
                <a:ea typeface="Arial" charset="0"/>
                <a:cs typeface="Arial" charset="0"/>
              </a:rPr>
              <a:t>Notation</a:t>
            </a:r>
            <a:endParaRPr lang="de-DE" dirty="0">
              <a:latin typeface="Arial" charset="0"/>
              <a:ea typeface="Arial" charset="0"/>
              <a:cs typeface="Arial" charset="0"/>
            </a:endParaRPr>
          </a:p>
        </p:txBody>
      </p:sp>
      <p:sp>
        <p:nvSpPr>
          <p:cNvPr id="3" name="Inhaltsplatzhalter 2"/>
          <p:cNvSpPr>
            <a:spLocks noGrp="1"/>
          </p:cNvSpPr>
          <p:nvPr>
            <p:ph idx="1"/>
          </p:nvPr>
        </p:nvSpPr>
        <p:spPr>
          <a:xfrm>
            <a:off x="242047" y="1468582"/>
            <a:ext cx="11949953" cy="5216423"/>
          </a:xfrm>
        </p:spPr>
        <p:txBody>
          <a:bodyPr>
            <a:noAutofit/>
          </a:bodyPr>
          <a:lstStyle/>
          <a:p>
            <a:r>
              <a:rPr lang="de-DE" sz="2200" dirty="0" smtClean="0">
                <a:latin typeface="Arial" charset="0"/>
                <a:ea typeface="Arial" charset="0"/>
                <a:cs typeface="Arial" charset="0"/>
              </a:rPr>
              <a:t>Bei jeder Isometrie eines regulären </a:t>
            </a:r>
            <a:r>
              <a:rPr lang="de-DE" sz="2200" dirty="0" err="1" smtClean="0">
                <a:latin typeface="Arial" charset="0"/>
                <a:ea typeface="Arial" charset="0"/>
                <a:cs typeface="Arial" charset="0"/>
              </a:rPr>
              <a:t>n</a:t>
            </a:r>
            <a:r>
              <a:rPr lang="de-DE" sz="2200" dirty="0" smtClean="0">
                <a:latin typeface="Arial" charset="0"/>
                <a:ea typeface="Arial" charset="0"/>
                <a:cs typeface="Arial" charset="0"/>
              </a:rPr>
              <a:t>-Ecks (ein </a:t>
            </a:r>
            <a:r>
              <a:rPr lang="de-DE" sz="2200" dirty="0" err="1" smtClean="0">
                <a:latin typeface="Arial" charset="0"/>
                <a:ea typeface="Arial" charset="0"/>
                <a:cs typeface="Arial" charset="0"/>
              </a:rPr>
              <a:t>n</a:t>
            </a:r>
            <a:r>
              <a:rPr lang="de-DE" sz="2200" dirty="0" smtClean="0">
                <a:latin typeface="Arial" charset="0"/>
                <a:ea typeface="Arial" charset="0"/>
                <a:cs typeface="Arial" charset="0"/>
              </a:rPr>
              <a:t>-Eck mit gleich großen Innenwinkeln und gleich langen Kanten) ist allein durch die Angabe der Bilder der Eckpunkte bereits die gesamte Abbildung bestimmt </a:t>
            </a:r>
            <a:r>
              <a:rPr lang="de-DE" sz="2200" dirty="0" smtClean="0">
                <a:latin typeface="Arial" charset="0"/>
                <a:ea typeface="Arial" charset="0"/>
                <a:cs typeface="Arial" charset="0"/>
                <a:sym typeface="Wingdings"/>
              </a:rPr>
              <a:t> welcher Eckpunkt wird wohin abgebildet?</a:t>
            </a:r>
            <a:r>
              <a:rPr lang="de-DE" sz="2200" dirty="0" smtClean="0">
                <a:latin typeface="Arial" charset="0"/>
                <a:ea typeface="Arial" charset="0"/>
                <a:cs typeface="Arial" charset="0"/>
              </a:rPr>
              <a:t> </a:t>
            </a:r>
          </a:p>
          <a:p>
            <a:r>
              <a:rPr lang="de-DE" sz="2200" dirty="0" smtClean="0">
                <a:latin typeface="Arial" charset="0"/>
                <a:ea typeface="Arial" charset="0"/>
                <a:cs typeface="Arial" charset="0"/>
              </a:rPr>
              <a:t>Hier nutzen wir die </a:t>
            </a:r>
            <a:r>
              <a:rPr lang="de-DE" sz="2200" b="1" dirty="0" smtClean="0">
                <a:latin typeface="Arial" charset="0"/>
                <a:ea typeface="Arial" charset="0"/>
                <a:cs typeface="Arial" charset="0"/>
              </a:rPr>
              <a:t>Permutationsschreibweise</a:t>
            </a:r>
            <a:r>
              <a:rPr lang="de-DE" sz="2200" dirty="0" smtClean="0">
                <a:latin typeface="Arial" charset="0"/>
                <a:ea typeface="Arial" charset="0"/>
                <a:cs typeface="Arial" charset="0"/>
              </a:rPr>
              <a:t>: s</a:t>
            </a:r>
            <a:r>
              <a:rPr lang="de-DE" sz="2200" baseline="-25000" dirty="0" smtClean="0">
                <a:latin typeface="Arial" charset="0"/>
                <a:ea typeface="Arial" charset="0"/>
                <a:cs typeface="Arial" charset="0"/>
              </a:rPr>
              <a:t>1</a:t>
            </a:r>
            <a:r>
              <a:rPr lang="de-DE" sz="2200" dirty="0" smtClean="0">
                <a:latin typeface="Arial" charset="0"/>
                <a:ea typeface="Arial" charset="0"/>
                <a:cs typeface="Arial" charset="0"/>
              </a:rPr>
              <a:t> ≃ (1,2)(3) </a:t>
            </a:r>
          </a:p>
          <a:p>
            <a:r>
              <a:rPr lang="de-DE" sz="2200" dirty="0" smtClean="0">
                <a:latin typeface="Arial" charset="0"/>
                <a:ea typeface="Arial" charset="0"/>
                <a:cs typeface="Arial" charset="0"/>
              </a:rPr>
              <a:t>Jeder Punkt in einem Klammerpaar wird auf den ihm nachfolgenden Punkt abgebildet (Klammern werden zyklisch gelesen, die letzte Zahl wird auf die erste abgebildet).</a:t>
            </a:r>
          </a:p>
          <a:p>
            <a:pPr lvl="1">
              <a:buFont typeface="Arial" charset="0"/>
              <a:buChar char="•"/>
            </a:pPr>
            <a:r>
              <a:rPr lang="de-DE" dirty="0" err="1" smtClean="0">
                <a:latin typeface="Arial" charset="0"/>
                <a:ea typeface="Arial" charset="0"/>
                <a:cs typeface="Arial" charset="0"/>
              </a:rPr>
              <a:t>id</a:t>
            </a:r>
            <a:r>
              <a:rPr lang="de-DE" dirty="0" smtClean="0">
                <a:latin typeface="Arial" charset="0"/>
                <a:ea typeface="Arial" charset="0"/>
                <a:cs typeface="Arial" charset="0"/>
              </a:rPr>
              <a:t>: 	1 </a:t>
            </a:r>
            <a:r>
              <a:rPr lang="de-DE" dirty="0">
                <a:latin typeface="Arial" charset="0"/>
                <a:ea typeface="Arial" charset="0"/>
                <a:cs typeface="Arial" charset="0"/>
              </a:rPr>
              <a:t>auf 1, 2 auf 2, 3 auf 3		</a:t>
            </a:r>
            <a:r>
              <a:rPr lang="de-DE" dirty="0" smtClean="0">
                <a:latin typeface="Arial" charset="0"/>
                <a:ea typeface="Arial" charset="0"/>
                <a:cs typeface="Arial" charset="0"/>
                <a:sym typeface="Wingdings"/>
              </a:rPr>
              <a:t> </a:t>
            </a:r>
            <a:r>
              <a:rPr lang="de-DE" dirty="0" err="1">
                <a:latin typeface="Arial" charset="0"/>
                <a:ea typeface="Arial" charset="0"/>
                <a:cs typeface="Arial" charset="0"/>
                <a:sym typeface="Wingdings"/>
              </a:rPr>
              <a:t>id</a:t>
            </a:r>
            <a:r>
              <a:rPr lang="de-DE" dirty="0">
                <a:latin typeface="Arial" charset="0"/>
                <a:ea typeface="Arial" charset="0"/>
                <a:cs typeface="Arial" charset="0"/>
                <a:sym typeface="Wingdings"/>
              </a:rPr>
              <a:t> ≃ (1)(2)(3), also () </a:t>
            </a:r>
            <a:endParaRPr lang="de-DE" dirty="0">
              <a:latin typeface="Arial" charset="0"/>
              <a:ea typeface="Arial" charset="0"/>
              <a:cs typeface="Arial" charset="0"/>
            </a:endParaRPr>
          </a:p>
          <a:p>
            <a:pPr lvl="1">
              <a:buFont typeface="Arial" charset="0"/>
              <a:buChar char="•"/>
            </a:pPr>
            <a:r>
              <a:rPr lang="de-DE" dirty="0">
                <a:latin typeface="Arial" charset="0"/>
                <a:ea typeface="Arial" charset="0"/>
                <a:cs typeface="Arial" charset="0"/>
              </a:rPr>
              <a:t>d</a:t>
            </a:r>
            <a:r>
              <a:rPr lang="de-DE" baseline="-25000" dirty="0">
                <a:latin typeface="Arial" charset="0"/>
                <a:ea typeface="Arial" charset="0"/>
                <a:cs typeface="Arial" charset="0"/>
              </a:rPr>
              <a:t>120</a:t>
            </a:r>
            <a:r>
              <a:rPr lang="de-DE" dirty="0">
                <a:latin typeface="Arial" charset="0"/>
                <a:ea typeface="Arial" charset="0"/>
                <a:cs typeface="Arial" charset="0"/>
              </a:rPr>
              <a:t>: 	1 auf 2, 2 auf 3, 3 auf 1		</a:t>
            </a:r>
            <a:r>
              <a:rPr lang="de-DE" dirty="0">
                <a:latin typeface="Arial" charset="0"/>
                <a:ea typeface="Arial" charset="0"/>
                <a:cs typeface="Arial" charset="0"/>
                <a:sym typeface="Wingdings"/>
              </a:rPr>
              <a:t> d</a:t>
            </a:r>
            <a:r>
              <a:rPr lang="de-DE" baseline="-25000" dirty="0">
                <a:latin typeface="Arial" charset="0"/>
                <a:ea typeface="Arial" charset="0"/>
                <a:cs typeface="Arial" charset="0"/>
                <a:sym typeface="Wingdings"/>
              </a:rPr>
              <a:t>120</a:t>
            </a:r>
            <a:r>
              <a:rPr lang="de-DE" dirty="0">
                <a:latin typeface="Arial" charset="0"/>
                <a:ea typeface="Arial" charset="0"/>
                <a:cs typeface="Arial" charset="0"/>
                <a:sym typeface="Wingdings"/>
              </a:rPr>
              <a:t> ≃ (1,2,3)</a:t>
            </a:r>
            <a:endParaRPr lang="de-DE" dirty="0">
              <a:latin typeface="Arial" charset="0"/>
              <a:ea typeface="Arial" charset="0"/>
              <a:cs typeface="Arial" charset="0"/>
            </a:endParaRPr>
          </a:p>
          <a:p>
            <a:pPr lvl="1">
              <a:buFont typeface="Arial" charset="0"/>
              <a:buChar char="•"/>
            </a:pPr>
            <a:r>
              <a:rPr lang="de-DE" dirty="0" smtClean="0">
                <a:latin typeface="Arial" charset="0"/>
                <a:ea typeface="Arial" charset="0"/>
                <a:cs typeface="Arial" charset="0"/>
              </a:rPr>
              <a:t>s</a:t>
            </a:r>
            <a:r>
              <a:rPr lang="de-DE" baseline="-25000" dirty="0" smtClean="0">
                <a:latin typeface="Arial" charset="0"/>
                <a:ea typeface="Arial" charset="0"/>
                <a:cs typeface="Arial" charset="0"/>
              </a:rPr>
              <a:t>2</a:t>
            </a:r>
            <a:r>
              <a:rPr lang="de-DE" dirty="0" smtClean="0">
                <a:latin typeface="Arial" charset="0"/>
                <a:ea typeface="Arial" charset="0"/>
                <a:cs typeface="Arial" charset="0"/>
              </a:rPr>
              <a:t>: 	1 </a:t>
            </a:r>
            <a:r>
              <a:rPr lang="de-DE" dirty="0">
                <a:latin typeface="Arial" charset="0"/>
                <a:ea typeface="Arial" charset="0"/>
                <a:cs typeface="Arial" charset="0"/>
              </a:rPr>
              <a:t>auf </a:t>
            </a:r>
            <a:r>
              <a:rPr lang="de-DE" dirty="0" smtClean="0">
                <a:latin typeface="Arial" charset="0"/>
                <a:ea typeface="Arial" charset="0"/>
                <a:cs typeface="Arial" charset="0"/>
              </a:rPr>
              <a:t>3, </a:t>
            </a:r>
            <a:r>
              <a:rPr lang="de-DE" dirty="0">
                <a:latin typeface="Arial" charset="0"/>
                <a:ea typeface="Arial" charset="0"/>
                <a:cs typeface="Arial" charset="0"/>
              </a:rPr>
              <a:t>2 auf 2</a:t>
            </a:r>
            <a:r>
              <a:rPr lang="de-DE" dirty="0" smtClean="0">
                <a:latin typeface="Arial" charset="0"/>
                <a:ea typeface="Arial" charset="0"/>
                <a:cs typeface="Arial" charset="0"/>
              </a:rPr>
              <a:t>, </a:t>
            </a:r>
            <a:r>
              <a:rPr lang="de-DE" dirty="0">
                <a:latin typeface="Arial" charset="0"/>
                <a:ea typeface="Arial" charset="0"/>
                <a:cs typeface="Arial" charset="0"/>
              </a:rPr>
              <a:t>3 auf </a:t>
            </a:r>
            <a:r>
              <a:rPr lang="de-DE" dirty="0" smtClean="0">
                <a:latin typeface="Arial" charset="0"/>
                <a:ea typeface="Arial" charset="0"/>
                <a:cs typeface="Arial" charset="0"/>
              </a:rPr>
              <a:t>1</a:t>
            </a:r>
            <a:r>
              <a:rPr lang="de-DE" dirty="0">
                <a:latin typeface="Arial" charset="0"/>
                <a:ea typeface="Arial" charset="0"/>
                <a:cs typeface="Arial" charset="0"/>
              </a:rPr>
              <a:t>		</a:t>
            </a:r>
            <a:r>
              <a:rPr lang="de-DE" dirty="0" smtClean="0">
                <a:latin typeface="Arial" charset="0"/>
                <a:ea typeface="Arial" charset="0"/>
                <a:cs typeface="Arial" charset="0"/>
                <a:sym typeface="Wingdings"/>
              </a:rPr>
              <a:t> s</a:t>
            </a:r>
            <a:r>
              <a:rPr lang="de-DE" baseline="-25000" dirty="0">
                <a:latin typeface="Arial" charset="0"/>
                <a:ea typeface="Arial" charset="0"/>
                <a:cs typeface="Arial" charset="0"/>
                <a:sym typeface="Wingdings"/>
              </a:rPr>
              <a:t>2</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 (</a:t>
            </a:r>
            <a:r>
              <a:rPr lang="de-DE" dirty="0" smtClean="0">
                <a:latin typeface="Arial" charset="0"/>
                <a:ea typeface="Arial" charset="0"/>
                <a:cs typeface="Arial" charset="0"/>
                <a:sym typeface="Wingdings"/>
              </a:rPr>
              <a:t>1,3)(</a:t>
            </a:r>
            <a:r>
              <a:rPr lang="de-DE" dirty="0">
                <a:latin typeface="Arial" charset="0"/>
                <a:ea typeface="Arial" charset="0"/>
                <a:cs typeface="Arial" charset="0"/>
                <a:sym typeface="Wingdings"/>
              </a:rPr>
              <a:t>2</a:t>
            </a:r>
            <a:r>
              <a:rPr lang="de-DE" dirty="0" smtClean="0">
                <a:latin typeface="Arial" charset="0"/>
                <a:ea typeface="Arial" charset="0"/>
                <a:cs typeface="Arial" charset="0"/>
                <a:sym typeface="Wingdings"/>
              </a:rPr>
              <a:t>), </a:t>
            </a:r>
            <a:r>
              <a:rPr lang="de-DE" dirty="0">
                <a:latin typeface="Arial" charset="0"/>
                <a:ea typeface="Arial" charset="0"/>
                <a:cs typeface="Arial" charset="0"/>
                <a:sym typeface="Wingdings"/>
              </a:rPr>
              <a:t>also (</a:t>
            </a:r>
            <a:r>
              <a:rPr lang="de-DE" dirty="0" smtClean="0">
                <a:latin typeface="Arial" charset="0"/>
                <a:ea typeface="Arial" charset="0"/>
                <a:cs typeface="Arial" charset="0"/>
                <a:sym typeface="Wingdings"/>
              </a:rPr>
              <a:t>1,3)</a:t>
            </a:r>
            <a:endParaRPr lang="de-DE" dirty="0">
              <a:latin typeface="Arial" charset="0"/>
              <a:ea typeface="Arial" charset="0"/>
              <a:cs typeface="Arial" charset="0"/>
            </a:endParaRPr>
          </a:p>
          <a:p>
            <a:pPr>
              <a:buFont typeface="Arial" charset="0"/>
              <a:buChar char="•"/>
            </a:pPr>
            <a:endParaRPr lang="de-DE" dirty="0">
              <a:latin typeface="Arial" charset="0"/>
              <a:ea typeface="Arial" charset="0"/>
              <a:cs typeface="Arial" charset="0"/>
              <a:sym typeface="Wingdings"/>
            </a:endParaRPr>
          </a:p>
          <a:p>
            <a:pPr marL="0" indent="0">
              <a:buNone/>
            </a:pPr>
            <a:r>
              <a:rPr lang="de-DE" dirty="0" smtClean="0">
                <a:latin typeface="Arial" charset="0"/>
                <a:ea typeface="Arial" charset="0"/>
                <a:cs typeface="Arial" charset="0"/>
                <a:sym typeface="Wingdings"/>
              </a:rPr>
              <a:t>	</a:t>
            </a:r>
            <a:endParaRPr lang="de-DE" sz="2200" dirty="0" smtClean="0">
              <a:latin typeface="Arial" charset="0"/>
              <a:ea typeface="Arial" charset="0"/>
              <a:cs typeface="Arial" charset="0"/>
            </a:endParaRPr>
          </a:p>
          <a:p>
            <a:endParaRPr lang="de-DE" sz="2200" dirty="0" smtClean="0">
              <a:latin typeface="Arial" charset="0"/>
              <a:ea typeface="Arial" charset="0"/>
              <a:cs typeface="Arial" charset="0"/>
            </a:endParaRPr>
          </a:p>
          <a:p>
            <a:pPr marL="0" indent="0">
              <a:buNone/>
            </a:pPr>
            <a:r>
              <a:rPr lang="de-DE" sz="1800" i="1" dirty="0" smtClean="0">
                <a:latin typeface="Arial" charset="0"/>
                <a:ea typeface="Arial" charset="0"/>
                <a:cs typeface="Arial" charset="0"/>
              </a:rPr>
              <a:t>	</a:t>
            </a:r>
            <a:endParaRPr lang="de-DE" sz="1800" i="1" dirty="0">
              <a:latin typeface="Arial" charset="0"/>
              <a:ea typeface="Arial" charset="0"/>
              <a:cs typeface="Arial" charset="0"/>
            </a:endParaRPr>
          </a:p>
        </p:txBody>
      </p:sp>
      <p:sp>
        <p:nvSpPr>
          <p:cNvPr id="5" name="Foliennummernplatzhalter 4"/>
          <p:cNvSpPr>
            <a:spLocks noGrp="1"/>
          </p:cNvSpPr>
          <p:nvPr>
            <p:ph type="sldNum" sz="quarter" idx="12"/>
          </p:nvPr>
        </p:nvSpPr>
        <p:spPr/>
        <p:txBody>
          <a:bodyPr/>
          <a:lstStyle/>
          <a:p>
            <a:fld id="{9A971755-901D-FF43-8168-280776C7D70A}" type="slidenum">
              <a:rPr lang="de-DE" smtClean="0"/>
              <a:t>7</a:t>
            </a:fld>
            <a:endParaRPr lang="de-DE"/>
          </a:p>
        </p:txBody>
      </p:sp>
      <p:pic>
        <p:nvPicPr>
          <p:cNvPr id="7"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765" y="3798335"/>
            <a:ext cx="2097289" cy="2077123"/>
          </a:xfrm>
          <a:prstGeom prst="rect">
            <a:avLst/>
          </a:prstGeom>
        </p:spPr>
      </p:pic>
    </p:spTree>
    <p:extLst>
      <p:ext uri="{BB962C8B-B14F-4D97-AF65-F5344CB8AC3E}">
        <p14:creationId xmlns:p14="http://schemas.microsoft.com/office/powerpoint/2010/main" val="928753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charset="0"/>
                <a:ea typeface="Arial" charset="0"/>
                <a:cs typeface="Arial" charset="0"/>
              </a:rPr>
              <a:t>Ein reguläres </a:t>
            </a:r>
            <a:r>
              <a:rPr lang="de-DE" dirty="0" err="1" smtClean="0">
                <a:latin typeface="Arial" charset="0"/>
                <a:ea typeface="Arial" charset="0"/>
                <a:cs typeface="Arial" charset="0"/>
              </a:rPr>
              <a:t>n</a:t>
            </a:r>
            <a:r>
              <a:rPr lang="de-DE" dirty="0" smtClean="0">
                <a:latin typeface="Arial" charset="0"/>
                <a:ea typeface="Arial" charset="0"/>
                <a:cs typeface="Arial" charset="0"/>
              </a:rPr>
              <a:t>-Eck</a:t>
            </a:r>
            <a:endParaRPr lang="de-DE" dirty="0">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83640" y="1697055"/>
                <a:ext cx="9867193" cy="5055437"/>
              </a:xfrm>
            </p:spPr>
            <p:txBody>
              <a:bodyPr>
                <a:normAutofit/>
              </a:bodyPr>
              <a:lstStyle/>
              <a:p>
                <a:r>
                  <a:rPr lang="de-DE" dirty="0" smtClean="0">
                    <a:latin typeface="Arial" charset="0"/>
                    <a:ea typeface="Arial" charset="0"/>
                    <a:cs typeface="Arial" charset="0"/>
                  </a:rPr>
                  <a:t>Welche Deckabbildungen hat ein reguläres </a:t>
                </a:r>
                <a:r>
                  <a:rPr lang="de-DE" dirty="0" err="1" smtClean="0">
                    <a:latin typeface="Arial" charset="0"/>
                    <a:ea typeface="Arial" charset="0"/>
                    <a:cs typeface="Arial" charset="0"/>
                  </a:rPr>
                  <a:t>n</a:t>
                </a:r>
                <a:r>
                  <a:rPr lang="de-DE" dirty="0" smtClean="0">
                    <a:latin typeface="Arial" charset="0"/>
                    <a:ea typeface="Arial" charset="0"/>
                    <a:cs typeface="Arial" charset="0"/>
                  </a:rPr>
                  <a:t>-Eck?</a:t>
                </a:r>
              </a:p>
              <a:p>
                <a:r>
                  <a:rPr lang="de-DE" dirty="0" smtClean="0">
                    <a:latin typeface="Arial" charset="0"/>
                    <a:ea typeface="Arial" charset="0"/>
                    <a:cs typeface="Arial" charset="0"/>
                  </a:rPr>
                  <a:t>Jede Figur hat die Identität als Deckabbildung.</a:t>
                </a:r>
                <a:endParaRPr lang="de-DE" dirty="0">
                  <a:latin typeface="Arial" charset="0"/>
                  <a:ea typeface="Arial" charset="0"/>
                  <a:cs typeface="Arial" charset="0"/>
                </a:endParaRPr>
              </a:p>
              <a:p>
                <a:r>
                  <a:rPr lang="de-DE" u="sng" dirty="0" smtClean="0">
                    <a:latin typeface="Arial" charset="0"/>
                    <a:ea typeface="Arial" charset="0"/>
                    <a:cs typeface="Arial" charset="0"/>
                  </a:rPr>
                  <a:t>Drehungen</a:t>
                </a:r>
                <a:r>
                  <a:rPr lang="de-DE" dirty="0" smtClean="0">
                    <a:latin typeface="Arial" charset="0"/>
                    <a:ea typeface="Arial" charset="0"/>
                    <a:cs typeface="Arial" charset="0"/>
                  </a:rPr>
                  <a:t>: das </a:t>
                </a:r>
                <a:r>
                  <a:rPr lang="de-DE" dirty="0" err="1" smtClean="0">
                    <a:latin typeface="Arial" charset="0"/>
                    <a:ea typeface="Arial" charset="0"/>
                    <a:cs typeface="Arial" charset="0"/>
                  </a:rPr>
                  <a:t>n</a:t>
                </a:r>
                <a:r>
                  <a:rPr lang="de-DE" dirty="0" smtClean="0">
                    <a:latin typeface="Arial" charset="0"/>
                    <a:ea typeface="Arial" charset="0"/>
                    <a:cs typeface="Arial" charset="0"/>
                  </a:rPr>
                  <a:t>-Eck lässt Drehungen um </a:t>
                </a:r>
                <a14:m>
                  <m:oMath xmlns:m="http://schemas.openxmlformats.org/officeDocument/2006/math">
                    <m:f>
                      <m:fPr>
                        <m:ctrlPr>
                          <a:rPr lang="mr-IN" i="1" smtClean="0">
                            <a:latin typeface="Cambria Math" charset="0"/>
                            <a:ea typeface="Arial" charset="0"/>
                            <a:cs typeface="Arial" charset="0"/>
                          </a:rPr>
                        </m:ctrlPr>
                      </m:fPr>
                      <m:num>
                        <m:r>
                          <m:rPr>
                            <m:sty m:val="p"/>
                          </m:rPr>
                          <a:rPr lang="de-DE" b="0" i="0" smtClean="0">
                            <a:latin typeface="Cambria Math" charset="0"/>
                            <a:ea typeface="Arial" charset="0"/>
                            <a:cs typeface="Arial" charset="0"/>
                          </a:rPr>
                          <m:t>k</m:t>
                        </m:r>
                        <m:r>
                          <a:rPr lang="de-DE" b="0" i="0" smtClean="0">
                            <a:latin typeface="Cambria Math" charset="0"/>
                            <a:ea typeface="Arial" charset="0"/>
                            <a:cs typeface="Arial" charset="0"/>
                          </a:rPr>
                          <m:t>⋅360°</m:t>
                        </m:r>
                      </m:num>
                      <m:den>
                        <m:r>
                          <m:rPr>
                            <m:sty m:val="p"/>
                          </m:rPr>
                          <a:rPr lang="de-DE" b="0" i="0" smtClean="0">
                            <a:latin typeface="Cambria Math" charset="0"/>
                            <a:ea typeface="Arial" charset="0"/>
                            <a:cs typeface="Arial" charset="0"/>
                          </a:rPr>
                          <m:t>n</m:t>
                        </m:r>
                      </m:den>
                    </m:f>
                  </m:oMath>
                </a14:m>
                <a:r>
                  <a:rPr lang="de-DE" dirty="0" smtClean="0">
                    <a:latin typeface="Arial" charset="0"/>
                    <a:ea typeface="Arial" charset="0"/>
                    <a:cs typeface="Arial" charset="0"/>
                  </a:rPr>
                  <a:t> mit k ∊ {1, 2, ..., </a:t>
                </a:r>
                <a:r>
                  <a:rPr lang="de-DE" dirty="0" err="1" smtClean="0">
                    <a:latin typeface="Arial" charset="0"/>
                    <a:ea typeface="Arial" charset="0"/>
                    <a:cs typeface="Arial" charset="0"/>
                  </a:rPr>
                  <a:t>n</a:t>
                </a:r>
                <a:r>
                  <a:rPr lang="de-DE" dirty="0" smtClean="0">
                    <a:latin typeface="Arial" charset="0"/>
                    <a:ea typeface="Arial" charset="0"/>
                    <a:cs typeface="Arial" charset="0"/>
                  </a:rPr>
                  <a:t> - 1} zu			</a:t>
                </a:r>
              </a:p>
              <a:p>
                <a:r>
                  <a:rPr lang="de-DE" u="sng" dirty="0" smtClean="0">
                    <a:latin typeface="Arial" charset="0"/>
                    <a:ea typeface="Arial" charset="0"/>
                    <a:cs typeface="Arial" charset="0"/>
                  </a:rPr>
                  <a:t>Spiegelungen</a:t>
                </a:r>
                <a:r>
                  <a:rPr lang="de-DE" dirty="0" smtClean="0">
                    <a:latin typeface="Arial" charset="0"/>
                    <a:ea typeface="Arial" charset="0"/>
                    <a:cs typeface="Arial" charset="0"/>
                  </a:rPr>
                  <a:t>: das n-Eck lässt n Spiegelungen zu	:</a:t>
                </a:r>
              </a:p>
              <a:p>
                <a:pPr marL="800100" lvl="1" indent="-342900">
                  <a:buFont typeface="+mj-lt"/>
                  <a:buAutoNum type="arabicParenBoth"/>
                </a:pPr>
                <a:r>
                  <a:rPr lang="de-DE" dirty="0">
                    <a:latin typeface="Arial" charset="0"/>
                    <a:ea typeface="Arial" charset="0"/>
                    <a:cs typeface="Arial" charset="0"/>
                  </a:rPr>
                  <a:t>n ungerade: </a:t>
                </a:r>
                <a:r>
                  <a:rPr lang="de-DE" dirty="0" err="1" smtClean="0">
                    <a:latin typeface="Arial" charset="0"/>
                    <a:ea typeface="Arial" charset="0"/>
                    <a:cs typeface="Arial" charset="0"/>
                  </a:rPr>
                  <a:t>n</a:t>
                </a:r>
                <a:r>
                  <a:rPr lang="de-DE" dirty="0" smtClean="0">
                    <a:latin typeface="Arial" charset="0"/>
                    <a:ea typeface="Arial" charset="0"/>
                    <a:cs typeface="Arial" charset="0"/>
                  </a:rPr>
                  <a:t> Spiegelachsen </a:t>
                </a:r>
                <a:r>
                  <a:rPr lang="de-DE" dirty="0">
                    <a:latin typeface="Arial" charset="0"/>
                    <a:ea typeface="Arial" charset="0"/>
                    <a:cs typeface="Arial" charset="0"/>
                  </a:rPr>
                  <a:t>verlaufen jeweils durch eine Ecke und die gegenüberliegende </a:t>
                </a:r>
                <a:r>
                  <a:rPr lang="de-DE" dirty="0" smtClean="0">
                    <a:latin typeface="Arial" charset="0"/>
                    <a:ea typeface="Arial" charset="0"/>
                    <a:cs typeface="Arial" charset="0"/>
                  </a:rPr>
                  <a:t>Kantenmitte.</a:t>
                </a:r>
                <a:endParaRPr lang="de-DE" dirty="0">
                  <a:latin typeface="Arial" charset="0"/>
                  <a:ea typeface="Arial" charset="0"/>
                  <a:cs typeface="Arial" charset="0"/>
                </a:endParaRPr>
              </a:p>
              <a:p>
                <a:pPr marL="800100" lvl="1" indent="-342900">
                  <a:buFont typeface="+mj-lt"/>
                  <a:buAutoNum type="arabicParenBoth"/>
                </a:pPr>
                <a:r>
                  <a:rPr lang="de-DE" dirty="0">
                    <a:latin typeface="Arial" charset="0"/>
                    <a:ea typeface="Arial" charset="0"/>
                    <a:cs typeface="Arial" charset="0"/>
                  </a:rPr>
                  <a:t>n gerade: </a:t>
                </a:r>
                <a14:m>
                  <m:oMath xmlns:m="http://schemas.openxmlformats.org/officeDocument/2006/math">
                    <m:f>
                      <m:fPr>
                        <m:ctrlPr>
                          <a:rPr lang="mr-IN" i="1">
                            <a:latin typeface="Cambria Math" charset="0"/>
                            <a:ea typeface="Arial" charset="0"/>
                            <a:cs typeface="Arial" charset="0"/>
                          </a:rPr>
                        </m:ctrlPr>
                      </m:fPr>
                      <m:num>
                        <m:r>
                          <m:rPr>
                            <m:sty m:val="p"/>
                          </m:rPr>
                          <a:rPr lang="de-DE" i="0">
                            <a:latin typeface="Cambria Math" charset="0"/>
                            <a:ea typeface="Arial" charset="0"/>
                            <a:cs typeface="Arial" charset="0"/>
                          </a:rPr>
                          <m:t>n</m:t>
                        </m:r>
                      </m:num>
                      <m:den>
                        <m:r>
                          <a:rPr lang="de-DE" i="0">
                            <a:latin typeface="Cambria Math" charset="0"/>
                            <a:ea typeface="Arial" charset="0"/>
                            <a:cs typeface="Arial" charset="0"/>
                          </a:rPr>
                          <m:t>2</m:t>
                        </m:r>
                      </m:den>
                    </m:f>
                  </m:oMath>
                </a14:m>
                <a:r>
                  <a:rPr lang="de-DE" dirty="0">
                    <a:latin typeface="Arial" charset="0"/>
                    <a:ea typeface="Arial" charset="0"/>
                    <a:cs typeface="Arial" charset="0"/>
                  </a:rPr>
                  <a:t> Spiegelachsen verlaufen durch gegenüberliegende Eckpunkte und </a:t>
                </a:r>
                <a14:m>
                  <m:oMath xmlns:m="http://schemas.openxmlformats.org/officeDocument/2006/math">
                    <m:f>
                      <m:fPr>
                        <m:ctrlPr>
                          <a:rPr lang="mr-IN" i="1">
                            <a:latin typeface="Cambria Math" charset="0"/>
                            <a:ea typeface="Arial" charset="0"/>
                            <a:cs typeface="Arial" charset="0"/>
                          </a:rPr>
                        </m:ctrlPr>
                      </m:fPr>
                      <m:num>
                        <m:r>
                          <m:rPr>
                            <m:sty m:val="p"/>
                          </m:rPr>
                          <a:rPr lang="de-DE" i="0">
                            <a:latin typeface="Cambria Math" charset="0"/>
                            <a:ea typeface="Arial" charset="0"/>
                            <a:cs typeface="Arial" charset="0"/>
                          </a:rPr>
                          <m:t>n</m:t>
                        </m:r>
                      </m:num>
                      <m:den>
                        <m:r>
                          <a:rPr lang="de-DE" i="0">
                            <a:latin typeface="Cambria Math" charset="0"/>
                            <a:ea typeface="Arial" charset="0"/>
                            <a:cs typeface="Arial" charset="0"/>
                          </a:rPr>
                          <m:t>2</m:t>
                        </m:r>
                      </m:den>
                    </m:f>
                  </m:oMath>
                </a14:m>
                <a:r>
                  <a:rPr lang="de-DE" dirty="0">
                    <a:latin typeface="Arial" charset="0"/>
                    <a:ea typeface="Arial" charset="0"/>
                    <a:cs typeface="Arial" charset="0"/>
                  </a:rPr>
                  <a:t> Spiegelachsen verlaufen durch gegenüberliegende </a:t>
                </a:r>
                <a:r>
                  <a:rPr lang="de-DE" dirty="0" smtClean="0">
                    <a:latin typeface="Arial" charset="0"/>
                    <a:ea typeface="Arial" charset="0"/>
                    <a:cs typeface="Arial" charset="0"/>
                  </a:rPr>
                  <a:t>Kantenmitten.</a:t>
                </a:r>
              </a:p>
              <a:p>
                <a:r>
                  <a:rPr lang="de-DE" dirty="0" smtClean="0">
                    <a:latin typeface="Arial" charset="0"/>
                    <a:ea typeface="Arial" charset="0"/>
                    <a:cs typeface="Arial" charset="0"/>
                  </a:rPr>
                  <a:t>Insgesamt besteht die Menge der Deckabbildungen des regulären </a:t>
                </a:r>
                <a:r>
                  <a:rPr lang="de-DE" dirty="0" err="1" smtClean="0">
                    <a:latin typeface="Arial" charset="0"/>
                    <a:ea typeface="Arial" charset="0"/>
                    <a:cs typeface="Arial" charset="0"/>
                  </a:rPr>
                  <a:t>n</a:t>
                </a:r>
                <a:r>
                  <a:rPr lang="de-DE" dirty="0" smtClean="0">
                    <a:latin typeface="Arial" charset="0"/>
                    <a:ea typeface="Arial" charset="0"/>
                    <a:cs typeface="Arial" charset="0"/>
                  </a:rPr>
                  <a:t>-Ecks aus 2n 	Elementen:	</a:t>
                </a:r>
                <a:r>
                  <a:rPr lang="de-DE" dirty="0">
                    <a:latin typeface="Arial" charset="0"/>
                    <a:ea typeface="Arial" charset="0"/>
                    <a:cs typeface="Arial" charset="0"/>
                  </a:rPr>
                  <a:t>	</a:t>
                </a:r>
                <a:r>
                  <a:rPr lang="de-DE" dirty="0" smtClean="0">
                    <a:latin typeface="Arial" charset="0"/>
                    <a:ea typeface="Arial" charset="0"/>
                    <a:cs typeface="Arial" charset="0"/>
                  </a:rPr>
                  <a:t>																D</a:t>
                </a:r>
                <a:r>
                  <a:rPr lang="de-DE" baseline="-25000" dirty="0" smtClean="0">
                    <a:latin typeface="Arial" charset="0"/>
                    <a:ea typeface="Arial" charset="0"/>
                    <a:cs typeface="Arial" charset="0"/>
                  </a:rPr>
                  <a:t>n</a:t>
                </a:r>
                <a:r>
                  <a:rPr lang="de-DE" dirty="0" smtClean="0">
                    <a:latin typeface="Arial" charset="0"/>
                    <a:ea typeface="Arial" charset="0"/>
                    <a:cs typeface="Arial" charset="0"/>
                  </a:rPr>
                  <a:t> = {</a:t>
                </a:r>
                <a:r>
                  <a:rPr lang="de-DE" dirty="0" err="1" smtClean="0">
                    <a:latin typeface="Arial" charset="0"/>
                    <a:ea typeface="Arial" charset="0"/>
                    <a:cs typeface="Arial" charset="0"/>
                  </a:rPr>
                  <a:t>id</a:t>
                </a:r>
                <a:r>
                  <a:rPr lang="de-DE" dirty="0" smtClean="0">
                    <a:latin typeface="Arial" charset="0"/>
                    <a:ea typeface="Arial" charset="0"/>
                    <a:cs typeface="Arial" charset="0"/>
                  </a:rPr>
                  <a:t>, </a:t>
                </a:r>
                <a14:m>
                  <m:oMath xmlns:m="http://schemas.openxmlformats.org/officeDocument/2006/math">
                    <m:f>
                      <m:fPr>
                        <m:ctrlPr>
                          <a:rPr lang="mr-IN" i="1">
                            <a:latin typeface="Cambria Math" charset="0"/>
                            <a:ea typeface="Arial" charset="0"/>
                            <a:cs typeface="Arial" charset="0"/>
                          </a:rPr>
                        </m:ctrlPr>
                      </m:fPr>
                      <m:num>
                        <m:r>
                          <a:rPr lang="de-DE" i="0">
                            <a:latin typeface="Cambria Math" charset="0"/>
                            <a:ea typeface="Arial" charset="0"/>
                            <a:cs typeface="Arial" charset="0"/>
                          </a:rPr>
                          <m:t>1⋅360°</m:t>
                        </m:r>
                      </m:num>
                      <m:den>
                        <m:r>
                          <m:rPr>
                            <m:sty m:val="p"/>
                          </m:rPr>
                          <a:rPr lang="de-DE" b="0" i="0" smtClean="0">
                            <a:latin typeface="Cambria Math" charset="0"/>
                            <a:ea typeface="Arial" charset="0"/>
                            <a:cs typeface="Arial" charset="0"/>
                          </a:rPr>
                          <m:t>n</m:t>
                        </m:r>
                      </m:den>
                    </m:f>
                  </m:oMath>
                </a14:m>
                <a:r>
                  <a:rPr lang="de-DE" dirty="0" smtClean="0">
                    <a:latin typeface="Arial" charset="0"/>
                    <a:ea typeface="Arial" charset="0"/>
                    <a:cs typeface="Arial" charset="0"/>
                  </a:rPr>
                  <a:t>, </a:t>
                </a:r>
                <a14:m>
                  <m:oMath xmlns:m="http://schemas.openxmlformats.org/officeDocument/2006/math">
                    <m:f>
                      <m:fPr>
                        <m:ctrlPr>
                          <a:rPr lang="mr-IN" i="1">
                            <a:latin typeface="Cambria Math" charset="0"/>
                            <a:ea typeface="Arial" charset="0"/>
                            <a:cs typeface="Arial" charset="0"/>
                          </a:rPr>
                        </m:ctrlPr>
                      </m:fPr>
                      <m:num>
                        <m:r>
                          <a:rPr lang="de-DE" b="0" i="0" smtClean="0">
                            <a:latin typeface="Cambria Math" charset="0"/>
                            <a:ea typeface="Arial" charset="0"/>
                            <a:cs typeface="Arial" charset="0"/>
                          </a:rPr>
                          <m:t>2</m:t>
                        </m:r>
                        <m:r>
                          <a:rPr lang="de-DE" i="0">
                            <a:latin typeface="Cambria Math" charset="0"/>
                            <a:ea typeface="Arial" charset="0"/>
                            <a:cs typeface="Arial" charset="0"/>
                          </a:rPr>
                          <m:t>⋅360°</m:t>
                        </m:r>
                      </m:num>
                      <m:den>
                        <m:r>
                          <m:rPr>
                            <m:sty m:val="p"/>
                          </m:rPr>
                          <a:rPr lang="de-DE" b="0" i="0" smtClean="0">
                            <a:latin typeface="Cambria Math" charset="0"/>
                            <a:ea typeface="Arial" charset="0"/>
                            <a:cs typeface="Arial" charset="0"/>
                          </a:rPr>
                          <m:t>n</m:t>
                        </m:r>
                      </m:den>
                    </m:f>
                  </m:oMath>
                </a14:m>
                <a:r>
                  <a:rPr lang="de-DE" dirty="0" smtClean="0">
                    <a:latin typeface="Arial" charset="0"/>
                    <a:ea typeface="Arial" charset="0"/>
                    <a:cs typeface="Arial" charset="0"/>
                  </a:rPr>
                  <a:t>, ..., </a:t>
                </a:r>
                <a14:m>
                  <m:oMath xmlns:m="http://schemas.openxmlformats.org/officeDocument/2006/math">
                    <m:f>
                      <m:fPr>
                        <m:ctrlPr>
                          <a:rPr lang="mr-IN" i="1">
                            <a:latin typeface="Cambria Math" charset="0"/>
                            <a:ea typeface="Arial" charset="0"/>
                            <a:cs typeface="Arial" charset="0"/>
                          </a:rPr>
                        </m:ctrlPr>
                      </m:fPr>
                      <m:num>
                        <m:r>
                          <a:rPr lang="de-DE" b="0" i="0" smtClean="0">
                            <a:latin typeface="Cambria Math" charset="0"/>
                            <a:ea typeface="Arial" charset="0"/>
                            <a:cs typeface="Arial" charset="0"/>
                          </a:rPr>
                          <m:t>(</m:t>
                        </m:r>
                        <m:r>
                          <m:rPr>
                            <m:sty m:val="p"/>
                          </m:rPr>
                          <a:rPr lang="de-DE" b="0" i="0" smtClean="0">
                            <a:latin typeface="Cambria Math" charset="0"/>
                            <a:ea typeface="Arial" charset="0"/>
                            <a:cs typeface="Arial" charset="0"/>
                          </a:rPr>
                          <m:t>n</m:t>
                        </m:r>
                        <m:r>
                          <a:rPr lang="de-DE" b="0" i="0" smtClean="0">
                            <a:latin typeface="Cambria Math" charset="0"/>
                            <a:ea typeface="Arial" charset="0"/>
                            <a:cs typeface="Arial" charset="0"/>
                          </a:rPr>
                          <m:t>−1)⋅360°</m:t>
                        </m:r>
                      </m:num>
                      <m:den>
                        <m:r>
                          <m:rPr>
                            <m:sty m:val="p"/>
                          </m:rPr>
                          <a:rPr lang="de-DE" b="0" i="0" smtClean="0">
                            <a:latin typeface="Cambria Math" charset="0"/>
                            <a:ea typeface="Arial" charset="0"/>
                            <a:cs typeface="Arial" charset="0"/>
                          </a:rPr>
                          <m:t>n</m:t>
                        </m:r>
                      </m:den>
                    </m:f>
                  </m:oMath>
                </a14:m>
                <a:r>
                  <a:rPr lang="de-DE" dirty="0" smtClean="0">
                    <a:latin typeface="Arial" charset="0"/>
                    <a:ea typeface="Arial" charset="0"/>
                    <a:cs typeface="Arial" charset="0"/>
                  </a:rPr>
                  <a:t>, s</a:t>
                </a:r>
                <a:r>
                  <a:rPr lang="de-DE" baseline="-25000" dirty="0" smtClean="0">
                    <a:latin typeface="Arial" charset="0"/>
                    <a:ea typeface="Arial" charset="0"/>
                    <a:cs typeface="Arial" charset="0"/>
                  </a:rPr>
                  <a:t>1</a:t>
                </a:r>
                <a:r>
                  <a:rPr lang="de-DE" dirty="0" smtClean="0">
                    <a:latin typeface="Arial" charset="0"/>
                    <a:ea typeface="Arial" charset="0"/>
                    <a:cs typeface="Arial" charset="0"/>
                  </a:rPr>
                  <a:t>, s</a:t>
                </a:r>
                <a:r>
                  <a:rPr lang="de-DE" baseline="-25000" dirty="0" smtClean="0">
                    <a:latin typeface="Arial" charset="0"/>
                    <a:ea typeface="Arial" charset="0"/>
                    <a:cs typeface="Arial" charset="0"/>
                  </a:rPr>
                  <a:t>2</a:t>
                </a:r>
                <a:r>
                  <a:rPr lang="de-DE" dirty="0" smtClean="0">
                    <a:latin typeface="Arial" charset="0"/>
                    <a:ea typeface="Arial" charset="0"/>
                    <a:cs typeface="Arial" charset="0"/>
                  </a:rPr>
                  <a:t>, ..., </a:t>
                </a:r>
                <a:r>
                  <a:rPr lang="de-DE" dirty="0" err="1" smtClean="0">
                    <a:latin typeface="Arial" charset="0"/>
                    <a:ea typeface="Arial" charset="0"/>
                    <a:cs typeface="Arial" charset="0"/>
                  </a:rPr>
                  <a:t>s</a:t>
                </a:r>
                <a:r>
                  <a:rPr lang="de-DE" baseline="-25000" dirty="0" err="1" smtClean="0">
                    <a:latin typeface="Arial" charset="0"/>
                    <a:ea typeface="Arial" charset="0"/>
                    <a:cs typeface="Arial" charset="0"/>
                  </a:rPr>
                  <a:t>n</a:t>
                </a:r>
                <a:r>
                  <a:rPr lang="de-DE" dirty="0" smtClean="0">
                    <a:latin typeface="Arial" charset="0"/>
                    <a:ea typeface="Arial" charset="0"/>
                    <a:cs typeface="Arial" charset="0"/>
                  </a:rPr>
                  <a:t>}</a:t>
                </a:r>
                <a:endParaRPr lang="de-DE" dirty="0">
                  <a:latin typeface="Arial" charset="0"/>
                  <a:ea typeface="Arial" charset="0"/>
                  <a:cs typeface="Arial"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83640" y="1697055"/>
                <a:ext cx="9867193" cy="5055437"/>
              </a:xfrm>
              <a:blipFill rotWithShape="0">
                <a:blip r:embed="rId3"/>
                <a:stretch>
                  <a:fillRect l="-247" t="-482"/>
                </a:stretch>
              </a:blipFill>
            </p:spPr>
            <p:txBody>
              <a:bodyPr/>
              <a:lstStyle/>
              <a:p>
                <a:r>
                  <a:rPr lang="de-DE">
                    <a:noFill/>
                  </a:rPr>
                  <a:t> </a:t>
                </a:r>
              </a:p>
            </p:txBody>
          </p:sp>
        </mc:Fallback>
      </mc:AlternateContent>
      <p:sp>
        <p:nvSpPr>
          <p:cNvPr id="4" name="Foliennummernplatzhalter 3"/>
          <p:cNvSpPr>
            <a:spLocks noGrp="1"/>
          </p:cNvSpPr>
          <p:nvPr>
            <p:ph type="sldNum" sz="quarter" idx="12"/>
          </p:nvPr>
        </p:nvSpPr>
        <p:spPr/>
        <p:txBody>
          <a:bodyPr/>
          <a:lstStyle/>
          <a:p>
            <a:fld id="{9A971755-901D-FF43-8168-280776C7D70A}" type="slidenum">
              <a:rPr lang="de-DE" smtClean="0"/>
              <a:t>8</a:t>
            </a:fld>
            <a:endParaRPr lang="de-DE"/>
          </a:p>
        </p:txBody>
      </p:sp>
      <p:pic>
        <p:nvPicPr>
          <p:cNvPr id="5" name="Inhaltsplatzhalt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5663" y="939500"/>
            <a:ext cx="2284901" cy="2208055"/>
          </a:xfrm>
          <a:prstGeom prst="rect">
            <a:avLst/>
          </a:prstGeom>
        </p:spPr>
      </p:pic>
      <p:pic>
        <p:nvPicPr>
          <p:cNvPr id="8" name="Inhaltsplatzhalt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663" y="3260426"/>
            <a:ext cx="2284901" cy="2262931"/>
          </a:xfrm>
          <a:prstGeom prst="rect">
            <a:avLst/>
          </a:prstGeom>
        </p:spPr>
      </p:pic>
    </p:spTree>
    <p:extLst>
      <p:ext uri="{BB962C8B-B14F-4D97-AF65-F5344CB8AC3E}">
        <p14:creationId xmlns:p14="http://schemas.microsoft.com/office/powerpoint/2010/main" val="1160940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6000" dirty="0" smtClean="0">
                <a:latin typeface="Arial" charset="0"/>
                <a:ea typeface="Arial" charset="0"/>
                <a:cs typeface="Arial" charset="0"/>
              </a:rPr>
              <a:t>Und wie sieht es aus, wenn wir zwei </a:t>
            </a:r>
            <a:r>
              <a:rPr lang="de-DE" sz="6000" dirty="0" err="1" smtClean="0">
                <a:latin typeface="Arial" charset="0"/>
                <a:ea typeface="Arial" charset="0"/>
                <a:cs typeface="Arial" charset="0"/>
              </a:rPr>
              <a:t>Isometrien</a:t>
            </a:r>
            <a:r>
              <a:rPr lang="de-DE" sz="6000" dirty="0" smtClean="0">
                <a:latin typeface="Arial" charset="0"/>
                <a:ea typeface="Arial" charset="0"/>
                <a:cs typeface="Arial" charset="0"/>
              </a:rPr>
              <a:t> miteinander verknüpfen???</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sz="6000" dirty="0"/>
          </a:p>
        </p:txBody>
      </p:sp>
      <p:sp>
        <p:nvSpPr>
          <p:cNvPr id="5" name="Foliennummernplatzhalter 4"/>
          <p:cNvSpPr>
            <a:spLocks noGrp="1"/>
          </p:cNvSpPr>
          <p:nvPr>
            <p:ph type="sldNum" sz="quarter" idx="12"/>
          </p:nvPr>
        </p:nvSpPr>
        <p:spPr/>
        <p:txBody>
          <a:bodyPr/>
          <a:lstStyle/>
          <a:p>
            <a:fld id="{9A971755-901D-FF43-8168-280776C7D70A}" type="slidenum">
              <a:rPr lang="de-DE" smtClean="0"/>
              <a:t>9</a:t>
            </a:fld>
            <a:endParaRPr lang="de-DE"/>
          </a:p>
        </p:txBody>
      </p:sp>
    </p:spTree>
    <p:extLst>
      <p:ext uri="{BB962C8B-B14F-4D97-AF65-F5344CB8AC3E}">
        <p14:creationId xmlns:p14="http://schemas.microsoft.com/office/powerpoint/2010/main" val="121951098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1738</Words>
  <Application>Microsoft Macintosh PowerPoint</Application>
  <PresentationFormat>Breitbild</PresentationFormat>
  <Paragraphs>430</Paragraphs>
  <Slides>34</Slides>
  <Notes>26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34</vt:i4>
      </vt:variant>
    </vt:vector>
  </HeadingPairs>
  <TitlesOfParts>
    <vt:vector size="43" baseType="lpstr">
      <vt:lpstr>Calibri</vt:lpstr>
      <vt:lpstr>Cambria Math</vt:lpstr>
      <vt:lpstr>Century Gothic</vt:lpstr>
      <vt:lpstr>Courier New</vt:lpstr>
      <vt:lpstr>MT Extra</vt:lpstr>
      <vt:lpstr>Wingdings</vt:lpstr>
      <vt:lpstr>Wingdings 3</vt:lpstr>
      <vt:lpstr>Arial</vt:lpstr>
      <vt:lpstr>Ion</vt:lpstr>
      <vt:lpstr>Einführung in die Gruppentheorie</vt:lpstr>
      <vt:lpstr>Gliederung</vt:lpstr>
      <vt:lpstr>Einstiegsbeispiel:  Wie können wir ein gleichseitiges bzw. gleichschenkliges Dreieck auf sich selbst abbilden? </vt:lpstr>
      <vt:lpstr>PowerPoint-Präsentation</vt:lpstr>
      <vt:lpstr>Isometrien</vt:lpstr>
      <vt:lpstr>Figuren und Permutationen</vt:lpstr>
      <vt:lpstr>Notation</vt:lpstr>
      <vt:lpstr>Ein reguläres n-Eck</vt:lpstr>
      <vt:lpstr>PowerPoint-Präsentation</vt:lpstr>
      <vt:lpstr>s3 ∘ d120 = ? </vt:lpstr>
      <vt:lpstr>Ergebnis</vt:lpstr>
      <vt:lpstr>Ergebnis</vt:lpstr>
      <vt:lpstr>Definition Gruppe</vt:lpstr>
      <vt:lpstr>Kleine Beweise</vt:lpstr>
      <vt:lpstr>PowerPoint-Präsentation</vt:lpstr>
      <vt:lpstr>Beweis, dass (D3,∘) bzw. (D3´,∘) eine Gruppe ist </vt:lpstr>
      <vt:lpstr>Beweis, dass (D3,∘) bzw. (D3´,∘) eine Gruppe ist</vt:lpstr>
      <vt:lpstr>Gruppentabelle D3</vt:lpstr>
      <vt:lpstr>Ist die Hintereinanderausführung von Isometrien am Rechteck eine Gruppe?</vt:lpstr>
      <vt:lpstr>Definition abelsche Gruppe</vt:lpstr>
      <vt:lpstr>Beispiele</vt:lpstr>
      <vt:lpstr>Begründung, dass (,+) eine abelsche Gruppe ist</vt:lpstr>
      <vt:lpstr>Definition Erzeugendensystem</vt:lpstr>
      <vt:lpstr>Beispiele eines Erzeugendensystems</vt:lpstr>
      <vt:lpstr>Zyklische Gruppen</vt:lpstr>
      <vt:lpstr>Weiteres Beispiel einer zyklischen Gruppe</vt:lpstr>
      <vt:lpstr>Die Ordnung einer Gruppe</vt:lpstr>
      <vt:lpstr>Die Ordnung eines Elements</vt:lpstr>
      <vt:lpstr>Eigenschaften von Gruppen</vt:lpstr>
      <vt:lpstr>Beweis von Satz 2 (Teil (1) und (2))</vt:lpstr>
      <vt:lpstr>Beweis von Satz 2 (Teil (3))</vt:lpstr>
      <vt:lpstr>Beweis von Satz 2 (Teil (4))</vt:lpstr>
      <vt:lpstr>Literaturverzeichnis </vt:lpstr>
      <vt:lpstr>PowerPoint-Präsentation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Margit Straub</dc:creator>
  <cp:lastModifiedBy>Margit Straub</cp:lastModifiedBy>
  <cp:revision>1204</cp:revision>
  <dcterms:created xsi:type="dcterms:W3CDTF">2020-11-02T13:30:17Z</dcterms:created>
  <dcterms:modified xsi:type="dcterms:W3CDTF">2021-01-20T14:04:53Z</dcterms:modified>
</cp:coreProperties>
</file>