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4" r:id="rId9"/>
    <p:sldId id="265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83" r:id="rId19"/>
    <p:sldId id="276" r:id="rId20"/>
    <p:sldId id="275" r:id="rId21"/>
    <p:sldId id="277" r:id="rId22"/>
    <p:sldId id="278" r:id="rId23"/>
    <p:sldId id="280" r:id="rId24"/>
    <p:sldId id="281" r:id="rId25"/>
    <p:sldId id="282" r:id="rId26"/>
    <p:sldId id="284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101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0BF66-CA98-4A73-8FA9-27EF4B75221C}" type="datetimeFigureOut">
              <a:rPr lang="de-DE" smtClean="0"/>
              <a:t>03.11.2020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6FD93-466D-46AE-8936-B0FC6528A4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08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6FD93-466D-46AE-8936-B0FC6528A472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90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FC259-8572-45E9-975C-B62AE4172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B5F43DF-087F-4310-B416-D4843B687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A96D0F-138D-47D1-9FE1-36D76523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405CEB-5CE4-4AA8-BF65-9F21A8C76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F82E1D-0617-4D9F-B693-FEE00BA8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55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1B2812-D3DB-4A84-9E20-EDB28034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AC7EF6-3C03-43BA-994A-CC0D7D1D6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C59ACC-F6FE-4CF9-9DC9-108660332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EA8AFD-AE0C-43BD-ADDC-13D3B29B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6FE0F5-2374-4537-A3E4-DB78BAB9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542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135795-9E1F-4DBB-95EC-747B3027C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446A6C-F5F1-4453-92A8-8460A35D5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B40C92-EAF9-4E74-95B7-B27E3318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9E87A1-240E-441A-A3AD-3AF416D5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754B04-1F45-4915-B2B2-ECAEE94E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304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262507-B90F-4B98-9A1E-ECDC66AC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ED83CE-FDC1-4671-8BA9-E05C1CCA9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DCA4E8-8F1D-40AC-ADCB-1C12FD83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03365A-64A2-45B3-9C48-B1C06755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4489F6-BA3A-4109-A36F-9EA19A4D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780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54822-0375-4B83-858E-633C4B7D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BBA905-D3A8-4B76-936C-33649DDAE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AB61D5-E36F-42C3-AFF2-E547B037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4E43F0-BFBC-4522-AF6E-9CBB9F9A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F3953D-F322-44A9-880A-28CB4938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924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E1503-9C97-4093-98A9-1DFDBA0F7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A8AE86-C518-4AB0-9A11-29B2B15E9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E46CB1-BC16-48B0-8528-4538D1CCB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B4449B-8189-4ECD-A2DC-D61BD58B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11F3C6-5150-449A-B65F-5B502A62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225EF9-7887-46C1-A359-5BB70DAE3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411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A8740-5690-43F9-914C-7AA7A3EE9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7D68B6-31B8-454B-93AF-E15748E5A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8CBE00-DA1D-4040-BFB7-4629C7EBD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8A607E-A3E4-418D-9E0E-4DBEA2EC7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07FE52F-2BD2-4D7F-9D74-7138116AF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03306B-DFF9-4040-9477-5BE80CD9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ADF00D-DB00-4D85-B504-217E22AE8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44B1526-51F3-4B7B-B51E-EE51701B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36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0427E-3115-41E3-AEA6-BF80BA9C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1BCC8A3-47E6-4C41-935F-A271EFA4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5FB9F8-ED81-482E-9E59-F34BEE8E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B8F355-5460-4EF1-8169-E0F91C85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221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351C1A-D9BD-4F36-8438-C8940F2D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5B3AAA9-AD11-40A7-A698-CBEB7908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AAEEB1-F4FC-4632-B5FB-E4990D9D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869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5F512-7FF1-46D4-B45E-3801A80E2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AEEEFD-2CE7-4C31-A935-295B1B32F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4EB2C0-7771-4784-BA42-BDF6CD92F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CE612E-C49E-45F8-85C6-F632F322F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58B732-75A3-407B-9502-159FF02D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F42EBD-0A90-432F-BDD4-AC04578A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615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EBDB3-3FB2-428F-B9A7-614FAAB6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B341FA-5B78-452C-BA88-B33E3C0AE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12DF5D-CAFF-4E97-B298-A8DA2FBCC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88B2BD-6710-42AF-BD40-622C88F0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84A3F-DD51-4AAD-B3B8-DB18ECE1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75D942-F563-42BF-8097-6420CA43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191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60E322-5E8A-4720-8E2D-A6B9A19FF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400360-AC97-443D-8F5B-8D01B8E68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53E798-B47D-48E3-A8BE-5C44F9821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784E-3871-4CBF-BBD1-316D6B6EE359}" type="datetimeFigureOut">
              <a:rPr lang="de-DE" smtClean="0"/>
              <a:t>27.10.2020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000E25-7DE5-467E-88E9-9DD94E657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2381DD-DA66-474D-A9DC-D1C7E01C1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4C6A-BE3D-4DBB-ADE8-B3099575BE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73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pera-platonis.de/euklid/Buch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th.uni-tuebingen.de/user/loose/studium/Diplomarbeiten/SA.Zuern.pdf" TargetMode="External"/><Relationship Id="rId4" Type="http://schemas.openxmlformats.org/officeDocument/2006/relationships/hyperlink" Target="https://mathcs.clarku.edu/~djoyce/java/elements/bookI/post5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Eukl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09B9E-B303-4E26-8572-AD78FBF55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Dreiecke bei Euklid und heute: Euklids Buch 1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E72021-69D2-4D06-9082-9C0D1CBF0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Proseminar Beispiele geometrischer Strukturen</a:t>
            </a:r>
          </a:p>
          <a:p>
            <a:r>
              <a:rPr lang="de-DE" dirty="0"/>
              <a:t>Referent: Kai Marten Schoele</a:t>
            </a:r>
          </a:p>
          <a:p>
            <a:r>
              <a:rPr lang="de-DE" dirty="0"/>
              <a:t>3.11.2020</a:t>
            </a:r>
          </a:p>
        </p:txBody>
      </p:sp>
    </p:spTree>
    <p:extLst>
      <p:ext uri="{BB962C8B-B14F-4D97-AF65-F5344CB8AC3E}">
        <p14:creationId xmlns:p14="http://schemas.microsoft.com/office/powerpoint/2010/main" val="296532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FAC36-BFD7-4ED0-98E2-1EA3A6BB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Postulate (Axiome)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931C15-3893-49CA-8383-A3311937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5. </a:t>
            </a:r>
            <a:r>
              <a:rPr lang="de-DE" dirty="0"/>
              <a:t>(Parallelenpostulat): </a:t>
            </a:r>
            <a:r>
              <a:rPr lang="de-DE" dirty="0">
                <a:solidFill>
                  <a:srgbClr val="FF0000"/>
                </a:solidFill>
              </a:rPr>
              <a:t>Zwei Geraden, die von einer Geraden geschnitten werden, wobei die innen liegenden beiden Winkel zusammen kleiner als zwei rechte sind, treffen sich dort, wonach die Winkel liegen. 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War lange umstritten und wurde versucht aus den anderen Postulaten und Grundsätzen herzuleiten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8FAFBE3-D6EE-44F6-90B1-C257F4E91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1038" y="80857"/>
            <a:ext cx="1930962" cy="255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45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9E2C7-30A0-441A-B1BB-23AEA164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Grundsätze/logische Grundannahmen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06CA65-CCA6-4BB6-9234-05A8589A9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1. Das was demselben gleich ist, ist unter sich gleich.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 a=b, b=c a=c (Transitivität)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2. Gleichem das Gleiche hinzugefügt, ergibt Gleiches.</a:t>
            </a:r>
          </a:p>
          <a:p>
            <a:endParaRPr lang="de-DE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6. Gleiches verdoppelt ergibt Gleiches.</a:t>
            </a: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Bilden Grundlagen der Logik, machen verschiedene Figuren erst vergleichbar </a:t>
            </a:r>
          </a:p>
          <a:p>
            <a:r>
              <a:rPr lang="de-DE" dirty="0">
                <a:sym typeface="Wingdings" panose="05000000000000000000" pitchFamily="2" charset="2"/>
              </a:rPr>
              <a:t>Stellen eine Art Rechenregeln dar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632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A209B-4CBF-4CDF-BD50-9C3DDAD5A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Abhängigkeit der Sätze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0663089-FF43-4A02-BB67-628C6C53BB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05615" y="0"/>
            <a:ext cx="3433590" cy="6859668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D95B8B-9A5B-4D11-9D52-4851737E8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1A08A7-5669-4CA3-8756-D5DEFE606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-1667"/>
            <a:ext cx="3433590" cy="68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02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2A150-7468-4B67-8787-D3C78724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Satz 1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560D041-6A19-4C57-B709-74EC6C75C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Auf einer gegebenen geraden Strecke ein gleichseitiges Dreieck errichten.</a:t>
            </a:r>
          </a:p>
          <a:p>
            <a:r>
              <a:rPr lang="de-DE" dirty="0"/>
              <a:t>Nötig:</a:t>
            </a:r>
          </a:p>
          <a:p>
            <a:pPr>
              <a:buFontTx/>
              <a:buChar char="-"/>
            </a:pPr>
            <a:r>
              <a:rPr lang="de-DE" dirty="0"/>
              <a:t>Kreis konstruieren (Post. 3)</a:t>
            </a:r>
          </a:p>
          <a:p>
            <a:pPr>
              <a:buFontTx/>
              <a:buChar char="-"/>
            </a:pPr>
            <a:r>
              <a:rPr lang="de-DE" dirty="0"/>
              <a:t>Strecke ziehen (Post. 1)</a:t>
            </a:r>
          </a:p>
          <a:p>
            <a:pPr>
              <a:buFontTx/>
              <a:buChar char="-"/>
            </a:pPr>
            <a:r>
              <a:rPr lang="de-DE" dirty="0"/>
              <a:t>AB=AC, BA=BC (Def. Kreis)</a:t>
            </a:r>
          </a:p>
          <a:p>
            <a:pPr>
              <a:buFontTx/>
              <a:buChar char="-"/>
            </a:pPr>
            <a:r>
              <a:rPr lang="de-DE" dirty="0"/>
              <a:t>AB=AC, AB=BC </a:t>
            </a:r>
            <a:r>
              <a:rPr lang="de-DE" dirty="0">
                <a:sym typeface="Wingdings" panose="05000000000000000000" pitchFamily="2" charset="2"/>
              </a:rPr>
              <a:t>AC=BC (Gr. 1)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AB=AC=BC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gleichseitiges Dreieck</a:t>
            </a:r>
            <a:endParaRPr lang="de-DE" dirty="0"/>
          </a:p>
          <a:p>
            <a:endParaRPr lang="de-DE" dirty="0"/>
          </a:p>
        </p:txBody>
      </p:sp>
      <p:pic>
        <p:nvPicPr>
          <p:cNvPr id="6" name="Inhaltsplatzhalter 3">
            <a:extLst>
              <a:ext uri="{FF2B5EF4-FFF2-40B4-BE49-F238E27FC236}">
                <a16:creationId xmlns:a16="http://schemas.microsoft.com/office/drawing/2014/main" id="{294151E8-5AAC-44E4-BB69-2C69F0409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620" y="2302526"/>
            <a:ext cx="5354180" cy="387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8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BA13C-7EF7-4E0B-B8E0-D54583729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Satz 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44AAC6-337B-4325-8C0B-AE6949D2D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Eine gerade Strecke in zwei gleiche Teile teilen.</a:t>
            </a:r>
          </a:p>
          <a:p>
            <a:r>
              <a:rPr lang="de-DE" dirty="0"/>
              <a:t>Nötig:</a:t>
            </a:r>
          </a:p>
          <a:p>
            <a:pPr>
              <a:buFontTx/>
              <a:buChar char="-"/>
            </a:pPr>
            <a:r>
              <a:rPr lang="de-DE" dirty="0"/>
              <a:t>ABC konstruieren (Satz 1)</a:t>
            </a:r>
          </a:p>
          <a:p>
            <a:pPr>
              <a:buFontTx/>
              <a:buChar char="-"/>
            </a:pPr>
            <a:r>
              <a:rPr lang="de-DE" dirty="0"/>
              <a:t>Winkel ACB halbieren (Satz 9)</a:t>
            </a:r>
          </a:p>
          <a:p>
            <a:pPr>
              <a:buFontTx/>
              <a:buChar char="-"/>
            </a:pPr>
            <a:r>
              <a:rPr lang="de-DE" dirty="0"/>
              <a:t>CA=CB, Seite CD gleich, eingeschlossener Winkel </a:t>
            </a:r>
          </a:p>
          <a:p>
            <a:pPr marL="0" indent="0">
              <a:buNone/>
            </a:pPr>
            <a:r>
              <a:rPr lang="de-DE" dirty="0"/>
              <a:t>gleich </a:t>
            </a:r>
            <a:r>
              <a:rPr lang="de-DE" dirty="0">
                <a:sym typeface="Wingdings" panose="05000000000000000000" pitchFamily="2" charset="2"/>
              </a:rPr>
              <a:t> gleiche Dreiecke (Satz 8)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AD=BD AB halbiert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723D33-3246-4AF6-BFD4-475C1A87A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5369" y="3058160"/>
            <a:ext cx="3085025" cy="311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92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EFFE8-5F9B-4197-B0A7-230CF8C57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Satz 37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C7F2AA-0BD2-4E3F-A36A-5F6CE2CD2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Dreiecke auf der selben Grundseite errichtet, zwischen den selben Parallelen, sind gleich.</a:t>
            </a:r>
          </a:p>
          <a:p>
            <a:r>
              <a:rPr lang="de-DE" dirty="0"/>
              <a:t>Nötig:</a:t>
            </a:r>
          </a:p>
          <a:p>
            <a:pPr>
              <a:buFontTx/>
              <a:buChar char="-"/>
            </a:pPr>
            <a:r>
              <a:rPr lang="de-DE" dirty="0"/>
              <a:t>Parallelen zeichnen (Satz 31)</a:t>
            </a:r>
          </a:p>
          <a:p>
            <a:pPr>
              <a:buFontTx/>
              <a:buChar char="-"/>
            </a:pPr>
            <a:r>
              <a:rPr lang="de-DE" dirty="0"/>
              <a:t>Parallelogramme mit selber Grundseite </a:t>
            </a:r>
          </a:p>
          <a:p>
            <a:pPr marL="0" indent="0">
              <a:buNone/>
            </a:pPr>
            <a:r>
              <a:rPr lang="de-DE" dirty="0"/>
              <a:t>zwischen selben Parallelen sind gleich (Satz 35)</a:t>
            </a:r>
          </a:p>
          <a:p>
            <a:pPr>
              <a:buFontTx/>
              <a:buChar char="-"/>
            </a:pPr>
            <a:r>
              <a:rPr lang="de-DE" dirty="0"/>
              <a:t>Diagonale teilt Parallelogramm in zwei gleiche</a:t>
            </a:r>
          </a:p>
          <a:p>
            <a:pPr marL="0" indent="0">
              <a:buNone/>
            </a:pPr>
            <a:r>
              <a:rPr lang="de-DE" dirty="0"/>
              <a:t>Teile (Satz 34)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1C6411-CC57-4FB4-B1B7-29B1858D0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05" y="2228656"/>
            <a:ext cx="4312195" cy="301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25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25CC4-FC52-4685-9433-6989A175F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Satz 41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23E409-24A8-4283-9DA3-8AE2DA1B5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Ein Parallelogramm, das mit einem Dreieck auf derselben Grundseite errichtet ist und wie dieses zwischen denselben Parallelen liegt, ist das Doppelte des Dreiecks.</a:t>
            </a:r>
          </a:p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Nötig:</a:t>
            </a:r>
          </a:p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 verbinden (Post 1)</a:t>
            </a:r>
          </a:p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ABC=EBC (Satz 37)</a:t>
            </a:r>
          </a:p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ABCD ist das Doppelte von ABC (Satz 34)</a:t>
            </a: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CB973B-DA8E-4288-B7DC-6B8599C9F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240" y="2677099"/>
            <a:ext cx="4054560" cy="349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71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A23BD-4135-475F-9042-74AA5A90E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Satz 47 (Satz des Pythagoras)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902CE5-865B-433E-B9FA-43C1C07CD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Im rechtwinkligen Dreieck ist das Quadrat der dem rechten Winkel gegenüberliegenden Seite gleich den Quadraten der Seiten zusammen, die ihn einschließen. </a:t>
            </a:r>
          </a:p>
          <a:p>
            <a:r>
              <a:rPr lang="de-DE" dirty="0"/>
              <a:t>Nötig:</a:t>
            </a:r>
          </a:p>
          <a:p>
            <a:r>
              <a:rPr lang="de-DE" dirty="0"/>
              <a:t>Quadrate errichten (Satz 46)</a:t>
            </a:r>
          </a:p>
          <a:p>
            <a:r>
              <a:rPr lang="de-DE" dirty="0"/>
              <a:t>Parallele AL zeichnen (Satz 31)</a:t>
            </a:r>
          </a:p>
          <a:p>
            <a:r>
              <a:rPr lang="de-DE" dirty="0"/>
              <a:t>Da die Winkel BAG und BAC rechtwinklig sind </a:t>
            </a:r>
          </a:p>
          <a:p>
            <a:pPr marL="0" indent="0">
              <a:buNone/>
            </a:pPr>
            <a:r>
              <a:rPr lang="de-DE" dirty="0"/>
              <a:t>   liegen GA und AC auf einer Geraden (ebenso</a:t>
            </a:r>
          </a:p>
          <a:p>
            <a:pPr marL="0" indent="0">
              <a:buNone/>
            </a:pPr>
            <a:r>
              <a:rPr lang="de-DE" dirty="0"/>
              <a:t>   HA und AB) (Satz 14)</a:t>
            </a:r>
          </a:p>
          <a:p>
            <a:r>
              <a:rPr lang="de-DE" dirty="0"/>
              <a:t>Dreieck ABD=FBC da 2 Seiten und </a:t>
            </a:r>
          </a:p>
          <a:p>
            <a:pPr marL="0" indent="0">
              <a:buNone/>
            </a:pPr>
            <a:r>
              <a:rPr lang="de-DE" dirty="0"/>
              <a:t>   eingeschlossener Winkel gleich (Satz 4)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B3CA72B-5D2F-476E-B5D7-EA1CAEC7F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4481" y="2579721"/>
            <a:ext cx="3449320" cy="37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38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1A562-72D9-4EF1-A6DA-F57AD74D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Satz des Pythagoras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0F84D-9A50-4494-B84D-75D2C3C85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Parallelogramm (Quadrat) ABFG ist das</a:t>
            </a:r>
          </a:p>
          <a:p>
            <a:pPr marL="0" indent="0">
              <a:buNone/>
            </a:pPr>
            <a:r>
              <a:rPr lang="de-DE" dirty="0"/>
              <a:t>   Doppelte von Dreieck FBC (Satz 41)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Parallelogramm (Rechteck) BDLX ist das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Doppelte von Dreieck ABD (Satz 41)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Parallelogramm ABFG=BDLX</a:t>
            </a:r>
          </a:p>
          <a:p>
            <a:r>
              <a:rPr lang="de-DE" dirty="0">
                <a:sym typeface="Wingdings" panose="05000000000000000000" pitchFamily="2" charset="2"/>
              </a:rPr>
              <a:t>Analog für andere Seite (HACK=CXLE)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69CA338-CFEF-4DD6-87C1-F68120D1D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972" y="4861932"/>
            <a:ext cx="7361028" cy="19960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A3561DE-E690-4512-8BBB-1B8552BC1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912" y="207463"/>
            <a:ext cx="3887002" cy="420575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D1C2A18-C82B-461F-BFC5-48615C1F67E7}"/>
              </a:ext>
            </a:extLst>
          </p:cNvPr>
          <p:cNvSpPr txBox="1"/>
          <p:nvPr/>
        </p:nvSpPr>
        <p:spPr>
          <a:xfrm>
            <a:off x="9581573" y="235267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45642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BE429-9836-4CDB-BB9D-556F1878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 zum 1. Buch der Elemente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1F2658-5B89-4A9E-979A-867CE24BE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Definitionen sind teilweise etwas schwammig</a:t>
            </a:r>
          </a:p>
          <a:p>
            <a:r>
              <a:rPr lang="de-DE" dirty="0"/>
              <a:t>Es gelingt der Aufbau einer korrekten Wissenschaft/Mathematik wie wir sie auch heute noch kennen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83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90B0C-8AB7-4E92-89FC-BAD803A8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Euklid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4A72C-844B-4961-AA0B-C24D44E09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Griechischer Mathematiker im 3. Jhd. v. Chr. (keine genauen Lebensdaten)</a:t>
            </a:r>
          </a:p>
          <a:p>
            <a:r>
              <a:rPr lang="de-DE" dirty="0"/>
              <a:t>Lehrte in Alexandria, einer wissenschaftlichen Metropole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022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ECF9FD-5932-4C7E-B785-16C372AC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Einfacher Beweis zum Satz des Pythagoras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844F7D-EE08-47DD-A85D-1461E2DF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8FE0D6-4467-4835-BD32-9D5B75DC8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754" y="1316266"/>
            <a:ext cx="7712361" cy="392035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B64D072-C3D5-40E5-BE85-82D00A83E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113" y="5236619"/>
            <a:ext cx="2919352" cy="4170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2702A70-BC90-4696-8857-EF49A9B01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0893" y="5788605"/>
            <a:ext cx="4016161" cy="45638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75392A8-F51D-4F62-BC46-08D851C434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0893" y="6327938"/>
            <a:ext cx="1494568" cy="4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66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E9928-54A5-4A78-B4D6-4FD50C97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Parallelenpostulat/Parallelenproblem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CA6BA1-0BA0-483E-BE24-1E5270E3C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5. </a:t>
            </a:r>
            <a:r>
              <a:rPr lang="de-DE" dirty="0"/>
              <a:t>(Parallelenpostulat): </a:t>
            </a:r>
            <a:r>
              <a:rPr lang="de-DE" dirty="0">
                <a:solidFill>
                  <a:srgbClr val="FF0000"/>
                </a:solidFill>
              </a:rPr>
              <a:t>Zwei Geraden, die von einer Geraden       geschnitten werden, wobei die innen liegenden beiden Winkel      zusammen kleiner als zwei rechte sind, treffen sich dort, wonach               die Winkel liegen. 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Wurde lange vergeblich versucht aus den übrigen Axiomen herzuleiten</a:t>
            </a:r>
          </a:p>
          <a:p>
            <a:pPr marL="0" indent="0">
              <a:buNone/>
            </a:pPr>
            <a:r>
              <a:rPr lang="de-DE" dirty="0"/>
              <a:t> 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A3F873F-868A-407E-954C-0E6179C4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794" y="19127"/>
            <a:ext cx="2059206" cy="255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1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A16A4-209D-4B8D-8268-255DB7DD2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Nichteuklidische Geometrien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3DDA39-5F0B-4FC2-ABE3-07384B022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Anfang 19. Jhd. wurden Modelle von Geometrien ohne das Parallelenpostulat entwickelt sog. Nichteuklidische Geometrien:</a:t>
            </a:r>
          </a:p>
          <a:p>
            <a:pPr>
              <a:buFontTx/>
              <a:buChar char="-"/>
            </a:pPr>
            <a:r>
              <a:rPr lang="de-DE" dirty="0"/>
              <a:t>Hyperbolische Geometrie</a:t>
            </a:r>
          </a:p>
          <a:p>
            <a:pPr marL="0" indent="0">
              <a:buNone/>
            </a:pPr>
            <a:r>
              <a:rPr lang="de-DE" dirty="0"/>
              <a:t>-  Sphärische Geometrie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Beweis, dass das Parallelenpostulat nicht aus anderen Axiomen hergeleitet werden kann.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84782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E8B53-71D7-4F81-9CB5-1F5875DAF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Schwerpunkt eines Dreiecks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C027AF2-E78D-403B-A1C6-08B8ADE26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/>
              <a:t>Die Seitenhalbierenden schneiden sich im Schwerpunkt des Dreiecks und teilen sich gegenseitig im Verhältnis 2:1</a:t>
            </a:r>
          </a:p>
          <a:p>
            <a:endParaRPr lang="de-DE" dirty="0"/>
          </a:p>
          <a:p>
            <a:r>
              <a:rPr lang="de-DE" dirty="0"/>
              <a:t>Eine Seitenhalbierende verbindet die Ecke </a:t>
            </a:r>
          </a:p>
          <a:p>
            <a:pPr marL="0" indent="0">
              <a:buNone/>
            </a:pPr>
            <a:r>
              <a:rPr lang="de-DE" dirty="0"/>
              <a:t>   eines Dreiecks mit dem Mittelpunkt der </a:t>
            </a:r>
          </a:p>
          <a:p>
            <a:pPr marL="0" indent="0">
              <a:buNone/>
            </a:pPr>
            <a:r>
              <a:rPr lang="de-DE" dirty="0"/>
              <a:t>   gegenüberliegenden Seite</a:t>
            </a:r>
          </a:p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D5F3A28-628E-4EC3-8228-AE6FE7EE2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280" y="3082592"/>
            <a:ext cx="4180840" cy="309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D793C-6673-4FA0-BC5C-333AC7EB6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Schwerpunkt eines Dreiecks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BECA60-731D-4387-AEEC-67FE9C0A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/>
              <a:t>Die Seitenhalbierenden schneiden sich im Schwerpunkt des Dreiecks und teilen sich gegenseitig im Verhältnis 2:1</a:t>
            </a:r>
          </a:p>
          <a:p>
            <a:endParaRPr lang="de-DE" dirty="0"/>
          </a:p>
          <a:p>
            <a:r>
              <a:rPr lang="de-DE" dirty="0"/>
              <a:t>Beweis erfolgt durch Teilen des Dreiecks in </a:t>
            </a:r>
          </a:p>
          <a:p>
            <a:pPr marL="0" indent="0">
              <a:buNone/>
            </a:pPr>
            <a:r>
              <a:rPr lang="de-DE" dirty="0"/>
              <a:t>   9 gleich große ähnliche Dreiecke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DC9E234-7BD7-4D5D-A56C-B7F514647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439" y="3183465"/>
            <a:ext cx="3964361" cy="299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851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B64A7-D013-45CA-B58B-B1F1A2DD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609C6F-401C-41D1-9F30-B06B4BECE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Dr. phil. Rudolf Haller,2010. Euklid: Elemente </a:t>
            </a:r>
            <a:r>
              <a:rPr lang="de-DE" dirty="0" err="1"/>
              <a:t>Stoicheia</a:t>
            </a:r>
            <a:r>
              <a:rPr lang="de-DE" dirty="0"/>
              <a:t>. Abgerufen von: </a:t>
            </a:r>
            <a:endParaRPr lang="de-DE" dirty="0">
              <a:solidFill>
                <a:srgbClr val="0563C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de-DE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http://opera-platonis.de/euklid/Buch1.pdf</a:t>
            </a:r>
            <a:r>
              <a:rPr lang="de-DE" dirty="0">
                <a:solidFill>
                  <a:srgbClr val="0563C1"/>
                </a:solidFill>
              </a:rPr>
              <a:t> </a:t>
            </a:r>
            <a:r>
              <a:rPr lang="de-DE" dirty="0"/>
              <a:t>[letzter Zugriff: 02.11.2020]</a:t>
            </a:r>
          </a:p>
          <a:p>
            <a:r>
              <a:rPr lang="de-DE" dirty="0"/>
              <a:t>David E. Joyce. </a:t>
            </a:r>
            <a:r>
              <a:rPr lang="de-DE" dirty="0" err="1"/>
              <a:t>Euclid‘s</a:t>
            </a:r>
            <a:r>
              <a:rPr lang="de-DE" dirty="0"/>
              <a:t> Elements. Abgerufen von:</a:t>
            </a:r>
            <a:endParaRPr lang="de-DE" dirty="0">
              <a:solidFill>
                <a:srgbClr val="0563C1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https://mathcs.clarku.edu/~djoyce/java/elements/bookI/post5.html</a:t>
            </a:r>
            <a:r>
              <a:rPr lang="de-DE" dirty="0">
                <a:solidFill>
                  <a:srgbClr val="0563C1"/>
                </a:solidFill>
              </a:rPr>
              <a:t> </a:t>
            </a:r>
            <a:r>
              <a:rPr lang="de-DE" dirty="0"/>
              <a:t>[letzter Zugriff 02.11.2020]</a:t>
            </a:r>
          </a:p>
          <a:p>
            <a:r>
              <a:rPr lang="de-DE" dirty="0"/>
              <a:t>Ulrike Zürn,2010, Vergleich der Dreiecksgeometrie in der Euklidischen und Hyperbolischen Ebene,2010. Abgerufen von: </a:t>
            </a:r>
          </a:p>
          <a:p>
            <a:pPr marL="0" indent="0">
              <a:buNone/>
            </a:pPr>
            <a:r>
              <a:rPr lang="de-DE" dirty="0">
                <a:hlinkClick r:id="rId5"/>
              </a:rPr>
              <a:t>https://www.math.uni-    tuebingen.de/user/loose/studium/Diplomarbeiten/SA.Zuern.pdf</a:t>
            </a:r>
            <a:r>
              <a:rPr lang="de-DE" dirty="0"/>
              <a:t> [letzter Zugriff: 02.11.2020]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5016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997BD8-A4A6-4D52-93AB-84CD87375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35C60-34BB-49E4-8ED5-C7563000A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Wikipedia,2020. In Wikipedia, Euklid. Abgerufen von:</a:t>
            </a:r>
            <a:endParaRPr lang="de-DE" u="sng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de-DE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https://de.wikipedia.org/wiki/Euklid</a:t>
            </a:r>
            <a:r>
              <a:rPr lang="de-DE" u="sng" dirty="0">
                <a:solidFill>
                  <a:srgbClr val="0563C1"/>
                </a:solidFill>
              </a:rPr>
              <a:t> </a:t>
            </a:r>
            <a:r>
              <a:rPr lang="de-DE" dirty="0"/>
              <a:t>[letzter Zugriff: 02.11.2020]</a:t>
            </a:r>
          </a:p>
          <a:p>
            <a:pPr marL="0" indent="0">
              <a:buNone/>
            </a:pPr>
            <a:endParaRPr lang="de-DE" u="sng" dirty="0"/>
          </a:p>
          <a:p>
            <a:r>
              <a:rPr lang="de-DE" dirty="0"/>
              <a:t>Wolfgang Zeuge,2010. Nützliche und schöne Geometrie.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77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88C53-55BF-4496-ACB7-6BD94304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Elemente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F9AD0D-3F60-41E1-AB26-C0A89FE92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Berühmtestes Werk von Euklid </a:t>
            </a:r>
          </a:p>
          <a:p>
            <a:r>
              <a:rPr lang="de-DE" dirty="0"/>
              <a:t>Mathematisches Wissen seiner Zeit wurde zusammengefasst und systematisiert</a:t>
            </a:r>
          </a:p>
          <a:p>
            <a:r>
              <a:rPr lang="de-DE" dirty="0"/>
              <a:t>Erfolgreichstes Mathematikbuch der Geschichte </a:t>
            </a:r>
          </a:p>
          <a:p>
            <a:r>
              <a:rPr lang="de-DE" dirty="0"/>
              <a:t>Bis ins 19. Jhd. als Lehrbuch für Geometrie verwendet</a:t>
            </a:r>
          </a:p>
          <a:p>
            <a:r>
              <a:rPr lang="de-DE" dirty="0"/>
              <a:t>Auch heute noch gibt es leichte Unterschiede in den Versionen</a:t>
            </a:r>
          </a:p>
        </p:txBody>
      </p:sp>
    </p:spTree>
    <p:extLst>
      <p:ext uri="{BB962C8B-B14F-4D97-AF65-F5344CB8AC3E}">
        <p14:creationId xmlns:p14="http://schemas.microsoft.com/office/powerpoint/2010/main" val="137172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04CFC-E009-4AD0-A658-5A686FA7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 des 1. Buches der Elemente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221851-D645-4FB4-9FDA-B77B27CA6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23 Definitionen </a:t>
            </a:r>
          </a:p>
          <a:p>
            <a:r>
              <a:rPr lang="de-DE" dirty="0"/>
              <a:t>5 Postulate (Axiome) </a:t>
            </a:r>
          </a:p>
          <a:p>
            <a:r>
              <a:rPr lang="de-DE" dirty="0"/>
              <a:t>10 Grundsätze (Axiome) </a:t>
            </a:r>
          </a:p>
          <a:p>
            <a:r>
              <a:rPr lang="de-DE" dirty="0"/>
              <a:t>48 Sätze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8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28F46-DFF3-4111-AD33-A13C8219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macht das Buch so besonders?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641015-65EC-4E2C-A951-E63E54CBA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Versucht als erstes Buch den Aufbau einer exakten Wissenschaft, wie wir sie heute kennen </a:t>
            </a:r>
          </a:p>
        </p:txBody>
      </p:sp>
    </p:spTree>
    <p:extLst>
      <p:ext uri="{BB962C8B-B14F-4D97-AF65-F5344CB8AC3E}">
        <p14:creationId xmlns:p14="http://schemas.microsoft.com/office/powerpoint/2010/main" val="3847252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B3970-64F6-4CF7-976A-47AD81DD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865AB-FF61-41BE-85D8-C0A47C436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2361"/>
            <a:ext cx="10515600" cy="46346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1. Ein Punkt ist, was keine Teile hat.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2. Eine Linie hat eine Länge, aber keine Breite.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Weder Länge noch Breite werden definiert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974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6AD22-A682-40ED-8F6C-0325C511C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EC5F61-AE34-40CA-9BE5-A52E9AC58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3. Dort wo sich eine Linie erstreckt, liegen Punkt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e.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4. Eine Gerade ist eine Linie, die durch Punkte gleichmäßig gegeben ist.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 Ist ein Kreis nicht durch Punkte gleichmäßig gegeben?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“gleichmäßig gegeben“ wurde nicht definiert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38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174F21-155E-4179-94D4-9343DEF6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Postulate (Axiome)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212936-327B-4D05-9B6E-6907CBB51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1.Von einem beliebigen Punkt zu einem anderen ist eine gerade Strecke zu ziehen.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de-DE" dirty="0">
                <a:solidFill>
                  <a:srgbClr val="FF0000"/>
                </a:solidFill>
              </a:rPr>
              <a:t>2.Eine gerade Strecke ist beliebig verlängerbar.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de-DE" dirty="0">
                <a:solidFill>
                  <a:srgbClr val="FF0000"/>
                </a:solidFill>
              </a:rPr>
              <a:t>3.Um einen beliebigen Punkt ist ein Kreis mit beliebigem Radius beschreibbar.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Notwendig zur Konstruktion von Figuren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114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95DC77-A8D1-4F10-AA18-2EA5011B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Postulate (Axiome)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33BC47-33F5-4179-9F60-4C156DC5C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4. Alle rechten Winkel sind unter sich gleich. </a:t>
            </a:r>
            <a:r>
              <a:rPr lang="de-DE" dirty="0"/>
              <a:t>(also ACD=EGH)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(Definition 10.) : Ist eine Gerade so auf </a:t>
            </a:r>
          </a:p>
          <a:p>
            <a:pPr marL="0" indent="0">
              <a:buNone/>
            </a:pPr>
            <a:r>
              <a:rPr lang="de-DE" dirty="0"/>
              <a:t>einer anderen errichtet, dass die </a:t>
            </a:r>
          </a:p>
          <a:p>
            <a:pPr marL="0" indent="0">
              <a:buNone/>
            </a:pPr>
            <a:r>
              <a:rPr lang="de-DE" dirty="0"/>
              <a:t>nebeneinander liegenden Winkel gleich </a:t>
            </a:r>
          </a:p>
          <a:p>
            <a:pPr marL="0" indent="0">
              <a:buNone/>
            </a:pPr>
            <a:r>
              <a:rPr lang="de-DE" dirty="0"/>
              <a:t>sind, dann ist jeder der Winkel ein rechter Winkel </a:t>
            </a:r>
          </a:p>
          <a:p>
            <a:pPr marL="0" indent="0">
              <a:buNone/>
            </a:pPr>
            <a:r>
              <a:rPr lang="de-DE" dirty="0"/>
              <a:t>und die errichtete Gerade eine Senkrechte zur anderen.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6" name="Picture 2" descr="Post.4">
            <a:extLst>
              <a:ext uri="{FF2B5EF4-FFF2-40B4-BE49-F238E27FC236}">
                <a16:creationId xmlns:a16="http://schemas.microsoft.com/office/drawing/2014/main" id="{78C7616F-C52A-452C-95EA-F1577956C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25" y="2320963"/>
            <a:ext cx="5053070" cy="258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502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1135</Words>
  <Application>Microsoft Office PowerPoint</Application>
  <PresentationFormat>Breitbild</PresentationFormat>
  <Paragraphs>162</Paragraphs>
  <Slides>26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</vt:lpstr>
      <vt:lpstr>Dreiecke bei Euklid und heute: Euklids Buch 1</vt:lpstr>
      <vt:lpstr>Euklid</vt:lpstr>
      <vt:lpstr>Elemente</vt:lpstr>
      <vt:lpstr>Aufbau des 1. Buches der Elemente</vt:lpstr>
      <vt:lpstr>Was macht das Buch so besonders?</vt:lpstr>
      <vt:lpstr>Definitionen</vt:lpstr>
      <vt:lpstr>Definitionen</vt:lpstr>
      <vt:lpstr>Postulate (Axiome)</vt:lpstr>
      <vt:lpstr>Postulate (Axiome)</vt:lpstr>
      <vt:lpstr>Postulate (Axiome) </vt:lpstr>
      <vt:lpstr>Grundsätze/logische Grundannahmen</vt:lpstr>
      <vt:lpstr>Abhängigkeit der Sätze</vt:lpstr>
      <vt:lpstr>Satz 1</vt:lpstr>
      <vt:lpstr>Satz 10</vt:lpstr>
      <vt:lpstr>Satz 37 </vt:lpstr>
      <vt:lpstr>Satz 41</vt:lpstr>
      <vt:lpstr>Satz 47 (Satz des Pythagoras)</vt:lpstr>
      <vt:lpstr>Satz des Pythagoras</vt:lpstr>
      <vt:lpstr>Fazit zum 1. Buch der Elemente</vt:lpstr>
      <vt:lpstr>Einfacher Beweis zum Satz des Pythagoras</vt:lpstr>
      <vt:lpstr>Parallelenpostulat/Parallelenproblem </vt:lpstr>
      <vt:lpstr>Nichteuklidische Geometrien </vt:lpstr>
      <vt:lpstr>Schwerpunkt eines Dreiecks</vt:lpstr>
      <vt:lpstr>Schwerpunkt eines Dreiecks</vt:lpstr>
      <vt:lpstr>Quellen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Dreiecke bei Euklid und heute: Euklids Buch 1</dc:title>
  <dc:creator>Schoele Kai Marten</dc:creator>
  <cp:lastModifiedBy>Schoele Kai Marten</cp:lastModifiedBy>
  <cp:revision>98</cp:revision>
  <dcterms:created xsi:type="dcterms:W3CDTF">2020-10-28T13:28:13Z</dcterms:created>
  <dcterms:modified xsi:type="dcterms:W3CDTF">2020-11-04T18:37:35Z</dcterms:modified>
</cp:coreProperties>
</file>