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2" d="100"/>
          <a:sy n="42" d="100"/>
        </p:scale>
        <p:origin x="1404" y="4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t>Aufgabe: Beweis zu Satz des Thales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t>Da der rote und der gelbe Winkel, sowie der blaue und der schwarze Winkel gleich sind muss die Summe aus dem blauen und dem roten Winkel gleich dem gelb-schwarzen Winkel entsprechen </a:t>
            </a:r>
          </a:p>
          <a:p>
            <a:r>
              <a:t>Und da die Innenwinkelsumme im Dreieck 180° beträgt müssen deshalb der rote und der blaue zusammen sowie der gelb-schwarze Winkel jeweils 90° groß sein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noRot="1" noChangeAspect="1"/>
          </p:cNvSpPr>
          <p:nvPr>
            <p:ph type="sldImg"/>
          </p:nvPr>
        </p:nvSpPr>
        <p:spPr>
          <a:prstGeom prst="rect">
            <a:avLst/>
          </a:prstGeom>
        </p:spPr>
        <p:txBody>
          <a:bodyPr/>
          <a:lstStyle/>
          <a:p>
            <a:endParaRPr/>
          </a:p>
        </p:txBody>
      </p:sp>
      <p:sp>
        <p:nvSpPr>
          <p:cNvPr id="512" name="Shape 512"/>
          <p:cNvSpPr>
            <a:spLocks noGrp="1"/>
          </p:cNvSpPr>
          <p:nvPr>
            <p:ph type="body" sz="quarter" idx="1"/>
          </p:nvPr>
        </p:nvSpPr>
        <p:spPr>
          <a:prstGeom prst="rect">
            <a:avLst/>
          </a:prstGeom>
        </p:spPr>
        <p:txBody>
          <a:bodyPr/>
          <a:lstStyle/>
          <a:p>
            <a:r>
              <a:t>Man könnte jedoch auch anders zeigen, dass die beiden lilafarbenen Winkel zusammen dem orangefarbenen entsprechen:</a:t>
            </a:r>
          </a:p>
          <a:p>
            <a:r>
              <a:t>Dazu muss außerdem der Winkel AEB betrachtet werden</a:t>
            </a:r>
          </a:p>
          <a:p>
            <a:r>
              <a:t>Der Winkel AEB muss wegen der Winkelsumme zusammen mit den lilafarbenen 180° ergeben, ebenso muss er zusammen mit dem orangefarbenen 180° ergeben, da diese Nebenwinkel sind —&gt; lila + lila = orange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4" name="Titeltext"/>
          <p:cNvSpPr txBox="1">
            <a:spLocks noGrp="1"/>
          </p:cNvSpPr>
          <p:nvPr>
            <p:ph type="title"/>
          </p:nvPr>
        </p:nvSpPr>
        <p:spPr>
          <a:prstGeom prst="rect">
            <a:avLst/>
          </a:prstGeom>
        </p:spPr>
        <p:txBody>
          <a:bodyPr/>
          <a:lstStyle/>
          <a:p>
            <a:r>
              <a:t>Titeltext</a:t>
            </a:r>
          </a:p>
        </p:txBody>
      </p:sp>
      <p:sp>
        <p:nvSpPr>
          <p:cNvPr id="15"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Zitat">
    <p:bg>
      <p:bgPr>
        <a:solidFill>
          <a:srgbClr val="FFFFFF"/>
        </a:solidFill>
        <a:effectLst/>
      </p:bgPr>
    </p:bg>
    <p:spTree>
      <p:nvGrpSpPr>
        <p:cNvPr id="1" name=""/>
        <p:cNvGrpSpPr/>
        <p:nvPr/>
      </p:nvGrpSpPr>
      <p:grpSpPr>
        <a:xfrm>
          <a:off x="0" y="0"/>
          <a:ext cx="0" cy="0"/>
          <a:chOff x="0" y="0"/>
          <a:chExt cx="0" cy="0"/>
        </a:xfrm>
      </p:grpSpPr>
      <p:sp>
        <p:nvSpPr>
          <p:cNvPr id="96" name="–Christian Bauer"/>
          <p:cNvSpPr txBox="1">
            <a:spLocks noGrp="1"/>
          </p:cNvSpPr>
          <p:nvPr>
            <p:ph type="body" sz="quarter" idx="13"/>
          </p:nvPr>
        </p:nvSpPr>
        <p:spPr>
          <a:xfrm>
            <a:off x="1270000" y="6362700"/>
            <a:ext cx="10464800" cy="461366"/>
          </a:xfrm>
          <a:prstGeom prst="rect">
            <a:avLst/>
          </a:prstGeom>
        </p:spPr>
        <p:txBody>
          <a:bodyPr>
            <a:spAutoFit/>
          </a:bodyPr>
          <a:lstStyle>
            <a:lvl1pPr algn="ctr">
              <a:lnSpc>
                <a:spcPct val="100000"/>
              </a:lnSpc>
              <a:defRPr sz="2400" i="1">
                <a:latin typeface="Helvetica Neue"/>
                <a:ea typeface="Helvetica Neue"/>
                <a:cs typeface="Helvetica Neue"/>
                <a:sym typeface="Helvetica Neue"/>
              </a:defRPr>
            </a:lvl1pPr>
          </a:lstStyle>
          <a:p>
            <a:r>
              <a:t>–Christian Bauer</a:t>
            </a:r>
          </a:p>
        </p:txBody>
      </p:sp>
      <p:sp>
        <p:nvSpPr>
          <p:cNvPr id="97" name="„Zitat hier eingeben.“"/>
          <p:cNvSpPr txBox="1">
            <a:spLocks noGrp="1"/>
          </p:cNvSpPr>
          <p:nvPr>
            <p:ph type="body" sz="quarter" idx="14"/>
          </p:nvPr>
        </p:nvSpPr>
        <p:spPr>
          <a:xfrm>
            <a:off x="1270000" y="4267111"/>
            <a:ext cx="10464800" cy="609778"/>
          </a:xfrm>
          <a:prstGeom prst="rect">
            <a:avLst/>
          </a:prstGeom>
        </p:spPr>
        <p:txBody>
          <a:bodyPr anchor="ctr">
            <a:spAutoFit/>
          </a:bodyPr>
          <a:lstStyle>
            <a:lvl1pPr algn="ctr">
              <a:lnSpc>
                <a:spcPct val="100000"/>
              </a:lnSpc>
              <a:defRPr>
                <a:latin typeface="+mn-lt"/>
                <a:ea typeface="+mn-ea"/>
                <a:cs typeface="+mn-cs"/>
                <a:sym typeface="Helvetica Neue Medium"/>
              </a:defRPr>
            </a:lvl1pPr>
          </a:lstStyle>
          <a:p>
            <a:r>
              <a:t>„Zitat hier eingeben.“ </a:t>
            </a:r>
          </a:p>
        </p:txBody>
      </p:sp>
      <p:sp>
        <p:nvSpPr>
          <p:cNvPr id="98"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bg>
      <p:bgPr>
        <a:solidFill>
          <a:srgbClr val="FFFFFF"/>
        </a:solidFill>
        <a:effectLst/>
      </p:bgPr>
    </p:bg>
    <p:spTree>
      <p:nvGrpSpPr>
        <p:cNvPr id="1" name=""/>
        <p:cNvGrpSpPr/>
        <p:nvPr/>
      </p:nvGrpSpPr>
      <p:grpSpPr>
        <a:xfrm>
          <a:off x="0" y="0"/>
          <a:ext cx="0" cy="0"/>
          <a:chOff x="0" y="0"/>
          <a:chExt cx="0" cy="0"/>
        </a:xfrm>
      </p:grpSpPr>
      <p:sp>
        <p:nvSpPr>
          <p:cNvPr id="105" name="Bild"/>
          <p:cNvSpPr>
            <a:spLocks noGrp="1"/>
          </p:cNvSpPr>
          <p:nvPr>
            <p:ph type="pic" idx="13"/>
          </p:nvPr>
        </p:nvSpPr>
        <p:spPr>
          <a:xfrm>
            <a:off x="-949853" y="0"/>
            <a:ext cx="14904506" cy="9944100"/>
          </a:xfrm>
          <a:prstGeom prst="rect">
            <a:avLst/>
          </a:prstGeom>
        </p:spPr>
        <p:txBody>
          <a:bodyPr lIns="91439" tIns="45719" rIns="91439" bIns="45719">
            <a:noAutofit/>
          </a:bodyPr>
          <a:lstStyle/>
          <a:p>
            <a:endParaRPr/>
          </a:p>
        </p:txBody>
      </p:sp>
      <p:sp>
        <p:nvSpPr>
          <p:cNvPr id="106"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eer">
    <p:bg>
      <p:bgPr>
        <a:solidFill>
          <a:srgbClr val="FFFFFF"/>
        </a:solidFill>
        <a:effectLst/>
      </p:bgPr>
    </p:bg>
    <p:spTree>
      <p:nvGrpSpPr>
        <p:cNvPr id="1" name=""/>
        <p:cNvGrpSpPr/>
        <p:nvPr/>
      </p:nvGrpSpPr>
      <p:grpSpPr>
        <a:xfrm>
          <a:off x="0" y="0"/>
          <a:ext cx="0" cy="0"/>
          <a:chOff x="0" y="0"/>
          <a:chExt cx="0" cy="0"/>
        </a:xfrm>
      </p:grpSpPr>
      <p:sp>
        <p:nvSpPr>
          <p:cNvPr id="113"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Horizontal">
    <p:bg>
      <p:bgPr>
        <a:solidFill>
          <a:srgbClr val="FFFFFF"/>
        </a:solidFill>
        <a:effectLst/>
      </p:bgPr>
    </p:bg>
    <p:spTree>
      <p:nvGrpSpPr>
        <p:cNvPr id="1" name=""/>
        <p:cNvGrpSpPr/>
        <p:nvPr/>
      </p:nvGrpSpPr>
      <p:grpSpPr>
        <a:xfrm>
          <a:off x="0" y="0"/>
          <a:ext cx="0" cy="0"/>
          <a:chOff x="0" y="0"/>
          <a:chExt cx="0" cy="0"/>
        </a:xfrm>
      </p:grpSpPr>
      <p:sp>
        <p:nvSpPr>
          <p:cNvPr id="23" name="Bild"/>
          <p:cNvSpPr>
            <a:spLocks noGrp="1"/>
          </p:cNvSpPr>
          <p:nvPr>
            <p:ph type="pic" idx="13"/>
          </p:nvPr>
        </p:nvSpPr>
        <p:spPr>
          <a:xfrm>
            <a:off x="1622088" y="289099"/>
            <a:ext cx="9753603" cy="6505789"/>
          </a:xfrm>
          <a:prstGeom prst="rect">
            <a:avLst/>
          </a:prstGeom>
        </p:spPr>
        <p:txBody>
          <a:bodyPr lIns="91439" tIns="45719" rIns="91439" bIns="45719">
            <a:noAutofit/>
          </a:bodyPr>
          <a:lstStyle/>
          <a:p>
            <a:endParaRPr/>
          </a:p>
        </p:txBody>
      </p:sp>
      <p:sp>
        <p:nvSpPr>
          <p:cNvPr id="24" name="Titeltext"/>
          <p:cNvSpPr txBox="1">
            <a:spLocks noGrp="1"/>
          </p:cNvSpPr>
          <p:nvPr>
            <p:ph type="title"/>
          </p:nvPr>
        </p:nvSpPr>
        <p:spPr>
          <a:xfrm>
            <a:off x="1270000" y="6718300"/>
            <a:ext cx="10464800" cy="1422400"/>
          </a:xfrm>
          <a:prstGeom prst="rect">
            <a:avLst/>
          </a:prstGeom>
        </p:spPr>
        <p:txBody>
          <a:bodyPr/>
          <a:lstStyle>
            <a:lvl1pPr algn="ctr">
              <a:defRPr sz="8000">
                <a:solidFill>
                  <a:srgbClr val="000000"/>
                </a:solidFill>
                <a:latin typeface="+mn-lt"/>
                <a:ea typeface="+mn-ea"/>
                <a:cs typeface="+mn-cs"/>
                <a:sym typeface="Helvetica Neue Medium"/>
              </a:defRPr>
            </a:lvl1pPr>
          </a:lstStyle>
          <a:p>
            <a:r>
              <a:t>Titeltext</a:t>
            </a:r>
          </a:p>
        </p:txBody>
      </p:sp>
      <p:sp>
        <p:nvSpPr>
          <p:cNvPr id="25" name="Textebene 1…"/>
          <p:cNvSpPr txBox="1">
            <a:spLocks noGrp="1"/>
          </p:cNvSpPr>
          <p:nvPr>
            <p:ph type="body" sz="quarter" idx="1"/>
          </p:nvPr>
        </p:nvSpPr>
        <p:spPr>
          <a:xfrm>
            <a:off x="1270000" y="8153400"/>
            <a:ext cx="10464800" cy="1130300"/>
          </a:xfrm>
          <a:prstGeom prst="rect">
            <a:avLst/>
          </a:prstGeom>
        </p:spPr>
        <p:txBody>
          <a:bodyPr/>
          <a:lstStyle>
            <a:lvl1pPr algn="ctr">
              <a:lnSpc>
                <a:spcPct val="100000"/>
              </a:lnSpc>
              <a:defRPr sz="3700">
                <a:latin typeface="Helvetica Neue"/>
                <a:ea typeface="Helvetica Neue"/>
                <a:cs typeface="Helvetica Neue"/>
                <a:sym typeface="Helvetica Neue"/>
              </a:defRPr>
            </a:lvl1pPr>
            <a:lvl2pPr algn="ctr">
              <a:lnSpc>
                <a:spcPct val="100000"/>
              </a:lnSpc>
              <a:defRPr sz="3700">
                <a:latin typeface="Helvetica Neue"/>
                <a:ea typeface="Helvetica Neue"/>
                <a:cs typeface="Helvetica Neue"/>
                <a:sym typeface="Helvetica Neue"/>
              </a:defRPr>
            </a:lvl2pPr>
            <a:lvl3pPr algn="ctr">
              <a:lnSpc>
                <a:spcPct val="100000"/>
              </a:lnSpc>
              <a:defRPr sz="3700">
                <a:latin typeface="Helvetica Neue"/>
                <a:ea typeface="Helvetica Neue"/>
                <a:cs typeface="Helvetica Neue"/>
                <a:sym typeface="Helvetica Neue"/>
              </a:defRPr>
            </a:lvl3pPr>
            <a:lvl4pPr algn="ctr">
              <a:lnSpc>
                <a:spcPct val="100000"/>
              </a:lnSpc>
              <a:defRPr sz="3700">
                <a:latin typeface="Helvetica Neue"/>
                <a:ea typeface="Helvetica Neue"/>
                <a:cs typeface="Helvetica Neue"/>
                <a:sym typeface="Helvetica Neue"/>
              </a:defRPr>
            </a:lvl4pPr>
            <a:lvl5pPr algn="ctr">
              <a:lnSpc>
                <a:spcPct val="100000"/>
              </a:lnSpc>
              <a:defRPr sz="3700">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26"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 Mitte">
    <p:bg>
      <p:bgPr>
        <a:solidFill>
          <a:srgbClr val="FFFFFF"/>
        </a:solidFill>
        <a:effectLst/>
      </p:bgPr>
    </p:bg>
    <p:spTree>
      <p:nvGrpSpPr>
        <p:cNvPr id="1" name=""/>
        <p:cNvGrpSpPr/>
        <p:nvPr/>
      </p:nvGrpSpPr>
      <p:grpSpPr>
        <a:xfrm>
          <a:off x="0" y="0"/>
          <a:ext cx="0" cy="0"/>
          <a:chOff x="0" y="0"/>
          <a:chExt cx="0" cy="0"/>
        </a:xfrm>
      </p:grpSpPr>
      <p:sp>
        <p:nvSpPr>
          <p:cNvPr id="33" name="Titeltext"/>
          <p:cNvSpPr txBox="1">
            <a:spLocks noGrp="1"/>
          </p:cNvSpPr>
          <p:nvPr>
            <p:ph type="title"/>
          </p:nvPr>
        </p:nvSpPr>
        <p:spPr>
          <a:xfrm>
            <a:off x="1270000" y="3225800"/>
            <a:ext cx="10464800" cy="3302000"/>
          </a:xfrm>
          <a:prstGeom prst="rect">
            <a:avLst/>
          </a:prstGeom>
        </p:spPr>
        <p:txBody>
          <a:bodyPr anchor="ctr"/>
          <a:lstStyle>
            <a:lvl1pPr algn="ctr">
              <a:defRPr sz="8000">
                <a:solidFill>
                  <a:srgbClr val="000000"/>
                </a:solidFill>
                <a:latin typeface="+mn-lt"/>
                <a:ea typeface="+mn-ea"/>
                <a:cs typeface="+mn-cs"/>
                <a:sym typeface="Helvetica Neue Medium"/>
              </a:defRPr>
            </a:lvl1pPr>
          </a:lstStyle>
          <a:p>
            <a:r>
              <a:t>Titeltext</a:t>
            </a:r>
          </a:p>
        </p:txBody>
      </p:sp>
      <p:sp>
        <p:nvSpPr>
          <p:cNvPr id="34"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 Vertikal">
    <p:bg>
      <p:bgPr>
        <a:solidFill>
          <a:srgbClr val="FFFFFF"/>
        </a:solidFill>
        <a:effectLst/>
      </p:bgPr>
    </p:bg>
    <p:spTree>
      <p:nvGrpSpPr>
        <p:cNvPr id="1" name=""/>
        <p:cNvGrpSpPr/>
        <p:nvPr/>
      </p:nvGrpSpPr>
      <p:grpSpPr>
        <a:xfrm>
          <a:off x="0" y="0"/>
          <a:ext cx="0" cy="0"/>
          <a:chOff x="0" y="0"/>
          <a:chExt cx="0" cy="0"/>
        </a:xfrm>
      </p:grpSpPr>
      <p:sp>
        <p:nvSpPr>
          <p:cNvPr id="41" name="Bild"/>
          <p:cNvSpPr>
            <a:spLocks noGrp="1"/>
          </p:cNvSpPr>
          <p:nvPr>
            <p:ph type="pic" idx="13"/>
          </p:nvPr>
        </p:nvSpPr>
        <p:spPr>
          <a:xfrm>
            <a:off x="2263775" y="613833"/>
            <a:ext cx="12401550" cy="8267701"/>
          </a:xfrm>
          <a:prstGeom prst="rect">
            <a:avLst/>
          </a:prstGeom>
        </p:spPr>
        <p:txBody>
          <a:bodyPr lIns="91439" tIns="45719" rIns="91439" bIns="45719">
            <a:noAutofit/>
          </a:bodyPr>
          <a:lstStyle/>
          <a:p>
            <a:endParaRPr/>
          </a:p>
        </p:txBody>
      </p:sp>
      <p:sp>
        <p:nvSpPr>
          <p:cNvPr id="42" name="Titeltext"/>
          <p:cNvSpPr txBox="1">
            <a:spLocks noGrp="1"/>
          </p:cNvSpPr>
          <p:nvPr>
            <p:ph type="title"/>
          </p:nvPr>
        </p:nvSpPr>
        <p:spPr>
          <a:xfrm>
            <a:off x="952500" y="635000"/>
            <a:ext cx="5334000" cy="3987800"/>
          </a:xfrm>
          <a:prstGeom prst="rect">
            <a:avLst/>
          </a:prstGeom>
        </p:spPr>
        <p:txBody>
          <a:bodyPr/>
          <a:lstStyle>
            <a:lvl1pPr algn="ctr">
              <a:defRPr sz="6000">
                <a:solidFill>
                  <a:srgbClr val="000000"/>
                </a:solidFill>
                <a:latin typeface="+mn-lt"/>
                <a:ea typeface="+mn-ea"/>
                <a:cs typeface="+mn-cs"/>
                <a:sym typeface="Helvetica Neue Medium"/>
              </a:defRPr>
            </a:lvl1pPr>
          </a:lstStyle>
          <a:p>
            <a:r>
              <a:t>Titeltext</a:t>
            </a:r>
          </a:p>
        </p:txBody>
      </p:sp>
      <p:sp>
        <p:nvSpPr>
          <p:cNvPr id="43" name="Textebene 1…"/>
          <p:cNvSpPr txBox="1">
            <a:spLocks noGrp="1"/>
          </p:cNvSpPr>
          <p:nvPr>
            <p:ph type="body" sz="quarter" idx="1"/>
          </p:nvPr>
        </p:nvSpPr>
        <p:spPr>
          <a:xfrm>
            <a:off x="952500" y="4724400"/>
            <a:ext cx="5334000" cy="4114800"/>
          </a:xfrm>
          <a:prstGeom prst="rect">
            <a:avLst/>
          </a:prstGeom>
        </p:spPr>
        <p:txBody>
          <a:bodyPr/>
          <a:lstStyle>
            <a:lvl1pPr algn="ctr">
              <a:lnSpc>
                <a:spcPct val="100000"/>
              </a:lnSpc>
              <a:defRPr sz="3700">
                <a:latin typeface="Helvetica Neue"/>
                <a:ea typeface="Helvetica Neue"/>
                <a:cs typeface="Helvetica Neue"/>
                <a:sym typeface="Helvetica Neue"/>
              </a:defRPr>
            </a:lvl1pPr>
            <a:lvl2pPr algn="ctr">
              <a:lnSpc>
                <a:spcPct val="100000"/>
              </a:lnSpc>
              <a:defRPr sz="3700">
                <a:latin typeface="Helvetica Neue"/>
                <a:ea typeface="Helvetica Neue"/>
                <a:cs typeface="Helvetica Neue"/>
                <a:sym typeface="Helvetica Neue"/>
              </a:defRPr>
            </a:lvl2pPr>
            <a:lvl3pPr algn="ctr">
              <a:lnSpc>
                <a:spcPct val="100000"/>
              </a:lnSpc>
              <a:defRPr sz="3700">
                <a:latin typeface="Helvetica Neue"/>
                <a:ea typeface="Helvetica Neue"/>
                <a:cs typeface="Helvetica Neue"/>
                <a:sym typeface="Helvetica Neue"/>
              </a:defRPr>
            </a:lvl3pPr>
            <a:lvl4pPr algn="ctr">
              <a:lnSpc>
                <a:spcPct val="100000"/>
              </a:lnSpc>
              <a:defRPr sz="3700">
                <a:latin typeface="Helvetica Neue"/>
                <a:ea typeface="Helvetica Neue"/>
                <a:cs typeface="Helvetica Neue"/>
                <a:sym typeface="Helvetica Neue"/>
              </a:defRPr>
            </a:lvl4pPr>
            <a:lvl5pPr algn="ctr">
              <a:lnSpc>
                <a:spcPct val="100000"/>
              </a:lnSpc>
              <a:defRPr sz="3700">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44"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el - Oben">
    <p:bg>
      <p:bgPr>
        <a:solidFill>
          <a:srgbClr val="FFFFFF"/>
        </a:solidFill>
        <a:effectLst/>
      </p:bgPr>
    </p:bg>
    <p:spTree>
      <p:nvGrpSpPr>
        <p:cNvPr id="1" name=""/>
        <p:cNvGrpSpPr/>
        <p:nvPr/>
      </p:nvGrpSpPr>
      <p:grpSpPr>
        <a:xfrm>
          <a:off x="0" y="0"/>
          <a:ext cx="0" cy="0"/>
          <a:chOff x="0" y="0"/>
          <a:chExt cx="0" cy="0"/>
        </a:xfrm>
      </p:grpSpPr>
      <p:sp>
        <p:nvSpPr>
          <p:cNvPr id="51" name="Titeltext"/>
          <p:cNvSpPr txBox="1">
            <a:spLocks noGrp="1"/>
          </p:cNvSpPr>
          <p:nvPr>
            <p:ph type="title"/>
          </p:nvPr>
        </p:nvSpPr>
        <p:spPr>
          <a:xfrm>
            <a:off x="952500" y="254000"/>
            <a:ext cx="11099800" cy="2159000"/>
          </a:xfrm>
          <a:prstGeom prst="rect">
            <a:avLst/>
          </a:prstGeom>
        </p:spPr>
        <p:txBody>
          <a:bodyPr anchor="ctr"/>
          <a:lstStyle>
            <a:lvl1pPr algn="ctr">
              <a:defRPr sz="8000">
                <a:solidFill>
                  <a:srgbClr val="000000"/>
                </a:solidFill>
                <a:latin typeface="+mn-lt"/>
                <a:ea typeface="+mn-ea"/>
                <a:cs typeface="+mn-cs"/>
                <a:sym typeface="Helvetica Neue Medium"/>
              </a:defRPr>
            </a:lvl1pPr>
          </a:lstStyle>
          <a:p>
            <a:r>
              <a:t>Titeltext</a:t>
            </a:r>
          </a:p>
        </p:txBody>
      </p:sp>
      <p:sp>
        <p:nvSpPr>
          <p:cNvPr id="52"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el &amp; Aufzählung">
    <p:bg>
      <p:bgPr>
        <a:solidFill>
          <a:srgbClr val="FFFFFF"/>
        </a:solidFill>
        <a:effectLst/>
      </p:bgPr>
    </p:bg>
    <p:spTree>
      <p:nvGrpSpPr>
        <p:cNvPr id="1" name=""/>
        <p:cNvGrpSpPr/>
        <p:nvPr/>
      </p:nvGrpSpPr>
      <p:grpSpPr>
        <a:xfrm>
          <a:off x="0" y="0"/>
          <a:ext cx="0" cy="0"/>
          <a:chOff x="0" y="0"/>
          <a:chExt cx="0" cy="0"/>
        </a:xfrm>
      </p:grpSpPr>
      <p:sp>
        <p:nvSpPr>
          <p:cNvPr id="59" name="Titeltext"/>
          <p:cNvSpPr txBox="1">
            <a:spLocks noGrp="1"/>
          </p:cNvSpPr>
          <p:nvPr>
            <p:ph type="title"/>
          </p:nvPr>
        </p:nvSpPr>
        <p:spPr>
          <a:xfrm>
            <a:off x="952500" y="254000"/>
            <a:ext cx="11099800" cy="2159000"/>
          </a:xfrm>
          <a:prstGeom prst="rect">
            <a:avLst/>
          </a:prstGeom>
        </p:spPr>
        <p:txBody>
          <a:bodyPr anchor="ctr"/>
          <a:lstStyle>
            <a:lvl1pPr algn="ctr">
              <a:defRPr sz="8000">
                <a:solidFill>
                  <a:srgbClr val="000000"/>
                </a:solidFill>
                <a:latin typeface="+mn-lt"/>
                <a:ea typeface="+mn-ea"/>
                <a:cs typeface="+mn-cs"/>
                <a:sym typeface="Helvetica Neue Medium"/>
              </a:defRPr>
            </a:lvl1pPr>
          </a:lstStyle>
          <a:p>
            <a:r>
              <a:t>Titeltext</a:t>
            </a:r>
          </a:p>
        </p:txBody>
      </p:sp>
      <p:sp>
        <p:nvSpPr>
          <p:cNvPr id="60" name="Textebene 1…"/>
          <p:cNvSpPr txBox="1">
            <a:spLocks noGrp="1"/>
          </p:cNvSpPr>
          <p:nvPr>
            <p:ph type="body" idx="1"/>
          </p:nvPr>
        </p:nvSpPr>
        <p:spPr>
          <a:xfrm>
            <a:off x="952500" y="2590800"/>
            <a:ext cx="11099800" cy="6286500"/>
          </a:xfrm>
          <a:prstGeom prst="rect">
            <a:avLst/>
          </a:prstGeom>
        </p:spPr>
        <p:txBody>
          <a:bodyPr anchor="ctr"/>
          <a:lstStyle>
            <a:lvl1pPr marL="444500" indent="-444500">
              <a:lnSpc>
                <a:spcPct val="100000"/>
              </a:lnSpc>
              <a:spcBef>
                <a:spcPts val="4200"/>
              </a:spcBef>
              <a:buSzPct val="145000"/>
              <a:buChar char="•"/>
              <a:defRPr sz="3200">
                <a:latin typeface="Helvetica Neue"/>
                <a:ea typeface="Helvetica Neue"/>
                <a:cs typeface="Helvetica Neue"/>
                <a:sym typeface="Helvetica Neue"/>
              </a:defRPr>
            </a:lvl1pPr>
            <a:lvl2pPr marL="889000" indent="-444500">
              <a:lnSpc>
                <a:spcPct val="100000"/>
              </a:lnSpc>
              <a:spcBef>
                <a:spcPts val="4200"/>
              </a:spcBef>
              <a:buSzPct val="145000"/>
              <a:buChar char="•"/>
              <a:defRPr sz="3200">
                <a:latin typeface="Helvetica Neue"/>
                <a:ea typeface="Helvetica Neue"/>
                <a:cs typeface="Helvetica Neue"/>
                <a:sym typeface="Helvetica Neue"/>
              </a:defRPr>
            </a:lvl2pPr>
            <a:lvl3pPr marL="1333500" indent="-444500">
              <a:lnSpc>
                <a:spcPct val="100000"/>
              </a:lnSpc>
              <a:spcBef>
                <a:spcPts val="4200"/>
              </a:spcBef>
              <a:buSzPct val="145000"/>
              <a:buChar char="•"/>
              <a:defRPr sz="3200">
                <a:latin typeface="Helvetica Neue"/>
                <a:ea typeface="Helvetica Neue"/>
                <a:cs typeface="Helvetica Neue"/>
                <a:sym typeface="Helvetica Neue"/>
              </a:defRPr>
            </a:lvl3pPr>
            <a:lvl4pPr marL="1778000" indent="-444500">
              <a:lnSpc>
                <a:spcPct val="100000"/>
              </a:lnSpc>
              <a:spcBef>
                <a:spcPts val="4200"/>
              </a:spcBef>
              <a:buSzPct val="145000"/>
              <a:buChar char="•"/>
              <a:defRPr sz="3200">
                <a:latin typeface="Helvetica Neue"/>
                <a:ea typeface="Helvetica Neue"/>
                <a:cs typeface="Helvetica Neue"/>
                <a:sym typeface="Helvetica Neue"/>
              </a:defRPr>
            </a:lvl4pPr>
            <a:lvl5pPr marL="2222500" indent="-444500">
              <a:lnSpc>
                <a:spcPct val="100000"/>
              </a:lnSpc>
              <a:spcBef>
                <a:spcPts val="4200"/>
              </a:spcBef>
              <a:buSzPct val="145000"/>
              <a:buChar char="•"/>
              <a:defRPr sz="3200">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61"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el, Aufzählung &amp; Foto">
    <p:bg>
      <p:bgPr>
        <a:solidFill>
          <a:srgbClr val="FFFFFF"/>
        </a:solidFill>
        <a:effectLst/>
      </p:bgPr>
    </p:bg>
    <p:spTree>
      <p:nvGrpSpPr>
        <p:cNvPr id="1" name=""/>
        <p:cNvGrpSpPr/>
        <p:nvPr/>
      </p:nvGrpSpPr>
      <p:grpSpPr>
        <a:xfrm>
          <a:off x="0" y="0"/>
          <a:ext cx="0" cy="0"/>
          <a:chOff x="0" y="0"/>
          <a:chExt cx="0" cy="0"/>
        </a:xfrm>
      </p:grpSpPr>
      <p:sp>
        <p:nvSpPr>
          <p:cNvPr id="68" name="Bild"/>
          <p:cNvSpPr>
            <a:spLocks noGrp="1"/>
          </p:cNvSpPr>
          <p:nvPr>
            <p:ph type="pic" idx="13"/>
          </p:nvPr>
        </p:nvSpPr>
        <p:spPr>
          <a:xfrm>
            <a:off x="4086225" y="2586566"/>
            <a:ext cx="9429750" cy="6286501"/>
          </a:xfrm>
          <a:prstGeom prst="rect">
            <a:avLst/>
          </a:prstGeom>
        </p:spPr>
        <p:txBody>
          <a:bodyPr lIns="91439" tIns="45719" rIns="91439" bIns="45719">
            <a:noAutofit/>
          </a:bodyPr>
          <a:lstStyle/>
          <a:p>
            <a:endParaRPr/>
          </a:p>
        </p:txBody>
      </p:sp>
      <p:sp>
        <p:nvSpPr>
          <p:cNvPr id="69" name="Titeltext"/>
          <p:cNvSpPr txBox="1">
            <a:spLocks noGrp="1"/>
          </p:cNvSpPr>
          <p:nvPr>
            <p:ph type="title"/>
          </p:nvPr>
        </p:nvSpPr>
        <p:spPr>
          <a:xfrm>
            <a:off x="952500" y="254000"/>
            <a:ext cx="11099800" cy="2159000"/>
          </a:xfrm>
          <a:prstGeom prst="rect">
            <a:avLst/>
          </a:prstGeom>
        </p:spPr>
        <p:txBody>
          <a:bodyPr anchor="ctr"/>
          <a:lstStyle>
            <a:lvl1pPr algn="ctr">
              <a:defRPr sz="8000">
                <a:solidFill>
                  <a:srgbClr val="000000"/>
                </a:solidFill>
                <a:latin typeface="+mn-lt"/>
                <a:ea typeface="+mn-ea"/>
                <a:cs typeface="+mn-cs"/>
                <a:sym typeface="Helvetica Neue Medium"/>
              </a:defRPr>
            </a:lvl1pPr>
          </a:lstStyle>
          <a:p>
            <a:r>
              <a:t>Titeltext</a:t>
            </a:r>
          </a:p>
        </p:txBody>
      </p:sp>
      <p:sp>
        <p:nvSpPr>
          <p:cNvPr id="70" name="Textebene 1…"/>
          <p:cNvSpPr txBox="1">
            <a:spLocks noGrp="1"/>
          </p:cNvSpPr>
          <p:nvPr>
            <p:ph type="body" sz="half" idx="1"/>
          </p:nvPr>
        </p:nvSpPr>
        <p:spPr>
          <a:xfrm>
            <a:off x="952500" y="2590800"/>
            <a:ext cx="5334000" cy="6286500"/>
          </a:xfrm>
          <a:prstGeom prst="rect">
            <a:avLst/>
          </a:prstGeom>
        </p:spPr>
        <p:txBody>
          <a:bodyPr anchor="ctr"/>
          <a:lstStyle>
            <a:lvl1pPr marL="342900" indent="-342900">
              <a:lnSpc>
                <a:spcPct val="100000"/>
              </a:lnSpc>
              <a:spcBef>
                <a:spcPts val="3200"/>
              </a:spcBef>
              <a:buSzPct val="145000"/>
              <a:buChar char="•"/>
              <a:defRPr sz="2800">
                <a:latin typeface="Helvetica Neue"/>
                <a:ea typeface="Helvetica Neue"/>
                <a:cs typeface="Helvetica Neue"/>
                <a:sym typeface="Helvetica Neue"/>
              </a:defRPr>
            </a:lvl1pPr>
            <a:lvl2pPr marL="685800" indent="-342900">
              <a:lnSpc>
                <a:spcPct val="100000"/>
              </a:lnSpc>
              <a:spcBef>
                <a:spcPts val="3200"/>
              </a:spcBef>
              <a:buSzPct val="145000"/>
              <a:buChar char="•"/>
              <a:defRPr sz="2800">
                <a:latin typeface="Helvetica Neue"/>
                <a:ea typeface="Helvetica Neue"/>
                <a:cs typeface="Helvetica Neue"/>
                <a:sym typeface="Helvetica Neue"/>
              </a:defRPr>
            </a:lvl2pPr>
            <a:lvl3pPr marL="1028700" indent="-342900">
              <a:lnSpc>
                <a:spcPct val="100000"/>
              </a:lnSpc>
              <a:spcBef>
                <a:spcPts val="3200"/>
              </a:spcBef>
              <a:buSzPct val="145000"/>
              <a:buChar char="•"/>
              <a:defRPr sz="2800">
                <a:latin typeface="Helvetica Neue"/>
                <a:ea typeface="Helvetica Neue"/>
                <a:cs typeface="Helvetica Neue"/>
                <a:sym typeface="Helvetica Neue"/>
              </a:defRPr>
            </a:lvl3pPr>
            <a:lvl4pPr marL="1371600" indent="-342900">
              <a:lnSpc>
                <a:spcPct val="100000"/>
              </a:lnSpc>
              <a:spcBef>
                <a:spcPts val="3200"/>
              </a:spcBef>
              <a:buSzPct val="145000"/>
              <a:buChar char="•"/>
              <a:defRPr sz="2800">
                <a:latin typeface="Helvetica Neue"/>
                <a:ea typeface="Helvetica Neue"/>
                <a:cs typeface="Helvetica Neue"/>
                <a:sym typeface="Helvetica Neue"/>
              </a:defRPr>
            </a:lvl4pPr>
            <a:lvl5pPr marL="1714500" indent="-342900">
              <a:lnSpc>
                <a:spcPct val="100000"/>
              </a:lnSpc>
              <a:spcBef>
                <a:spcPts val="3200"/>
              </a:spcBef>
              <a:buSzPct val="145000"/>
              <a:buChar char="•"/>
              <a:defRPr sz="2800">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71" name="Foliennumm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Aufzählungszeichen">
    <p:bg>
      <p:bgPr>
        <a:solidFill>
          <a:srgbClr val="FFFFFF"/>
        </a:solidFill>
        <a:effectLst/>
      </p:bgPr>
    </p:bg>
    <p:spTree>
      <p:nvGrpSpPr>
        <p:cNvPr id="1" name=""/>
        <p:cNvGrpSpPr/>
        <p:nvPr/>
      </p:nvGrpSpPr>
      <p:grpSpPr>
        <a:xfrm>
          <a:off x="0" y="0"/>
          <a:ext cx="0" cy="0"/>
          <a:chOff x="0" y="0"/>
          <a:chExt cx="0" cy="0"/>
        </a:xfrm>
      </p:grpSpPr>
      <p:sp>
        <p:nvSpPr>
          <p:cNvPr id="78" name="Textebene 1…"/>
          <p:cNvSpPr txBox="1">
            <a:spLocks noGrp="1"/>
          </p:cNvSpPr>
          <p:nvPr>
            <p:ph type="body" idx="1"/>
          </p:nvPr>
        </p:nvSpPr>
        <p:spPr>
          <a:xfrm>
            <a:off x="952500" y="1270000"/>
            <a:ext cx="11099800" cy="7213600"/>
          </a:xfrm>
          <a:prstGeom prst="rect">
            <a:avLst/>
          </a:prstGeom>
        </p:spPr>
        <p:txBody>
          <a:bodyPr anchor="ctr"/>
          <a:lstStyle>
            <a:lvl1pPr marL="444500" indent="-444500">
              <a:lnSpc>
                <a:spcPct val="100000"/>
              </a:lnSpc>
              <a:spcBef>
                <a:spcPts val="4200"/>
              </a:spcBef>
              <a:buSzPct val="145000"/>
              <a:buChar char="•"/>
              <a:defRPr sz="3200">
                <a:latin typeface="Helvetica Neue"/>
                <a:ea typeface="Helvetica Neue"/>
                <a:cs typeface="Helvetica Neue"/>
                <a:sym typeface="Helvetica Neue"/>
              </a:defRPr>
            </a:lvl1pPr>
            <a:lvl2pPr marL="889000" indent="-444500">
              <a:lnSpc>
                <a:spcPct val="100000"/>
              </a:lnSpc>
              <a:spcBef>
                <a:spcPts val="4200"/>
              </a:spcBef>
              <a:buSzPct val="145000"/>
              <a:buChar char="•"/>
              <a:defRPr sz="3200">
                <a:latin typeface="Helvetica Neue"/>
                <a:ea typeface="Helvetica Neue"/>
                <a:cs typeface="Helvetica Neue"/>
                <a:sym typeface="Helvetica Neue"/>
              </a:defRPr>
            </a:lvl2pPr>
            <a:lvl3pPr marL="1333500" indent="-444500">
              <a:lnSpc>
                <a:spcPct val="100000"/>
              </a:lnSpc>
              <a:spcBef>
                <a:spcPts val="4200"/>
              </a:spcBef>
              <a:buSzPct val="145000"/>
              <a:buChar char="•"/>
              <a:defRPr sz="3200">
                <a:latin typeface="Helvetica Neue"/>
                <a:ea typeface="Helvetica Neue"/>
                <a:cs typeface="Helvetica Neue"/>
                <a:sym typeface="Helvetica Neue"/>
              </a:defRPr>
            </a:lvl3pPr>
            <a:lvl4pPr marL="1778000" indent="-444500">
              <a:lnSpc>
                <a:spcPct val="100000"/>
              </a:lnSpc>
              <a:spcBef>
                <a:spcPts val="4200"/>
              </a:spcBef>
              <a:buSzPct val="145000"/>
              <a:buChar char="•"/>
              <a:defRPr sz="3200">
                <a:latin typeface="Helvetica Neue"/>
                <a:ea typeface="Helvetica Neue"/>
                <a:cs typeface="Helvetica Neue"/>
                <a:sym typeface="Helvetica Neue"/>
              </a:defRPr>
            </a:lvl4pPr>
            <a:lvl5pPr marL="2222500" indent="-444500">
              <a:lnSpc>
                <a:spcPct val="100000"/>
              </a:lnSpc>
              <a:spcBef>
                <a:spcPts val="4200"/>
              </a:spcBef>
              <a:buSzPct val="145000"/>
              <a:buChar char="•"/>
              <a:defRPr sz="3200">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79"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3 Stück">
    <p:bg>
      <p:bgPr>
        <a:solidFill>
          <a:srgbClr val="FFFFFF"/>
        </a:solidFill>
        <a:effectLst/>
      </p:bgPr>
    </p:bg>
    <p:spTree>
      <p:nvGrpSpPr>
        <p:cNvPr id="1" name=""/>
        <p:cNvGrpSpPr/>
        <p:nvPr/>
      </p:nvGrpSpPr>
      <p:grpSpPr>
        <a:xfrm>
          <a:off x="0" y="0"/>
          <a:ext cx="0" cy="0"/>
          <a:chOff x="0" y="0"/>
          <a:chExt cx="0" cy="0"/>
        </a:xfrm>
      </p:grpSpPr>
      <p:sp>
        <p:nvSpPr>
          <p:cNvPr id="86" name="Bild"/>
          <p:cNvSpPr>
            <a:spLocks noGrp="1"/>
          </p:cNvSpPr>
          <p:nvPr>
            <p:ph type="pic" sz="quarter" idx="13"/>
          </p:nvPr>
        </p:nvSpPr>
        <p:spPr>
          <a:xfrm>
            <a:off x="6680200" y="5029200"/>
            <a:ext cx="6054748" cy="4038600"/>
          </a:xfrm>
          <a:prstGeom prst="rect">
            <a:avLst/>
          </a:prstGeom>
        </p:spPr>
        <p:txBody>
          <a:bodyPr lIns="91439" tIns="45719" rIns="91439" bIns="45719">
            <a:noAutofit/>
          </a:bodyPr>
          <a:lstStyle/>
          <a:p>
            <a:endParaRPr/>
          </a:p>
        </p:txBody>
      </p:sp>
      <p:sp>
        <p:nvSpPr>
          <p:cNvPr id="87" name="Bild"/>
          <p:cNvSpPr>
            <a:spLocks noGrp="1"/>
          </p:cNvSpPr>
          <p:nvPr>
            <p:ph type="pic" sz="quarter" idx="14"/>
          </p:nvPr>
        </p:nvSpPr>
        <p:spPr>
          <a:xfrm>
            <a:off x="6502400" y="889000"/>
            <a:ext cx="5867400" cy="3911601"/>
          </a:xfrm>
          <a:prstGeom prst="rect">
            <a:avLst/>
          </a:prstGeom>
        </p:spPr>
        <p:txBody>
          <a:bodyPr lIns="91439" tIns="45719" rIns="91439" bIns="45719">
            <a:noAutofit/>
          </a:bodyPr>
          <a:lstStyle/>
          <a:p>
            <a:endParaRPr/>
          </a:p>
        </p:txBody>
      </p:sp>
      <p:sp>
        <p:nvSpPr>
          <p:cNvPr id="88" name="Bild"/>
          <p:cNvSpPr>
            <a:spLocks noGrp="1"/>
          </p:cNvSpPr>
          <p:nvPr>
            <p:ph type="pic" idx="15"/>
          </p:nvPr>
        </p:nvSpPr>
        <p:spPr>
          <a:xfrm>
            <a:off x="-2374900" y="889000"/>
            <a:ext cx="11982450" cy="7988300"/>
          </a:xfrm>
          <a:prstGeom prst="rect">
            <a:avLst/>
          </a:prstGeom>
        </p:spPr>
        <p:txBody>
          <a:bodyPr lIns="91439" tIns="45719" rIns="91439" bIns="45719">
            <a:noAutofit/>
          </a:bodyPr>
          <a:lstStyle/>
          <a:p>
            <a:endParaRPr/>
          </a:p>
        </p:txBody>
      </p:sp>
      <p:sp>
        <p:nvSpPr>
          <p:cNvPr id="89" name="Foliennummer"/>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Rechteck"/>
          <p:cNvSpPr/>
          <p:nvPr/>
        </p:nvSpPr>
        <p:spPr>
          <a:xfrm>
            <a:off x="-96376" y="-6844"/>
            <a:ext cx="13197552" cy="1285516"/>
          </a:xfrm>
          <a:prstGeom prst="rect">
            <a:avLst/>
          </a:prstGeom>
          <a:solidFill>
            <a:srgbClr val="004D65">
              <a:alpha val="43000"/>
            </a:srgbClr>
          </a:solidFill>
          <a:ln w="12700">
            <a:miter lim="400000"/>
          </a:ln>
        </p:spPr>
        <p:txBody>
          <a:bodyPr lIns="50800" tIns="50800" rIns="50800" bIns="50800" anchor="ctr"/>
          <a:lstStyle/>
          <a:p>
            <a:pPr>
              <a:defRPr sz="2200" b="0">
                <a:solidFill>
                  <a:srgbClr val="D6D5D5"/>
                </a:solidFill>
                <a:latin typeface="+mn-lt"/>
                <a:ea typeface="+mn-ea"/>
                <a:cs typeface="+mn-cs"/>
                <a:sym typeface="Helvetica Neue Medium"/>
              </a:defRPr>
            </a:pPr>
            <a:endParaRPr/>
          </a:p>
        </p:txBody>
      </p:sp>
      <p:sp>
        <p:nvSpPr>
          <p:cNvPr id="3" name="Titeltext"/>
          <p:cNvSpPr txBox="1">
            <a:spLocks noGrp="1"/>
          </p:cNvSpPr>
          <p:nvPr>
            <p:ph type="title"/>
          </p:nvPr>
        </p:nvSpPr>
        <p:spPr>
          <a:xfrm>
            <a:off x="465557" y="264676"/>
            <a:ext cx="12073686" cy="901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Titeltext</a:t>
            </a:r>
          </a:p>
        </p:txBody>
      </p:sp>
      <p:sp>
        <p:nvSpPr>
          <p:cNvPr id="4" name="Textebene 1…"/>
          <p:cNvSpPr txBox="1">
            <a:spLocks noGrp="1"/>
          </p:cNvSpPr>
          <p:nvPr>
            <p:ph type="body" idx="1"/>
          </p:nvPr>
        </p:nvSpPr>
        <p:spPr>
          <a:xfrm>
            <a:off x="389666" y="1665473"/>
            <a:ext cx="12126810" cy="6551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Textebene 1</a:t>
            </a:r>
          </a:p>
          <a:p>
            <a:pPr lvl="1"/>
            <a:r>
              <a:t>Textebene 2</a:t>
            </a:r>
          </a:p>
          <a:p>
            <a:pPr lvl="2"/>
            <a:r>
              <a:t>Textebene 3</a:t>
            </a:r>
          </a:p>
          <a:p>
            <a:pPr lvl="3"/>
            <a:r>
              <a:t>Textebene 4</a:t>
            </a:r>
          </a:p>
          <a:p>
            <a:pPr lvl="4"/>
            <a:r>
              <a:t>Textebene 5</a:t>
            </a:r>
          </a:p>
        </p:txBody>
      </p:sp>
      <p:sp>
        <p:nvSpPr>
          <p:cNvPr id="5" name="Rechteck"/>
          <p:cNvSpPr/>
          <p:nvPr/>
        </p:nvSpPr>
        <p:spPr>
          <a:xfrm>
            <a:off x="-96376" y="8500070"/>
            <a:ext cx="13197552" cy="1285516"/>
          </a:xfrm>
          <a:prstGeom prst="rect">
            <a:avLst/>
          </a:prstGeom>
          <a:solidFill>
            <a:srgbClr val="004D65">
              <a:alpha val="43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 name="03.11.2020  Aline May…"/>
          <p:cNvSpPr txBox="1"/>
          <p:nvPr/>
        </p:nvSpPr>
        <p:spPr>
          <a:xfrm>
            <a:off x="8033755" y="9018500"/>
            <a:ext cx="4863850" cy="652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defRPr sz="1900" b="0">
                <a:solidFill>
                  <a:srgbClr val="474747"/>
                </a:solidFill>
                <a:latin typeface="Arial"/>
                <a:ea typeface="Arial"/>
                <a:cs typeface="Arial"/>
                <a:sym typeface="Arial"/>
              </a:defRPr>
            </a:pPr>
            <a:r>
              <a:t>03.11.2020  Aline May</a:t>
            </a:r>
          </a:p>
          <a:p>
            <a:pPr algn="r">
              <a:defRPr sz="1900" b="0">
                <a:solidFill>
                  <a:srgbClr val="474747"/>
                </a:solidFill>
                <a:latin typeface="Arial"/>
                <a:ea typeface="Arial"/>
                <a:cs typeface="Arial"/>
                <a:sym typeface="Arial"/>
              </a:defRPr>
            </a:pPr>
            <a:r>
              <a:t>Proseminar</a:t>
            </a:r>
          </a:p>
        </p:txBody>
      </p:sp>
      <p:sp>
        <p:nvSpPr>
          <p:cNvPr id="7" name="Foliennummer"/>
          <p:cNvSpPr txBox="1">
            <a:spLocks noGrp="1"/>
          </p:cNvSpPr>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sz="1600" b="0">
                <a:latin typeface="Helvetica Neue Thin"/>
                <a:ea typeface="Helvetica Neue Thin"/>
                <a:cs typeface="Helvetica Neue Thin"/>
                <a:sym typeface="Helvetica Neue Thin"/>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1pPr>
      <a:lvl2pPr marL="0" marR="0" indent="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2pPr>
      <a:lvl3pPr marL="0" marR="0" indent="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3pPr>
      <a:lvl4pPr marL="0" marR="0" indent="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4pPr>
      <a:lvl5pPr marL="0" marR="0" indent="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5pPr>
      <a:lvl6pPr marL="0" marR="0" indent="35560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6pPr>
      <a:lvl7pPr marL="0" marR="0" indent="71120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7pPr>
      <a:lvl8pPr marL="0" marR="0" indent="106680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8pPr>
      <a:lvl9pPr marL="0" marR="0" indent="1422400" algn="l" defTabSz="584200" latinLnBrk="0">
        <a:lnSpc>
          <a:spcPct val="100000"/>
        </a:lnSpc>
        <a:spcBef>
          <a:spcPts val="0"/>
        </a:spcBef>
        <a:spcAft>
          <a:spcPts val="0"/>
        </a:spcAft>
        <a:buClrTx/>
        <a:buSzTx/>
        <a:buFontTx/>
        <a:buNone/>
        <a:tabLst/>
        <a:defRPr sz="4300" b="0" i="0" u="none" strike="noStrike" cap="none" spc="0" baseline="0">
          <a:solidFill>
            <a:srgbClr val="333333"/>
          </a:solidFill>
          <a:uFillTx/>
          <a:latin typeface="Arial"/>
          <a:ea typeface="Arial"/>
          <a:cs typeface="Arial"/>
          <a:sym typeface="Arial"/>
        </a:defRPr>
      </a:lvl9pPr>
    </p:titleStyle>
    <p:bodyStyle>
      <a:lvl1pPr marL="0" marR="0" indent="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1pPr>
      <a:lvl2pPr marL="0" marR="0" indent="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2pPr>
      <a:lvl3pPr marL="0" marR="0" indent="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3pPr>
      <a:lvl4pPr marL="0" marR="0" indent="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4pPr>
      <a:lvl5pPr marL="0" marR="0" indent="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5pPr>
      <a:lvl6pPr marL="0" marR="0" indent="35560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6pPr>
      <a:lvl7pPr marL="0" marR="0" indent="71120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7pPr>
      <a:lvl8pPr marL="0" marR="0" indent="106680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8pPr>
      <a:lvl9pPr marL="0" marR="0" indent="1422400" algn="l" defTabSz="584200" latinLnBrk="0">
        <a:lnSpc>
          <a:spcPct val="125000"/>
        </a:lnSpc>
        <a:spcBef>
          <a:spcPts val="0"/>
        </a:spcBef>
        <a:spcAft>
          <a:spcPts val="0"/>
        </a:spcAft>
        <a:buClrTx/>
        <a:buSzTx/>
        <a:buFontTx/>
        <a:buNone/>
        <a:tabLst/>
        <a:defRPr sz="3400" b="0" i="0" u="none" strike="noStrike" cap="none" spc="0" baseline="0">
          <a:solidFill>
            <a:srgbClr val="000000"/>
          </a:solidFill>
          <a:uFillTx/>
          <a:latin typeface="Arial"/>
          <a:ea typeface="Arial"/>
          <a:cs typeface="Arial"/>
          <a:sym typeface="Arial"/>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Thi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de.khanacademy.org/math/geometry/hs-geo-circles/hs-geo-inscribed-angles/a/inscribed-and-central-angles-proof" TargetMode="External"/><Relationship Id="rId7" Type="http://schemas.openxmlformats.org/officeDocument/2006/relationships/hyperlink" Target="https://publicdomainreview.org/collection/the-first-six-books-of-the-elements-of-euclid-1847" TargetMode="External"/><Relationship Id="rId2" Type="http://schemas.openxmlformats.org/officeDocument/2006/relationships/hyperlink" Target="https://mathcs.clarku.edu/~djoyce/java/elements/bookIII/bookIII.html" TargetMode="External"/><Relationship Id="rId1" Type="http://schemas.openxmlformats.org/officeDocument/2006/relationships/slideLayout" Target="../slideLayouts/slideLayout1.xml"/><Relationship Id="rId6" Type="http://schemas.openxmlformats.org/officeDocument/2006/relationships/hyperlink" Target="https://www.antike-griechische.de/Euklid.pdf" TargetMode="External"/><Relationship Id="rId5" Type="http://schemas.openxmlformats.org/officeDocument/2006/relationships/hyperlink" Target="https://de.wikipedia.org/wiki/Euklid" TargetMode="External"/><Relationship Id="rId4" Type="http://schemas.openxmlformats.org/officeDocument/2006/relationships/hyperlink" Target="http://opera-platonis.de/euklid/Buch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Zum Bearb. doppeltippen"/>
          <p:cNvSpPr txBox="1">
            <a:spLocks noGrp="1"/>
          </p:cNvSpPr>
          <p:nvPr>
            <p:ph type="ctrTitle"/>
          </p:nvPr>
        </p:nvSpPr>
        <p:spPr>
          <a:prstGeom prst="rect">
            <a:avLst/>
          </a:prstGeom>
        </p:spPr>
        <p:txBody>
          <a:bodyPr/>
          <a:lstStyle/>
          <a:p>
            <a:endParaRPr/>
          </a:p>
        </p:txBody>
      </p:sp>
      <p:sp>
        <p:nvSpPr>
          <p:cNvPr id="123" name="Kreise bei Euklid und heute"/>
          <p:cNvSpPr txBox="1">
            <a:spLocks noGrp="1"/>
          </p:cNvSpPr>
          <p:nvPr>
            <p:ph type="subTitle" sz="quarter" idx="1"/>
          </p:nvPr>
        </p:nvSpPr>
        <p:spPr>
          <a:xfrm>
            <a:off x="2072480" y="3474646"/>
            <a:ext cx="8859840" cy="905748"/>
          </a:xfrm>
          <a:prstGeom prst="rect">
            <a:avLst/>
          </a:prstGeom>
        </p:spPr>
        <p:txBody>
          <a:bodyPr>
            <a:normAutofit fontScale="92500" lnSpcReduction="10000"/>
          </a:bodyPr>
          <a:lstStyle>
            <a:lvl1pPr>
              <a:defRPr sz="5200">
                <a:solidFill>
                  <a:srgbClr val="333333"/>
                </a:solidFill>
                <a:latin typeface="Helvetica"/>
                <a:ea typeface="Helvetica"/>
                <a:cs typeface="Helvetica"/>
                <a:sym typeface="Helvetica"/>
              </a:defRPr>
            </a:lvl1pPr>
          </a:lstStyle>
          <a:p>
            <a:r>
              <a:t>Kreise bei Euklid und heute</a:t>
            </a:r>
          </a:p>
        </p:txBody>
      </p:sp>
      <p:sp>
        <p:nvSpPr>
          <p:cNvPr id="124" name="WS 2020/21…"/>
          <p:cNvSpPr txBox="1"/>
          <p:nvPr/>
        </p:nvSpPr>
        <p:spPr>
          <a:xfrm>
            <a:off x="165893" y="6936626"/>
            <a:ext cx="9569080" cy="143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900" b="0">
                <a:solidFill>
                  <a:srgbClr val="5C5C5C"/>
                </a:solidFill>
                <a:latin typeface="Helvetica"/>
                <a:ea typeface="Helvetica"/>
                <a:cs typeface="Helvetica"/>
                <a:sym typeface="Helvetica"/>
              </a:defRPr>
            </a:pPr>
            <a:r>
              <a:t>WS 2020/21</a:t>
            </a:r>
          </a:p>
          <a:p>
            <a:pPr algn="l">
              <a:defRPr sz="2900" b="0">
                <a:solidFill>
                  <a:srgbClr val="5C5C5C"/>
                </a:solidFill>
                <a:latin typeface="Helvetica"/>
                <a:ea typeface="Helvetica"/>
                <a:cs typeface="Helvetica"/>
                <a:sym typeface="Helvetica"/>
              </a:defRPr>
            </a:pPr>
            <a:r>
              <a:t>Dozent: Prof. Dr. Moritz Weber</a:t>
            </a:r>
          </a:p>
          <a:p>
            <a:pPr algn="l">
              <a:defRPr sz="2900" b="0">
                <a:solidFill>
                  <a:srgbClr val="5C5C5C"/>
                </a:solidFill>
                <a:latin typeface="Helvetica"/>
                <a:ea typeface="Helvetica"/>
                <a:cs typeface="Helvetica"/>
                <a:sym typeface="Helvetica"/>
              </a:defRPr>
            </a:pPr>
            <a:r>
              <a:t>Referentin: Aline May</a:t>
            </a:r>
          </a:p>
        </p:txBody>
      </p:sp>
      <p:sp>
        <p:nvSpPr>
          <p:cNvPr id="125" name="Proseminar"/>
          <p:cNvSpPr txBox="1"/>
          <p:nvPr/>
        </p:nvSpPr>
        <p:spPr>
          <a:xfrm>
            <a:off x="2095977" y="4330570"/>
            <a:ext cx="2257072" cy="111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300" b="0">
                <a:solidFill>
                  <a:srgbClr val="474747"/>
                </a:solidFill>
                <a:latin typeface="Helvetica"/>
                <a:ea typeface="Helvetica"/>
                <a:cs typeface="Helvetica"/>
                <a:sym typeface="Helvetica"/>
              </a:defRPr>
            </a:lvl1pPr>
          </a:lstStyle>
          <a:p>
            <a:r>
              <a:t>Proseminar</a:t>
            </a:r>
          </a:p>
        </p:txBody>
      </p:sp>
      <p:sp>
        <p:nvSpPr>
          <p:cNvPr id="126"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roposition III.1…"/>
          <p:cNvSpPr txBox="1">
            <a:spLocks noGrp="1"/>
          </p:cNvSpPr>
          <p:nvPr>
            <p:ph type="ctrTitle"/>
          </p:nvPr>
        </p:nvSpPr>
        <p:spPr>
          <a:prstGeom prst="rect">
            <a:avLst/>
          </a:prstGeom>
        </p:spPr>
        <p:txBody>
          <a:bodyPr>
            <a:normAutofit fontScale="90000"/>
          </a:bodyPr>
          <a:lstStyle/>
          <a:p>
            <a:pPr defTabSz="362204">
              <a:defRPr sz="2666" b="1"/>
            </a:pPr>
            <a:r>
              <a:t>Proposition III.1</a:t>
            </a:r>
          </a:p>
          <a:p>
            <a:pPr defTabSz="362204">
              <a:defRPr sz="2666"/>
            </a:pPr>
            <a:r>
              <a:t>Den Mittelpunkt eines gegebenen Kreises auffinden</a:t>
            </a:r>
          </a:p>
        </p:txBody>
      </p:sp>
      <p:sp>
        <p:nvSpPr>
          <p:cNvPr id="201" name="Es sei der Kreis ABC gegeben, es soll ein Mittelpunkt gefunden werden"/>
          <p:cNvSpPr txBox="1">
            <a:spLocks noGrp="1"/>
          </p:cNvSpPr>
          <p:nvPr>
            <p:ph type="subTitle" sz="quarter" idx="1"/>
          </p:nvPr>
        </p:nvSpPr>
        <p:spPr>
          <a:xfrm>
            <a:off x="804243" y="1569024"/>
            <a:ext cx="10927128" cy="626968"/>
          </a:xfrm>
          <a:prstGeom prst="rect">
            <a:avLst/>
          </a:prstGeom>
        </p:spPr>
        <p:txBody>
          <a:bodyPr>
            <a:normAutofit fontScale="92500"/>
          </a:bodyPr>
          <a:lstStyle>
            <a:lvl1pPr defTabSz="560831">
              <a:defRPr sz="2688"/>
            </a:lvl1pPr>
          </a:lstStyle>
          <a:p>
            <a:r>
              <a:t>Es sei der Kreis ABC gegeben, es soll ein Mittelpunkt gefunden werden</a:t>
            </a:r>
          </a:p>
        </p:txBody>
      </p:sp>
      <p:sp>
        <p:nvSpPr>
          <p:cNvPr id="202"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03" name="Kreis"/>
          <p:cNvSpPr/>
          <p:nvPr/>
        </p:nvSpPr>
        <p:spPr>
          <a:xfrm>
            <a:off x="3963346" y="2983075"/>
            <a:ext cx="4608922" cy="4608922"/>
          </a:xfrm>
          <a:prstGeom prst="ellipse">
            <a:avLst/>
          </a:prstGeom>
          <a:ln w="381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04" name="Linie"/>
          <p:cNvSpPr/>
          <p:nvPr/>
        </p:nvSpPr>
        <p:spPr>
          <a:xfrm>
            <a:off x="4088665" y="6073326"/>
            <a:ext cx="4370983" cy="1"/>
          </a:xfrm>
          <a:prstGeom prst="line">
            <a:avLst/>
          </a:prstGeom>
          <a:ln w="38100">
            <a:solidFill>
              <a:srgbClr val="0061FE"/>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05" name="Linie"/>
          <p:cNvSpPr/>
          <p:nvPr/>
        </p:nvSpPr>
        <p:spPr>
          <a:xfrm flipV="1">
            <a:off x="6274808" y="2956807"/>
            <a:ext cx="1" cy="3089875"/>
          </a:xfrm>
          <a:prstGeom prst="line">
            <a:avLst/>
          </a:prstGeom>
          <a:ln w="38100">
            <a:solidFill>
              <a:srgbClr val="FF37C7"/>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06" name="Zeichnung"/>
          <p:cNvSpPr/>
          <p:nvPr/>
        </p:nvSpPr>
        <p:spPr>
          <a:xfrm>
            <a:off x="6179815" y="2486343"/>
            <a:ext cx="372578" cy="363911"/>
          </a:xfrm>
          <a:custGeom>
            <a:avLst/>
            <a:gdLst/>
            <a:ahLst/>
            <a:cxnLst>
              <a:cxn ang="0">
                <a:pos x="wd2" y="hd2"/>
              </a:cxn>
              <a:cxn ang="5400000">
                <a:pos x="wd2" y="hd2"/>
              </a:cxn>
              <a:cxn ang="10800000">
                <a:pos x="wd2" y="hd2"/>
              </a:cxn>
              <a:cxn ang="16200000">
                <a:pos x="wd2" y="hd2"/>
              </a:cxn>
            </a:cxnLst>
            <a:rect l="0" t="0" r="r" b="b"/>
            <a:pathLst>
              <a:path w="21499" h="21195" extrusionOk="0">
                <a:moveTo>
                  <a:pt x="19699" y="3350"/>
                </a:moveTo>
                <a:cubicBezTo>
                  <a:pt x="18299" y="1937"/>
                  <a:pt x="16899" y="523"/>
                  <a:pt x="14799" y="120"/>
                </a:cubicBezTo>
                <a:cubicBezTo>
                  <a:pt x="12699" y="-284"/>
                  <a:pt x="9899" y="322"/>
                  <a:pt x="7299" y="2138"/>
                </a:cubicBezTo>
                <a:cubicBezTo>
                  <a:pt x="4699" y="3955"/>
                  <a:pt x="2299" y="6983"/>
                  <a:pt x="1099" y="9507"/>
                </a:cubicBezTo>
                <a:cubicBezTo>
                  <a:pt x="-101" y="12030"/>
                  <a:pt x="-101" y="14049"/>
                  <a:pt x="99" y="15664"/>
                </a:cubicBezTo>
                <a:cubicBezTo>
                  <a:pt x="299" y="17279"/>
                  <a:pt x="699" y="18490"/>
                  <a:pt x="1299" y="19398"/>
                </a:cubicBezTo>
                <a:cubicBezTo>
                  <a:pt x="1899" y="20307"/>
                  <a:pt x="2699" y="20912"/>
                  <a:pt x="5299" y="21114"/>
                </a:cubicBezTo>
                <a:cubicBezTo>
                  <a:pt x="7899" y="21316"/>
                  <a:pt x="12299" y="21114"/>
                  <a:pt x="15299" y="20811"/>
                </a:cubicBezTo>
                <a:cubicBezTo>
                  <a:pt x="18299" y="20509"/>
                  <a:pt x="19899" y="20105"/>
                  <a:pt x="21499" y="19701"/>
                </a:cubicBezTo>
              </a:path>
            </a:pathLst>
          </a:custGeom>
          <a:ln w="50155" cap="rnd">
            <a:solidFill>
              <a:srgbClr val="000000"/>
            </a:solidFill>
          </a:ln>
        </p:spPr>
        <p:txBody>
          <a:bodyPr lIns="0" tIns="0" rIns="0" bIns="0"/>
          <a:lstStyle/>
          <a:p>
            <a:pPr algn="l" defTabSz="457200">
              <a:defRPr sz="1200" b="0">
                <a:latin typeface="Helvetica"/>
                <a:ea typeface="Helvetica"/>
                <a:cs typeface="Helvetica"/>
                <a:sym typeface="Helvetica"/>
              </a:defRPr>
            </a:pPr>
            <a:endParaRPr/>
          </a:p>
        </p:txBody>
      </p:sp>
      <p:grpSp>
        <p:nvGrpSpPr>
          <p:cNvPr id="212" name="Zeichnung"/>
          <p:cNvGrpSpPr/>
          <p:nvPr/>
        </p:nvGrpSpPr>
        <p:grpSpPr>
          <a:xfrm>
            <a:off x="6203280" y="5017118"/>
            <a:ext cx="624609" cy="432051"/>
            <a:chOff x="0" y="0"/>
            <a:chExt cx="624607" cy="432049"/>
          </a:xfrm>
        </p:grpSpPr>
        <p:sp>
          <p:nvSpPr>
            <p:cNvPr id="207" name="Linie"/>
            <p:cNvSpPr/>
            <p:nvPr/>
          </p:nvSpPr>
          <p:spPr>
            <a:xfrm>
              <a:off x="28391" y="261702"/>
              <a:ext cx="141957" cy="1476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320" y="16892"/>
                    <a:pt x="8640" y="12185"/>
                    <a:pt x="12096" y="8585"/>
                  </a:cubicBezTo>
                  <a:cubicBezTo>
                    <a:pt x="15552" y="4985"/>
                    <a:pt x="18144" y="2492"/>
                    <a:pt x="19584" y="1246"/>
                  </a:cubicBezTo>
                  <a:cubicBezTo>
                    <a:pt x="21024" y="0"/>
                    <a:pt x="21312" y="0"/>
                    <a:pt x="21600" y="0"/>
                  </a:cubicBezTo>
                </a:path>
              </a:pathLst>
            </a:custGeom>
            <a:noFill/>
            <a:ln w="42894" cap="rnd">
              <a:solidFill>
                <a:srgbClr val="008CB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08" name="Linie"/>
            <p:cNvSpPr/>
            <p:nvPr/>
          </p:nvSpPr>
          <p:spPr>
            <a:xfrm>
              <a:off x="0" y="267380"/>
              <a:ext cx="164671" cy="164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79" y="2483"/>
                    <a:pt x="5959" y="4965"/>
                    <a:pt x="9559" y="8565"/>
                  </a:cubicBezTo>
                  <a:cubicBezTo>
                    <a:pt x="13159" y="12165"/>
                    <a:pt x="17379" y="16883"/>
                    <a:pt x="21600" y="21600"/>
                  </a:cubicBezTo>
                </a:path>
              </a:pathLst>
            </a:custGeom>
            <a:noFill/>
            <a:ln w="42894" cap="rnd">
              <a:solidFill>
                <a:srgbClr val="008CB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09" name="Linie"/>
            <p:cNvSpPr/>
            <p:nvPr/>
          </p:nvSpPr>
          <p:spPr>
            <a:xfrm>
              <a:off x="346373" y="45929"/>
              <a:ext cx="1" cy="335017"/>
            </a:xfrm>
            <a:prstGeom prst="ellipse">
              <a:avLst/>
            </a:prstGeom>
            <a:noFill/>
            <a:ln w="42894" cap="rnd">
              <a:solidFill>
                <a:srgbClr val="008CB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10" name="Linie"/>
            <p:cNvSpPr/>
            <p:nvPr/>
          </p:nvSpPr>
          <p:spPr>
            <a:xfrm>
              <a:off x="317981" y="0"/>
              <a:ext cx="306627" cy="28895"/>
            </a:xfrm>
            <a:custGeom>
              <a:avLst/>
              <a:gdLst/>
              <a:ahLst/>
              <a:cxnLst>
                <a:cxn ang="0">
                  <a:pos x="wd2" y="hd2"/>
                </a:cxn>
                <a:cxn ang="5400000">
                  <a:pos x="wd2" y="hd2"/>
                </a:cxn>
                <a:cxn ang="10800000">
                  <a:pos x="wd2" y="hd2"/>
                </a:cxn>
                <a:cxn ang="16200000">
                  <a:pos x="wd2" y="hd2"/>
                </a:cxn>
              </a:cxnLst>
              <a:rect l="0" t="0" r="r" b="b"/>
              <a:pathLst>
                <a:path w="21600" h="20609" extrusionOk="0">
                  <a:moveTo>
                    <a:pt x="0" y="4409"/>
                  </a:moveTo>
                  <a:cubicBezTo>
                    <a:pt x="2400" y="1709"/>
                    <a:pt x="4800" y="-991"/>
                    <a:pt x="8000" y="359"/>
                  </a:cubicBezTo>
                  <a:cubicBezTo>
                    <a:pt x="11200" y="1709"/>
                    <a:pt x="15200" y="7109"/>
                    <a:pt x="17600" y="11159"/>
                  </a:cubicBezTo>
                  <a:cubicBezTo>
                    <a:pt x="20000" y="15209"/>
                    <a:pt x="20800" y="17909"/>
                    <a:pt x="21600" y="20609"/>
                  </a:cubicBezTo>
                </a:path>
              </a:pathLst>
            </a:custGeom>
            <a:noFill/>
            <a:ln w="42894" cap="rnd">
              <a:solidFill>
                <a:srgbClr val="008CB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11" name="Linie"/>
            <p:cNvSpPr/>
            <p:nvPr/>
          </p:nvSpPr>
          <p:spPr>
            <a:xfrm>
              <a:off x="340694" y="182207"/>
              <a:ext cx="249844" cy="56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64" y="14400"/>
                    <a:pt x="11127" y="7200"/>
                    <a:pt x="14727" y="3600"/>
                  </a:cubicBezTo>
                  <a:cubicBezTo>
                    <a:pt x="18327" y="0"/>
                    <a:pt x="19964" y="0"/>
                    <a:pt x="21600" y="0"/>
                  </a:cubicBezTo>
                </a:path>
              </a:pathLst>
            </a:custGeom>
            <a:noFill/>
            <a:ln w="42894" cap="rnd">
              <a:solidFill>
                <a:srgbClr val="008CB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grpSp>
        <p:nvGrpSpPr>
          <p:cNvPr id="215" name="Zeichnung"/>
          <p:cNvGrpSpPr/>
          <p:nvPr/>
        </p:nvGrpSpPr>
        <p:grpSpPr>
          <a:xfrm>
            <a:off x="3660331" y="5875781"/>
            <a:ext cx="271039" cy="402684"/>
            <a:chOff x="0" y="0"/>
            <a:chExt cx="271037" cy="402683"/>
          </a:xfrm>
        </p:grpSpPr>
        <p:sp>
          <p:nvSpPr>
            <p:cNvPr id="213" name="Linie"/>
            <p:cNvSpPr/>
            <p:nvPr/>
          </p:nvSpPr>
          <p:spPr>
            <a:xfrm>
              <a:off x="0" y="-1"/>
              <a:ext cx="271038" cy="402685"/>
            </a:xfrm>
            <a:custGeom>
              <a:avLst/>
              <a:gdLst/>
              <a:ahLst/>
              <a:cxnLst>
                <a:cxn ang="0">
                  <a:pos x="wd2" y="hd2"/>
                </a:cxn>
                <a:cxn ang="5400000">
                  <a:pos x="wd2" y="hd2"/>
                </a:cxn>
                <a:cxn ang="10800000">
                  <a:pos x="wd2" y="hd2"/>
                </a:cxn>
                <a:cxn ang="16200000">
                  <a:pos x="wd2" y="hd2"/>
                </a:cxn>
              </a:cxnLst>
              <a:rect l="0" t="0" r="r" b="b"/>
              <a:pathLst>
                <a:path w="21600" h="21535" extrusionOk="0">
                  <a:moveTo>
                    <a:pt x="0" y="21109"/>
                  </a:moveTo>
                  <a:cubicBezTo>
                    <a:pt x="2541" y="17272"/>
                    <a:pt x="5082" y="13435"/>
                    <a:pt x="7200" y="10451"/>
                  </a:cubicBezTo>
                  <a:cubicBezTo>
                    <a:pt x="9318" y="7467"/>
                    <a:pt x="11012" y="5335"/>
                    <a:pt x="12071" y="3914"/>
                  </a:cubicBezTo>
                  <a:cubicBezTo>
                    <a:pt x="13129" y="2493"/>
                    <a:pt x="13553" y="1782"/>
                    <a:pt x="14294" y="1143"/>
                  </a:cubicBezTo>
                  <a:cubicBezTo>
                    <a:pt x="15035" y="503"/>
                    <a:pt x="16094" y="-65"/>
                    <a:pt x="16624" y="6"/>
                  </a:cubicBezTo>
                  <a:cubicBezTo>
                    <a:pt x="17153" y="77"/>
                    <a:pt x="17153" y="788"/>
                    <a:pt x="17788" y="3488"/>
                  </a:cubicBezTo>
                  <a:cubicBezTo>
                    <a:pt x="18423" y="6188"/>
                    <a:pt x="19694" y="10877"/>
                    <a:pt x="20435" y="14217"/>
                  </a:cubicBezTo>
                  <a:cubicBezTo>
                    <a:pt x="21176" y="17556"/>
                    <a:pt x="21388" y="19546"/>
                    <a:pt x="21600" y="21535"/>
                  </a:cubicBezTo>
                </a:path>
              </a:pathLst>
            </a:custGeom>
            <a:noFill/>
            <a:ln w="38452"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14" name="Linie"/>
            <p:cNvSpPr/>
            <p:nvPr/>
          </p:nvSpPr>
          <p:spPr>
            <a:xfrm>
              <a:off x="55802" y="243249"/>
              <a:ext cx="215236" cy="15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38452"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grpSp>
        <p:nvGrpSpPr>
          <p:cNvPr id="218" name="Zeichnung"/>
          <p:cNvGrpSpPr/>
          <p:nvPr/>
        </p:nvGrpSpPr>
        <p:grpSpPr>
          <a:xfrm>
            <a:off x="8612783" y="5854713"/>
            <a:ext cx="344909" cy="444819"/>
            <a:chOff x="0" y="0"/>
            <a:chExt cx="344907" cy="444818"/>
          </a:xfrm>
        </p:grpSpPr>
        <p:sp>
          <p:nvSpPr>
            <p:cNvPr id="216" name="Linie"/>
            <p:cNvSpPr/>
            <p:nvPr/>
          </p:nvSpPr>
          <p:spPr>
            <a:xfrm>
              <a:off x="124366" y="111735"/>
              <a:ext cx="7773" cy="2487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37493"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17" name="Linie"/>
            <p:cNvSpPr/>
            <p:nvPr/>
          </p:nvSpPr>
          <p:spPr>
            <a:xfrm>
              <a:off x="0" y="0"/>
              <a:ext cx="344908" cy="444819"/>
            </a:xfrm>
            <a:custGeom>
              <a:avLst/>
              <a:gdLst/>
              <a:ahLst/>
              <a:cxnLst>
                <a:cxn ang="0">
                  <a:pos x="wd2" y="hd2"/>
                </a:cxn>
                <a:cxn ang="5400000">
                  <a:pos x="wd2" y="hd2"/>
                </a:cxn>
                <a:cxn ang="10800000">
                  <a:pos x="wd2" y="hd2"/>
                </a:cxn>
                <a:cxn ang="16200000">
                  <a:pos x="wd2" y="hd2"/>
                </a:cxn>
              </a:cxnLst>
              <a:rect l="0" t="0" r="r" b="b"/>
              <a:pathLst>
                <a:path w="21458" h="21312" extrusionOk="0">
                  <a:moveTo>
                    <a:pt x="1934" y="4981"/>
                  </a:moveTo>
                  <a:cubicBezTo>
                    <a:pt x="1934" y="4236"/>
                    <a:pt x="1934" y="3491"/>
                    <a:pt x="3143" y="2560"/>
                  </a:cubicBezTo>
                  <a:cubicBezTo>
                    <a:pt x="4352" y="1629"/>
                    <a:pt x="6770" y="512"/>
                    <a:pt x="8785" y="139"/>
                  </a:cubicBezTo>
                  <a:cubicBezTo>
                    <a:pt x="10800" y="-233"/>
                    <a:pt x="12412" y="139"/>
                    <a:pt x="13863" y="1257"/>
                  </a:cubicBezTo>
                  <a:cubicBezTo>
                    <a:pt x="15313" y="2374"/>
                    <a:pt x="16603" y="4236"/>
                    <a:pt x="16925" y="5726"/>
                  </a:cubicBezTo>
                  <a:cubicBezTo>
                    <a:pt x="17248" y="7215"/>
                    <a:pt x="16603" y="8333"/>
                    <a:pt x="15878" y="9015"/>
                  </a:cubicBezTo>
                  <a:cubicBezTo>
                    <a:pt x="15152" y="9698"/>
                    <a:pt x="14346" y="9946"/>
                    <a:pt x="13540" y="10195"/>
                  </a:cubicBezTo>
                  <a:cubicBezTo>
                    <a:pt x="12734" y="10443"/>
                    <a:pt x="11928" y="10691"/>
                    <a:pt x="11928" y="10815"/>
                  </a:cubicBezTo>
                  <a:cubicBezTo>
                    <a:pt x="11928" y="10939"/>
                    <a:pt x="12734" y="10939"/>
                    <a:pt x="14185" y="11622"/>
                  </a:cubicBezTo>
                  <a:cubicBezTo>
                    <a:pt x="15636" y="12305"/>
                    <a:pt x="17731" y="13670"/>
                    <a:pt x="19101" y="14912"/>
                  </a:cubicBezTo>
                  <a:cubicBezTo>
                    <a:pt x="20472" y="16153"/>
                    <a:pt x="21116" y="17270"/>
                    <a:pt x="21358" y="18139"/>
                  </a:cubicBezTo>
                  <a:cubicBezTo>
                    <a:pt x="21600" y="19008"/>
                    <a:pt x="21439" y="19629"/>
                    <a:pt x="20472" y="20188"/>
                  </a:cubicBezTo>
                  <a:cubicBezTo>
                    <a:pt x="19504" y="20746"/>
                    <a:pt x="17731" y="21243"/>
                    <a:pt x="15072" y="21305"/>
                  </a:cubicBezTo>
                  <a:cubicBezTo>
                    <a:pt x="12412" y="21367"/>
                    <a:pt x="8866" y="20995"/>
                    <a:pt x="6206" y="20746"/>
                  </a:cubicBezTo>
                  <a:cubicBezTo>
                    <a:pt x="3546" y="20498"/>
                    <a:pt x="1773" y="20374"/>
                    <a:pt x="887" y="20312"/>
                  </a:cubicBezTo>
                  <a:cubicBezTo>
                    <a:pt x="0" y="20250"/>
                    <a:pt x="0" y="20250"/>
                    <a:pt x="0" y="20250"/>
                  </a:cubicBezTo>
                </a:path>
              </a:pathLst>
            </a:custGeom>
            <a:noFill/>
            <a:ln w="37493"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grpSp>
        <p:nvGrpSpPr>
          <p:cNvPr id="223" name="Zeichnung"/>
          <p:cNvGrpSpPr/>
          <p:nvPr/>
        </p:nvGrpSpPr>
        <p:grpSpPr>
          <a:xfrm>
            <a:off x="6163219" y="5573526"/>
            <a:ext cx="652962" cy="558872"/>
            <a:chOff x="0" y="0"/>
            <a:chExt cx="652960" cy="558870"/>
          </a:xfrm>
        </p:grpSpPr>
        <p:sp>
          <p:nvSpPr>
            <p:cNvPr id="219" name="Linie"/>
            <p:cNvSpPr/>
            <p:nvPr/>
          </p:nvSpPr>
          <p:spPr>
            <a:xfrm>
              <a:off x="34452" y="403832"/>
              <a:ext cx="166524" cy="1550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724" y="3200"/>
                    <a:pt x="7448" y="6400"/>
                    <a:pt x="11048" y="10000"/>
                  </a:cubicBezTo>
                  <a:cubicBezTo>
                    <a:pt x="14648" y="13600"/>
                    <a:pt x="18124" y="17600"/>
                    <a:pt x="21600" y="21600"/>
                  </a:cubicBezTo>
                </a:path>
              </a:pathLst>
            </a:custGeom>
            <a:noFill/>
            <a:ln w="39773"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20" name="Linie"/>
            <p:cNvSpPr/>
            <p:nvPr/>
          </p:nvSpPr>
          <p:spPr>
            <a:xfrm>
              <a:off x="0" y="409574"/>
              <a:ext cx="218202" cy="1378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842" y="19500"/>
                    <a:pt x="5684" y="17400"/>
                    <a:pt x="9284" y="13800"/>
                  </a:cubicBezTo>
                  <a:cubicBezTo>
                    <a:pt x="12884" y="10200"/>
                    <a:pt x="17242" y="5100"/>
                    <a:pt x="21600" y="0"/>
                  </a:cubicBezTo>
                </a:path>
              </a:pathLst>
            </a:custGeom>
            <a:noFill/>
            <a:ln w="39773"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21" name="Linie"/>
            <p:cNvSpPr/>
            <p:nvPr/>
          </p:nvSpPr>
          <p:spPr>
            <a:xfrm>
              <a:off x="390467" y="47817"/>
              <a:ext cx="17227" cy="2871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2304"/>
                    <a:pt x="14400" y="4608"/>
                    <a:pt x="18000" y="8208"/>
                  </a:cubicBezTo>
                  <a:cubicBezTo>
                    <a:pt x="21600" y="11808"/>
                    <a:pt x="21600" y="16704"/>
                    <a:pt x="21600" y="21600"/>
                  </a:cubicBezTo>
                </a:path>
              </a:pathLst>
            </a:custGeom>
            <a:noFill/>
            <a:ln w="39773"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22" name="Linie"/>
            <p:cNvSpPr/>
            <p:nvPr/>
          </p:nvSpPr>
          <p:spPr>
            <a:xfrm>
              <a:off x="281366" y="-1"/>
              <a:ext cx="371595" cy="337126"/>
            </a:xfrm>
            <a:custGeom>
              <a:avLst/>
              <a:gdLst/>
              <a:ahLst/>
              <a:cxnLst>
                <a:cxn ang="0">
                  <a:pos x="wd2" y="hd2"/>
                </a:cxn>
                <a:cxn ang="5400000">
                  <a:pos x="wd2" y="hd2"/>
                </a:cxn>
                <a:cxn ang="10800000">
                  <a:pos x="wd2" y="hd2"/>
                </a:cxn>
                <a:cxn ang="16200000">
                  <a:pos x="wd2" y="hd2"/>
                </a:cxn>
              </a:cxnLst>
              <a:rect l="0" t="0" r="r" b="b"/>
              <a:pathLst>
                <a:path w="21395" h="21373" extrusionOk="0">
                  <a:moveTo>
                    <a:pt x="0" y="3395"/>
                  </a:moveTo>
                  <a:cubicBezTo>
                    <a:pt x="110" y="2788"/>
                    <a:pt x="220" y="2182"/>
                    <a:pt x="882" y="1575"/>
                  </a:cubicBezTo>
                  <a:cubicBezTo>
                    <a:pt x="1543" y="968"/>
                    <a:pt x="2755" y="361"/>
                    <a:pt x="4188" y="119"/>
                  </a:cubicBezTo>
                  <a:cubicBezTo>
                    <a:pt x="5620" y="-124"/>
                    <a:pt x="7273" y="-3"/>
                    <a:pt x="9312" y="543"/>
                  </a:cubicBezTo>
                  <a:cubicBezTo>
                    <a:pt x="11351" y="1089"/>
                    <a:pt x="13775" y="2060"/>
                    <a:pt x="15814" y="3274"/>
                  </a:cubicBezTo>
                  <a:cubicBezTo>
                    <a:pt x="17853" y="4487"/>
                    <a:pt x="19506" y="5943"/>
                    <a:pt x="20443" y="7824"/>
                  </a:cubicBezTo>
                  <a:cubicBezTo>
                    <a:pt x="21380" y="9705"/>
                    <a:pt x="21600" y="12011"/>
                    <a:pt x="21214" y="14195"/>
                  </a:cubicBezTo>
                  <a:cubicBezTo>
                    <a:pt x="20829" y="16379"/>
                    <a:pt x="19837" y="18442"/>
                    <a:pt x="18514" y="19716"/>
                  </a:cubicBezTo>
                  <a:cubicBezTo>
                    <a:pt x="17192" y="20991"/>
                    <a:pt x="15539" y="21476"/>
                    <a:pt x="13445" y="21355"/>
                  </a:cubicBezTo>
                  <a:cubicBezTo>
                    <a:pt x="11351" y="21233"/>
                    <a:pt x="8816" y="20505"/>
                    <a:pt x="6833" y="19898"/>
                  </a:cubicBezTo>
                  <a:cubicBezTo>
                    <a:pt x="4849" y="19292"/>
                    <a:pt x="3416" y="18806"/>
                    <a:pt x="1984" y="18321"/>
                  </a:cubicBezTo>
                </a:path>
              </a:pathLst>
            </a:custGeom>
            <a:noFill/>
            <a:ln w="39773"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224" name="Linie"/>
          <p:cNvSpPr/>
          <p:nvPr/>
        </p:nvSpPr>
        <p:spPr>
          <a:xfrm flipV="1">
            <a:off x="6280506" y="6054276"/>
            <a:ext cx="1" cy="1556770"/>
          </a:xfrm>
          <a:prstGeom prst="line">
            <a:avLst/>
          </a:prstGeom>
          <a:ln w="38100">
            <a:solidFill>
              <a:srgbClr val="FF37C7"/>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229" name="Zeichnung"/>
          <p:cNvGrpSpPr/>
          <p:nvPr/>
        </p:nvGrpSpPr>
        <p:grpSpPr>
          <a:xfrm>
            <a:off x="7067789" y="4757005"/>
            <a:ext cx="667110" cy="429227"/>
            <a:chOff x="0" y="0"/>
            <a:chExt cx="667109" cy="429225"/>
          </a:xfrm>
        </p:grpSpPr>
        <p:sp>
          <p:nvSpPr>
            <p:cNvPr id="225" name="Linie"/>
            <p:cNvSpPr/>
            <p:nvPr/>
          </p:nvSpPr>
          <p:spPr>
            <a:xfrm>
              <a:off x="0" y="258569"/>
              <a:ext cx="170657" cy="162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582" y="5486"/>
                    <a:pt x="9164" y="10971"/>
                    <a:pt x="12764" y="14571"/>
                  </a:cubicBezTo>
                  <a:cubicBezTo>
                    <a:pt x="16364" y="18171"/>
                    <a:pt x="18982" y="19886"/>
                    <a:pt x="21600" y="21600"/>
                  </a:cubicBezTo>
                </a:path>
              </a:pathLst>
            </a:custGeom>
            <a:noFill/>
            <a:ln w="45382" cap="rnd">
              <a:solidFill>
                <a:srgbClr val="7A219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26" name="Linie"/>
            <p:cNvSpPr/>
            <p:nvPr/>
          </p:nvSpPr>
          <p:spPr>
            <a:xfrm>
              <a:off x="0" y="297355"/>
              <a:ext cx="170657" cy="124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45382" cap="rnd">
              <a:solidFill>
                <a:srgbClr val="7A219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27" name="Linie"/>
            <p:cNvSpPr/>
            <p:nvPr/>
          </p:nvSpPr>
          <p:spPr>
            <a:xfrm>
              <a:off x="321616" y="0"/>
              <a:ext cx="345494" cy="398198"/>
            </a:xfrm>
            <a:custGeom>
              <a:avLst/>
              <a:gdLst/>
              <a:ahLst/>
              <a:cxnLst>
                <a:cxn ang="0">
                  <a:pos x="wd2" y="hd2"/>
                </a:cxn>
                <a:cxn ang="5400000">
                  <a:pos x="wd2" y="hd2"/>
                </a:cxn>
                <a:cxn ang="10800000">
                  <a:pos x="wd2" y="hd2"/>
                </a:cxn>
                <a:cxn ang="16200000">
                  <a:pos x="wd2" y="hd2"/>
                </a:cxn>
              </a:cxnLst>
              <a:rect l="0" t="0" r="r" b="b"/>
              <a:pathLst>
                <a:path w="21538" h="21600" extrusionOk="0">
                  <a:moveTo>
                    <a:pt x="19604" y="3506"/>
                  </a:moveTo>
                  <a:cubicBezTo>
                    <a:pt x="19443" y="2805"/>
                    <a:pt x="19281" y="2104"/>
                    <a:pt x="18072" y="1403"/>
                  </a:cubicBezTo>
                  <a:cubicBezTo>
                    <a:pt x="16863" y="701"/>
                    <a:pt x="14607" y="0"/>
                    <a:pt x="12672" y="0"/>
                  </a:cubicBezTo>
                  <a:cubicBezTo>
                    <a:pt x="10738" y="0"/>
                    <a:pt x="9126" y="701"/>
                    <a:pt x="7192" y="2455"/>
                  </a:cubicBezTo>
                  <a:cubicBezTo>
                    <a:pt x="5257" y="4208"/>
                    <a:pt x="3001" y="7013"/>
                    <a:pt x="1711" y="9397"/>
                  </a:cubicBezTo>
                  <a:cubicBezTo>
                    <a:pt x="422" y="11782"/>
                    <a:pt x="99" y="13745"/>
                    <a:pt x="19" y="15078"/>
                  </a:cubicBezTo>
                  <a:cubicBezTo>
                    <a:pt x="-62" y="16410"/>
                    <a:pt x="99" y="17112"/>
                    <a:pt x="825" y="17953"/>
                  </a:cubicBezTo>
                  <a:cubicBezTo>
                    <a:pt x="1550" y="18795"/>
                    <a:pt x="2839" y="19777"/>
                    <a:pt x="4774" y="20478"/>
                  </a:cubicBezTo>
                  <a:cubicBezTo>
                    <a:pt x="6708" y="21179"/>
                    <a:pt x="9287" y="21600"/>
                    <a:pt x="12189" y="21600"/>
                  </a:cubicBezTo>
                  <a:cubicBezTo>
                    <a:pt x="15090" y="21600"/>
                    <a:pt x="18314" y="21179"/>
                    <a:pt x="21538" y="20758"/>
                  </a:cubicBezTo>
                </a:path>
              </a:pathLst>
            </a:custGeom>
            <a:noFill/>
            <a:ln w="45382" cap="rnd">
              <a:solidFill>
                <a:srgbClr val="7A219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28" name="Linie"/>
            <p:cNvSpPr/>
            <p:nvPr/>
          </p:nvSpPr>
          <p:spPr>
            <a:xfrm>
              <a:off x="504210" y="208370"/>
              <a:ext cx="147385" cy="220856"/>
            </a:xfrm>
            <a:custGeom>
              <a:avLst/>
              <a:gdLst/>
              <a:ahLst/>
              <a:cxnLst>
                <a:cxn ang="0">
                  <a:pos x="wd2" y="hd2"/>
                </a:cxn>
                <a:cxn ang="5400000">
                  <a:pos x="wd2" y="hd2"/>
                </a:cxn>
                <a:cxn ang="10800000">
                  <a:pos x="wd2" y="hd2"/>
                </a:cxn>
                <a:cxn ang="16200000">
                  <a:pos x="wd2" y="hd2"/>
                </a:cxn>
              </a:cxnLst>
              <a:rect l="0" t="0" r="r" b="b"/>
              <a:pathLst>
                <a:path w="21600" h="21453" extrusionOk="0">
                  <a:moveTo>
                    <a:pt x="0" y="355"/>
                  </a:moveTo>
                  <a:cubicBezTo>
                    <a:pt x="3789" y="104"/>
                    <a:pt x="7579" y="-147"/>
                    <a:pt x="11179" y="104"/>
                  </a:cubicBezTo>
                  <a:cubicBezTo>
                    <a:pt x="14779" y="355"/>
                    <a:pt x="18189" y="1109"/>
                    <a:pt x="19705" y="4123"/>
                  </a:cubicBezTo>
                  <a:cubicBezTo>
                    <a:pt x="21221" y="7137"/>
                    <a:pt x="20842" y="12411"/>
                    <a:pt x="20842" y="15676"/>
                  </a:cubicBezTo>
                  <a:cubicBezTo>
                    <a:pt x="20842" y="18941"/>
                    <a:pt x="21221" y="20197"/>
                    <a:pt x="21600" y="21453"/>
                  </a:cubicBezTo>
                </a:path>
              </a:pathLst>
            </a:custGeom>
            <a:noFill/>
            <a:ln w="45382" cap="rnd">
              <a:solidFill>
                <a:srgbClr val="7A219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pic>
        <p:nvPicPr>
          <p:cNvPr id="230" name="Linie Linie" descr="Linie Linie"/>
          <p:cNvPicPr>
            <a:picLocks/>
          </p:cNvPicPr>
          <p:nvPr/>
        </p:nvPicPr>
        <p:blipFill>
          <a:blip r:embed="rId2"/>
          <a:stretch>
            <a:fillRect/>
          </a:stretch>
        </p:blipFill>
        <p:spPr>
          <a:xfrm rot="20530726">
            <a:off x="4006442" y="5594241"/>
            <a:ext cx="3254079" cy="50801"/>
          </a:xfrm>
          <a:prstGeom prst="rect">
            <a:avLst/>
          </a:prstGeom>
        </p:spPr>
      </p:pic>
      <p:pic>
        <p:nvPicPr>
          <p:cNvPr id="232" name="Linie Linie" descr="Linie Linie"/>
          <p:cNvPicPr>
            <a:picLocks/>
          </p:cNvPicPr>
          <p:nvPr/>
        </p:nvPicPr>
        <p:blipFill>
          <a:blip r:embed="rId3"/>
          <a:stretch>
            <a:fillRect/>
          </a:stretch>
        </p:blipFill>
        <p:spPr>
          <a:xfrm rot="7977057">
            <a:off x="6058476" y="5575300"/>
            <a:ext cx="1324890" cy="50801"/>
          </a:xfrm>
          <a:prstGeom prst="rect">
            <a:avLst/>
          </a:prstGeom>
        </p:spPr>
      </p:pic>
      <p:pic>
        <p:nvPicPr>
          <p:cNvPr id="234" name="Linie Linie" descr="Linie Linie"/>
          <p:cNvPicPr>
            <a:picLocks/>
          </p:cNvPicPr>
          <p:nvPr/>
        </p:nvPicPr>
        <p:blipFill>
          <a:blip r:embed="rId4"/>
          <a:stretch>
            <a:fillRect/>
          </a:stretch>
        </p:blipFill>
        <p:spPr>
          <a:xfrm rot="13034906">
            <a:off x="6986967" y="5581845"/>
            <a:ext cx="1629537" cy="50801"/>
          </a:xfrm>
          <a:prstGeom prst="rect">
            <a:avLst/>
          </a:prstGeom>
        </p:spPr>
      </p:pic>
      <p:sp>
        <p:nvSpPr>
          <p:cNvPr id="236" name="Linie"/>
          <p:cNvSpPr/>
          <p:nvPr/>
        </p:nvSpPr>
        <p:spPr>
          <a:xfrm>
            <a:off x="3687981" y="5379878"/>
            <a:ext cx="5172352" cy="1"/>
          </a:xfrm>
          <a:prstGeom prst="line">
            <a:avLst/>
          </a:prstGeom>
          <a:ln w="25400">
            <a:solidFill>
              <a:srgbClr val="000000">
                <a:alpha val="25000"/>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240" name="Zeichnung"/>
          <p:cNvGrpSpPr/>
          <p:nvPr/>
        </p:nvGrpSpPr>
        <p:grpSpPr>
          <a:xfrm>
            <a:off x="6161179" y="7730516"/>
            <a:ext cx="302040" cy="354844"/>
            <a:chOff x="0" y="0"/>
            <a:chExt cx="302039" cy="354842"/>
          </a:xfrm>
        </p:grpSpPr>
        <p:sp>
          <p:nvSpPr>
            <p:cNvPr id="237" name="Linie"/>
            <p:cNvSpPr/>
            <p:nvPr/>
          </p:nvSpPr>
          <p:spPr>
            <a:xfrm>
              <a:off x="0" y="63364"/>
              <a:ext cx="302040" cy="291479"/>
            </a:xfrm>
            <a:custGeom>
              <a:avLst/>
              <a:gdLst/>
              <a:ahLst/>
              <a:cxnLst>
                <a:cxn ang="0">
                  <a:pos x="wd2" y="hd2"/>
                </a:cxn>
                <a:cxn ang="5400000">
                  <a:pos x="wd2" y="hd2"/>
                </a:cxn>
                <a:cxn ang="10800000">
                  <a:pos x="wd2" y="hd2"/>
                </a:cxn>
                <a:cxn ang="16200000">
                  <a:pos x="wd2" y="hd2"/>
                </a:cxn>
              </a:cxnLst>
              <a:rect l="0" t="0" r="r" b="b"/>
              <a:pathLst>
                <a:path w="21600" h="21600" extrusionOk="0">
                  <a:moveTo>
                    <a:pt x="302" y="0"/>
                  </a:moveTo>
                  <a:cubicBezTo>
                    <a:pt x="151" y="4226"/>
                    <a:pt x="0" y="8452"/>
                    <a:pt x="0" y="11739"/>
                  </a:cubicBezTo>
                  <a:cubicBezTo>
                    <a:pt x="0" y="15026"/>
                    <a:pt x="151" y="17374"/>
                    <a:pt x="453" y="18861"/>
                  </a:cubicBezTo>
                  <a:cubicBezTo>
                    <a:pt x="755" y="20348"/>
                    <a:pt x="1208" y="20974"/>
                    <a:pt x="2719" y="21287"/>
                  </a:cubicBezTo>
                  <a:cubicBezTo>
                    <a:pt x="4229" y="21600"/>
                    <a:pt x="6797" y="21600"/>
                    <a:pt x="10120" y="21600"/>
                  </a:cubicBezTo>
                  <a:cubicBezTo>
                    <a:pt x="13443" y="21600"/>
                    <a:pt x="17522" y="21600"/>
                    <a:pt x="21600" y="21600"/>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38" name="Linie"/>
            <p:cNvSpPr/>
            <p:nvPr/>
          </p:nvSpPr>
          <p:spPr>
            <a:xfrm>
              <a:off x="29570" y="120392"/>
              <a:ext cx="247124" cy="506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615" y="19800"/>
                    <a:pt x="9231" y="18000"/>
                    <a:pt x="12831" y="14400"/>
                  </a:cubicBezTo>
                  <a:cubicBezTo>
                    <a:pt x="16431" y="10800"/>
                    <a:pt x="19015" y="5400"/>
                    <a:pt x="21600" y="0"/>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39" name="Linie"/>
            <p:cNvSpPr/>
            <p:nvPr/>
          </p:nvSpPr>
          <p:spPr>
            <a:xfrm>
              <a:off x="10560" y="0"/>
              <a:ext cx="228115" cy="190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800" y="19200"/>
                    <a:pt x="11600" y="16800"/>
                    <a:pt x="15200" y="13200"/>
                  </a:cubicBezTo>
                  <a:cubicBezTo>
                    <a:pt x="18800" y="9600"/>
                    <a:pt x="20200" y="4800"/>
                    <a:pt x="21600" y="0"/>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241" name="Linie"/>
          <p:cNvSpPr/>
          <p:nvPr/>
        </p:nvSpPr>
        <p:spPr>
          <a:xfrm flipH="1">
            <a:off x="6280506" y="3758526"/>
            <a:ext cx="1" cy="3684348"/>
          </a:xfrm>
          <a:prstGeom prst="line">
            <a:avLst/>
          </a:prstGeom>
          <a:ln w="25400">
            <a:solidFill>
              <a:srgbClr val="000000">
                <a:alpha val="25000"/>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P spid="205" grpId="4" animBg="1" advAuto="0"/>
      <p:bldP spid="212" grpId="7" animBg="1" advAuto="0"/>
      <p:bldP spid="223" grpId="3" animBg="1" advAuto="0"/>
      <p:bldP spid="224" grpId="5" animBg="1" advAuto="0"/>
      <p:bldP spid="229" grpId="8" animBg="1" advAuto="0"/>
      <p:bldP spid="230" grpId="9" animBg="1" advAuto="0"/>
      <p:bldP spid="232" grpId="10" animBg="1" advAuto="0"/>
      <p:bldP spid="234" grpId="11" animBg="1" advAuto="0"/>
      <p:bldP spid="236" grpId="6" animBg="1" advAuto="0"/>
      <p:bldP spid="241"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Beweis"/>
          <p:cNvSpPr txBox="1">
            <a:spLocks noGrp="1"/>
          </p:cNvSpPr>
          <p:nvPr>
            <p:ph type="ctrTitle"/>
          </p:nvPr>
        </p:nvSpPr>
        <p:spPr>
          <a:prstGeom prst="rect">
            <a:avLst/>
          </a:prstGeom>
        </p:spPr>
        <p:txBody>
          <a:bodyPr/>
          <a:lstStyle/>
          <a:p>
            <a:r>
              <a:t>Beweis</a:t>
            </a:r>
          </a:p>
        </p:txBody>
      </p:sp>
      <p:sp>
        <p:nvSpPr>
          <p:cNvPr id="244"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245" name="GDB ist ein rechter Winkel"/>
          <p:cNvSpPr txBox="1"/>
          <p:nvPr/>
        </p:nvSpPr>
        <p:spPr>
          <a:xfrm>
            <a:off x="254063" y="4372920"/>
            <a:ext cx="7274805"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33375" indent="-333375" algn="l">
              <a:lnSpc>
                <a:spcPct val="125000"/>
              </a:lnSpc>
              <a:buSzPct val="145000"/>
              <a:buChar char="•"/>
              <a:defRPr b="0"/>
            </a:pPr>
            <a:r>
              <a:rPr b="1">
                <a:solidFill>
                  <a:srgbClr val="FF37C7"/>
                </a:solidFill>
              </a:rPr>
              <a:t>GDB</a:t>
            </a:r>
            <a:r>
              <a:t> ist ein rechter Winkel</a:t>
            </a:r>
          </a:p>
        </p:txBody>
      </p:sp>
      <p:pic>
        <p:nvPicPr>
          <p:cNvPr id="246" name="663E98E3-F31D-487C-9AC7-663415131E04-L0-001.jpeg" descr="663E98E3-F31D-487C-9AC7-663415131E04-L0-001.jpeg"/>
          <p:cNvPicPr>
            <a:picLocks noChangeAspect="1"/>
          </p:cNvPicPr>
          <p:nvPr/>
        </p:nvPicPr>
        <p:blipFill>
          <a:blip r:embed="rId2">
            <a:alphaModFix amt="49000"/>
          </a:blip>
          <a:stretch>
            <a:fillRect/>
          </a:stretch>
        </p:blipFill>
        <p:spPr>
          <a:xfrm>
            <a:off x="6411470" y="1757020"/>
            <a:ext cx="6198233" cy="6264701"/>
          </a:xfrm>
          <a:prstGeom prst="rect">
            <a:avLst/>
          </a:prstGeom>
          <a:ln w="12700">
            <a:miter lim="400000"/>
          </a:ln>
        </p:spPr>
      </p:pic>
      <p:sp>
        <p:nvSpPr>
          <p:cNvPr id="247" name="—&gt; GA und GB sind gleiche Radien;…"/>
          <p:cNvSpPr txBox="1"/>
          <p:nvPr/>
        </p:nvSpPr>
        <p:spPr>
          <a:xfrm>
            <a:off x="675944" y="3158247"/>
            <a:ext cx="6767596" cy="802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b="0">
                <a:latin typeface="Arial"/>
                <a:ea typeface="Arial"/>
                <a:cs typeface="Arial"/>
                <a:sym typeface="Arial"/>
              </a:defRPr>
            </a:pPr>
            <a:r>
              <a:t>—&gt; </a:t>
            </a:r>
            <a:r>
              <a:rPr b="1">
                <a:solidFill>
                  <a:srgbClr val="0061FE"/>
                </a:solidFill>
              </a:rPr>
              <a:t>GA</a:t>
            </a:r>
            <a:r>
              <a:t> und </a:t>
            </a:r>
            <a:r>
              <a:rPr b="1">
                <a:solidFill>
                  <a:srgbClr val="0061FE"/>
                </a:solidFill>
              </a:rPr>
              <a:t>GB</a:t>
            </a:r>
            <a:r>
              <a:t> sind gleiche Radien;</a:t>
            </a:r>
          </a:p>
          <a:p>
            <a:pPr lvl="1" indent="0" algn="l">
              <a:defRPr b="0">
                <a:latin typeface="Arial"/>
                <a:ea typeface="Arial"/>
                <a:cs typeface="Arial"/>
                <a:sym typeface="Arial"/>
              </a:defRPr>
            </a:pPr>
            <a:r>
              <a:t>       </a:t>
            </a:r>
            <a:r>
              <a:rPr b="1">
                <a:solidFill>
                  <a:srgbClr val="FF37C7"/>
                </a:solidFill>
              </a:rPr>
              <a:t>Winkel ADG</a:t>
            </a:r>
            <a:r>
              <a:t> ist gleich </a:t>
            </a:r>
            <a:r>
              <a:rPr b="1">
                <a:solidFill>
                  <a:srgbClr val="FF37C7"/>
                </a:solidFill>
              </a:rPr>
              <a:t>GDB</a:t>
            </a:r>
            <a:r>
              <a:t> </a:t>
            </a:r>
          </a:p>
        </p:txBody>
      </p:sp>
      <p:sp>
        <p:nvSpPr>
          <p:cNvPr id="248" name="—&gt; kein anderer Punkt als F ist Mittelpunkt"/>
          <p:cNvSpPr txBox="1"/>
          <p:nvPr/>
        </p:nvSpPr>
        <p:spPr>
          <a:xfrm>
            <a:off x="251824" y="7263438"/>
            <a:ext cx="598871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5000"/>
              </a:lnSpc>
              <a:defRPr b="0"/>
            </a:lvl1pPr>
          </a:lstStyle>
          <a:p>
            <a:r>
              <a:t>—&gt; kein anderer Punkt als F ist Mittelpunkt</a:t>
            </a:r>
          </a:p>
        </p:txBody>
      </p:sp>
      <p:sp>
        <p:nvSpPr>
          <p:cNvPr id="249" name="—&gt; AD &amp; DG sind gleich DG &amp; DB"/>
          <p:cNvSpPr txBox="1"/>
          <p:nvPr/>
        </p:nvSpPr>
        <p:spPr>
          <a:xfrm>
            <a:off x="653168" y="2539038"/>
            <a:ext cx="6476596"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b="0"/>
            </a:pPr>
            <a:r>
              <a:t>—&gt; </a:t>
            </a:r>
            <a:r>
              <a:rPr b="1">
                <a:solidFill>
                  <a:srgbClr val="FF4015"/>
                </a:solidFill>
              </a:rPr>
              <a:t>AD</a:t>
            </a:r>
            <a:r>
              <a:t> &amp; </a:t>
            </a:r>
            <a:r>
              <a:rPr b="1">
                <a:solidFill>
                  <a:srgbClr val="669D34"/>
                </a:solidFill>
              </a:rPr>
              <a:t>DG</a:t>
            </a:r>
            <a:r>
              <a:t> sind gleich </a:t>
            </a:r>
            <a:r>
              <a:rPr b="1">
                <a:solidFill>
                  <a:srgbClr val="669D34"/>
                </a:solidFill>
              </a:rPr>
              <a:t>DG</a:t>
            </a:r>
            <a:r>
              <a:t> &amp; </a:t>
            </a:r>
            <a:r>
              <a:rPr b="1">
                <a:solidFill>
                  <a:srgbClr val="FF4015"/>
                </a:solidFill>
              </a:rPr>
              <a:t>DB</a:t>
            </a:r>
          </a:p>
        </p:txBody>
      </p:sp>
      <p:sp>
        <p:nvSpPr>
          <p:cNvPr id="250" name="—&gt; G ist nicht der Mittelpunkt des Kreises ABC"/>
          <p:cNvSpPr txBox="1"/>
          <p:nvPr/>
        </p:nvSpPr>
        <p:spPr>
          <a:xfrm>
            <a:off x="211796" y="6835269"/>
            <a:ext cx="8829822"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5000"/>
              </a:lnSpc>
              <a:defRPr b="0"/>
            </a:lvl1pPr>
          </a:lstStyle>
          <a:p>
            <a:r>
              <a:t>—&gt; G ist nicht der Mittelpunkt des Kreises ABC</a:t>
            </a:r>
          </a:p>
        </p:txBody>
      </p:sp>
      <p:sp>
        <p:nvSpPr>
          <p:cNvPr id="251" name="—&gt; FDB = GDB, der größere dem kleineren,…"/>
          <p:cNvSpPr txBox="1"/>
          <p:nvPr/>
        </p:nvSpPr>
        <p:spPr>
          <a:xfrm>
            <a:off x="212898" y="5633877"/>
            <a:ext cx="6261889" cy="831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b="0"/>
            </a:pPr>
            <a:r>
              <a:t>—&gt; </a:t>
            </a:r>
            <a:r>
              <a:rPr b="1">
                <a:solidFill>
                  <a:srgbClr val="01C7FC"/>
                </a:solidFill>
              </a:rPr>
              <a:t>FDB</a:t>
            </a:r>
            <a:r>
              <a:t> = </a:t>
            </a:r>
            <a:r>
              <a:rPr b="1">
                <a:solidFill>
                  <a:srgbClr val="EE51D0"/>
                </a:solidFill>
              </a:rPr>
              <a:t>GDB</a:t>
            </a:r>
            <a:r>
              <a:t>, der größere dem kleineren,  </a:t>
            </a:r>
          </a:p>
          <a:p>
            <a:pPr algn="l">
              <a:defRPr b="0"/>
            </a:pPr>
            <a:r>
              <a:t>       was nicht möglich ist</a:t>
            </a:r>
          </a:p>
        </p:txBody>
      </p:sp>
      <p:sp>
        <p:nvSpPr>
          <p:cNvPr id="252" name="—&gt; F ist der Mittelpunkt des Kreises ABC"/>
          <p:cNvSpPr txBox="1"/>
          <p:nvPr/>
        </p:nvSpPr>
        <p:spPr>
          <a:xfrm>
            <a:off x="252179" y="7696886"/>
            <a:ext cx="57848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5000"/>
              </a:lnSpc>
              <a:defRPr b="0"/>
            </a:lvl1pPr>
          </a:lstStyle>
          <a:p>
            <a:r>
              <a:t>—&gt; F ist der Mittelpunkt des Kreises ABC</a:t>
            </a:r>
          </a:p>
        </p:txBody>
      </p:sp>
      <p:sp>
        <p:nvSpPr>
          <p:cNvPr id="253" name="Linie"/>
          <p:cNvSpPr/>
          <p:nvPr/>
        </p:nvSpPr>
        <p:spPr>
          <a:xfrm>
            <a:off x="7243361" y="5698139"/>
            <a:ext cx="4471885" cy="1"/>
          </a:xfrm>
          <a:prstGeom prst="line">
            <a:avLst/>
          </a:prstGeom>
          <a:ln w="50800">
            <a:solidFill>
              <a:srgbClr val="FF4015"/>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4" name="FDB ist ein rechter Winkel"/>
          <p:cNvSpPr txBox="1"/>
          <p:nvPr/>
        </p:nvSpPr>
        <p:spPr>
          <a:xfrm>
            <a:off x="257758" y="4873322"/>
            <a:ext cx="6387943"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33375" indent="-333375" algn="l">
              <a:lnSpc>
                <a:spcPct val="125000"/>
              </a:lnSpc>
              <a:buSzPct val="145000"/>
              <a:buChar char="•"/>
              <a:defRPr b="0"/>
            </a:pPr>
            <a:r>
              <a:rPr b="1">
                <a:solidFill>
                  <a:srgbClr val="01C7FC"/>
                </a:solidFill>
              </a:rPr>
              <a:t>FDB</a:t>
            </a:r>
            <a:r>
              <a:t> ist ein rechter Winkel</a:t>
            </a:r>
          </a:p>
        </p:txBody>
      </p:sp>
      <p:sp>
        <p:nvSpPr>
          <p:cNvPr id="255" name="Linie"/>
          <p:cNvSpPr/>
          <p:nvPr/>
        </p:nvSpPr>
        <p:spPr>
          <a:xfrm flipV="1">
            <a:off x="7256082" y="4703041"/>
            <a:ext cx="3130839" cy="1018149"/>
          </a:xfrm>
          <a:prstGeom prst="line">
            <a:avLst/>
          </a:prstGeom>
          <a:ln w="50800">
            <a:solidFill>
              <a:srgbClr val="0061FE"/>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6" name="Linie"/>
          <p:cNvSpPr/>
          <p:nvPr/>
        </p:nvSpPr>
        <p:spPr>
          <a:xfrm>
            <a:off x="10429734" y="4708211"/>
            <a:ext cx="1337596" cy="1007809"/>
          </a:xfrm>
          <a:prstGeom prst="line">
            <a:avLst/>
          </a:prstGeom>
          <a:ln w="50800">
            <a:solidFill>
              <a:srgbClr val="0061FE"/>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57" name="Zeichnung"/>
          <p:cNvSpPr/>
          <p:nvPr/>
        </p:nvSpPr>
        <p:spPr>
          <a:xfrm>
            <a:off x="9511644" y="4724711"/>
            <a:ext cx="875254" cy="9748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020" y="674"/>
                  <a:pt x="20440" y="1348"/>
                  <a:pt x="19962" y="1838"/>
                </a:cubicBezTo>
                <a:cubicBezTo>
                  <a:pt x="19484" y="2329"/>
                  <a:pt x="19109" y="2635"/>
                  <a:pt x="18597" y="3110"/>
                </a:cubicBezTo>
                <a:cubicBezTo>
                  <a:pt x="18085" y="3585"/>
                  <a:pt x="17437" y="4228"/>
                  <a:pt x="16755" y="4871"/>
                </a:cubicBezTo>
                <a:cubicBezTo>
                  <a:pt x="16072" y="5515"/>
                  <a:pt x="15355" y="6158"/>
                  <a:pt x="14724" y="6725"/>
                </a:cubicBezTo>
                <a:cubicBezTo>
                  <a:pt x="14093" y="7292"/>
                  <a:pt x="13547" y="7782"/>
                  <a:pt x="13035" y="8303"/>
                </a:cubicBezTo>
                <a:cubicBezTo>
                  <a:pt x="12523" y="8824"/>
                  <a:pt x="12046" y="9375"/>
                  <a:pt x="11619" y="9820"/>
                </a:cubicBezTo>
                <a:cubicBezTo>
                  <a:pt x="11192" y="10264"/>
                  <a:pt x="10817" y="10601"/>
                  <a:pt x="10339" y="11030"/>
                </a:cubicBezTo>
                <a:cubicBezTo>
                  <a:pt x="9862" y="11459"/>
                  <a:pt x="9282" y="11980"/>
                  <a:pt x="8736" y="12546"/>
                </a:cubicBezTo>
                <a:cubicBezTo>
                  <a:pt x="8190" y="13113"/>
                  <a:pt x="7678" y="13726"/>
                  <a:pt x="7234" y="14186"/>
                </a:cubicBezTo>
                <a:cubicBezTo>
                  <a:pt x="6791" y="14645"/>
                  <a:pt x="6415" y="14951"/>
                  <a:pt x="5989" y="15350"/>
                </a:cubicBezTo>
                <a:cubicBezTo>
                  <a:pt x="5562" y="15748"/>
                  <a:pt x="5084" y="16238"/>
                  <a:pt x="4521" y="16836"/>
                </a:cubicBezTo>
                <a:cubicBezTo>
                  <a:pt x="3958" y="17433"/>
                  <a:pt x="3310" y="18138"/>
                  <a:pt x="2781" y="18674"/>
                </a:cubicBezTo>
                <a:cubicBezTo>
                  <a:pt x="2252" y="19210"/>
                  <a:pt x="1843" y="19578"/>
                  <a:pt x="1416" y="19961"/>
                </a:cubicBezTo>
                <a:cubicBezTo>
                  <a:pt x="990" y="20344"/>
                  <a:pt x="546" y="20742"/>
                  <a:pt x="307" y="21018"/>
                </a:cubicBezTo>
                <a:cubicBezTo>
                  <a:pt x="68" y="21294"/>
                  <a:pt x="34" y="21447"/>
                  <a:pt x="0" y="21600"/>
                </a:cubicBezTo>
              </a:path>
            </a:pathLst>
          </a:custGeom>
          <a:ln w="63500" cap="rnd">
            <a:solidFill>
              <a:srgbClr val="669D34"/>
            </a:solidFill>
          </a:ln>
        </p:spPr>
        <p:txBody>
          <a:bodyPr lIns="0" tIns="0" rIns="0" bIns="0"/>
          <a:lstStyle/>
          <a:p>
            <a:pPr algn="l" defTabSz="457200">
              <a:defRPr sz="1200" b="0">
                <a:latin typeface="Helvetica"/>
                <a:ea typeface="Helvetica"/>
                <a:cs typeface="Helvetica"/>
                <a:sym typeface="Helvetica"/>
              </a:defRPr>
            </a:pPr>
            <a:endParaRPr/>
          </a:p>
        </p:txBody>
      </p:sp>
      <p:sp>
        <p:nvSpPr>
          <p:cNvPr id="258" name="Zeichnung"/>
          <p:cNvSpPr/>
          <p:nvPr/>
        </p:nvSpPr>
        <p:spPr>
          <a:xfrm>
            <a:off x="9095921" y="5324581"/>
            <a:ext cx="660106" cy="377526"/>
          </a:xfrm>
          <a:custGeom>
            <a:avLst/>
            <a:gdLst/>
            <a:ahLst/>
            <a:cxnLst>
              <a:cxn ang="0">
                <a:pos x="wd2" y="hd2"/>
              </a:cxn>
              <a:cxn ang="5400000">
                <a:pos x="wd2" y="hd2"/>
              </a:cxn>
              <a:cxn ang="10800000">
                <a:pos x="wd2" y="hd2"/>
              </a:cxn>
              <a:cxn ang="16200000">
                <a:pos x="wd2" y="hd2"/>
              </a:cxn>
            </a:cxnLst>
            <a:rect l="0" t="0" r="r" b="b"/>
            <a:pathLst>
              <a:path w="21561" h="21546" extrusionOk="0">
                <a:moveTo>
                  <a:pt x="0" y="19884"/>
                </a:moveTo>
                <a:cubicBezTo>
                  <a:pt x="408" y="18144"/>
                  <a:pt x="815" y="16403"/>
                  <a:pt x="1358" y="14662"/>
                </a:cubicBezTo>
                <a:cubicBezTo>
                  <a:pt x="1902" y="12922"/>
                  <a:pt x="2581" y="11181"/>
                  <a:pt x="3351" y="9757"/>
                </a:cubicBezTo>
                <a:cubicBezTo>
                  <a:pt x="4121" y="8333"/>
                  <a:pt x="4981" y="7225"/>
                  <a:pt x="5887" y="6197"/>
                </a:cubicBezTo>
                <a:cubicBezTo>
                  <a:pt x="6792" y="5168"/>
                  <a:pt x="7743" y="4219"/>
                  <a:pt x="8581" y="3506"/>
                </a:cubicBezTo>
                <a:cubicBezTo>
                  <a:pt x="9419" y="2794"/>
                  <a:pt x="10143" y="2320"/>
                  <a:pt x="11140" y="1766"/>
                </a:cubicBezTo>
                <a:cubicBezTo>
                  <a:pt x="12136" y="1212"/>
                  <a:pt x="13404" y="579"/>
                  <a:pt x="14536" y="262"/>
                </a:cubicBezTo>
                <a:cubicBezTo>
                  <a:pt x="15668" y="-54"/>
                  <a:pt x="16664" y="-54"/>
                  <a:pt x="17502" y="104"/>
                </a:cubicBezTo>
                <a:cubicBezTo>
                  <a:pt x="18340" y="262"/>
                  <a:pt x="19019" y="579"/>
                  <a:pt x="19562" y="895"/>
                </a:cubicBezTo>
                <a:cubicBezTo>
                  <a:pt x="20106" y="1212"/>
                  <a:pt x="20513" y="1528"/>
                  <a:pt x="20830" y="1726"/>
                </a:cubicBezTo>
                <a:cubicBezTo>
                  <a:pt x="21147" y="1924"/>
                  <a:pt x="21374" y="2003"/>
                  <a:pt x="21487" y="2241"/>
                </a:cubicBezTo>
                <a:cubicBezTo>
                  <a:pt x="21600" y="2478"/>
                  <a:pt x="21600" y="2873"/>
                  <a:pt x="21374" y="3546"/>
                </a:cubicBezTo>
                <a:cubicBezTo>
                  <a:pt x="21147" y="4219"/>
                  <a:pt x="20694" y="5168"/>
                  <a:pt x="20060" y="6473"/>
                </a:cubicBezTo>
                <a:cubicBezTo>
                  <a:pt x="19426" y="7779"/>
                  <a:pt x="18611" y="9441"/>
                  <a:pt x="17887" y="10983"/>
                </a:cubicBezTo>
                <a:cubicBezTo>
                  <a:pt x="17162" y="12526"/>
                  <a:pt x="16528" y="13950"/>
                  <a:pt x="15985" y="15098"/>
                </a:cubicBezTo>
                <a:cubicBezTo>
                  <a:pt x="15442" y="16245"/>
                  <a:pt x="14989" y="17115"/>
                  <a:pt x="14513" y="17946"/>
                </a:cubicBezTo>
                <a:cubicBezTo>
                  <a:pt x="14038" y="18777"/>
                  <a:pt x="13540" y="19568"/>
                  <a:pt x="13200" y="20082"/>
                </a:cubicBezTo>
                <a:cubicBezTo>
                  <a:pt x="12860" y="20597"/>
                  <a:pt x="12679" y="20834"/>
                  <a:pt x="12611" y="21032"/>
                </a:cubicBezTo>
                <a:cubicBezTo>
                  <a:pt x="12543" y="21230"/>
                  <a:pt x="12589" y="21388"/>
                  <a:pt x="12634" y="21546"/>
                </a:cubicBezTo>
                <a:close/>
              </a:path>
            </a:pathLst>
          </a:custGeom>
          <a:solidFill>
            <a:srgbClr val="EE51D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259" name="Zeichnung"/>
          <p:cNvSpPr/>
          <p:nvPr/>
        </p:nvSpPr>
        <p:spPr>
          <a:xfrm>
            <a:off x="9549499" y="5390175"/>
            <a:ext cx="419831" cy="289751"/>
          </a:xfrm>
          <a:custGeom>
            <a:avLst/>
            <a:gdLst/>
            <a:ahLst/>
            <a:cxnLst>
              <a:cxn ang="0">
                <a:pos x="wd2" y="hd2"/>
              </a:cxn>
              <a:cxn ang="5400000">
                <a:pos x="wd2" y="hd2"/>
              </a:cxn>
              <a:cxn ang="10800000">
                <a:pos x="wd2" y="hd2"/>
              </a:cxn>
              <a:cxn ang="16200000">
                <a:pos x="wd2" y="hd2"/>
              </a:cxn>
            </a:cxnLst>
            <a:rect l="0" t="0" r="r" b="b"/>
            <a:pathLst>
              <a:path w="21517" h="21600" extrusionOk="0">
                <a:moveTo>
                  <a:pt x="13417" y="0"/>
                </a:moveTo>
                <a:cubicBezTo>
                  <a:pt x="14056" y="517"/>
                  <a:pt x="14696" y="1033"/>
                  <a:pt x="15300" y="1654"/>
                </a:cubicBezTo>
                <a:cubicBezTo>
                  <a:pt x="15904" y="2274"/>
                  <a:pt x="16472" y="2997"/>
                  <a:pt x="17112" y="3979"/>
                </a:cubicBezTo>
                <a:cubicBezTo>
                  <a:pt x="17751" y="4961"/>
                  <a:pt x="18462" y="6201"/>
                  <a:pt x="19066" y="7855"/>
                </a:cubicBezTo>
                <a:cubicBezTo>
                  <a:pt x="19670" y="9508"/>
                  <a:pt x="20167" y="11575"/>
                  <a:pt x="20558" y="13384"/>
                </a:cubicBezTo>
                <a:cubicBezTo>
                  <a:pt x="20949" y="15192"/>
                  <a:pt x="21233" y="16743"/>
                  <a:pt x="21375" y="17776"/>
                </a:cubicBezTo>
                <a:cubicBezTo>
                  <a:pt x="21517" y="18810"/>
                  <a:pt x="21517" y="19326"/>
                  <a:pt x="21517" y="19843"/>
                </a:cubicBezTo>
                <a:cubicBezTo>
                  <a:pt x="21517" y="20360"/>
                  <a:pt x="21517" y="20877"/>
                  <a:pt x="21339" y="21135"/>
                </a:cubicBezTo>
                <a:cubicBezTo>
                  <a:pt x="21162" y="21393"/>
                  <a:pt x="20806" y="21393"/>
                  <a:pt x="19670" y="21445"/>
                </a:cubicBezTo>
                <a:cubicBezTo>
                  <a:pt x="18533" y="21497"/>
                  <a:pt x="16614" y="21600"/>
                  <a:pt x="14625" y="21600"/>
                </a:cubicBezTo>
                <a:cubicBezTo>
                  <a:pt x="12635" y="21600"/>
                  <a:pt x="10575" y="21497"/>
                  <a:pt x="8656" y="21497"/>
                </a:cubicBezTo>
                <a:cubicBezTo>
                  <a:pt x="6738" y="21497"/>
                  <a:pt x="4962" y="21600"/>
                  <a:pt x="3718" y="21600"/>
                </a:cubicBezTo>
                <a:cubicBezTo>
                  <a:pt x="2475" y="21600"/>
                  <a:pt x="1764" y="21497"/>
                  <a:pt x="1196" y="21393"/>
                </a:cubicBezTo>
                <a:cubicBezTo>
                  <a:pt x="628" y="21290"/>
                  <a:pt x="201" y="21187"/>
                  <a:pt x="59" y="21187"/>
                </a:cubicBezTo>
                <a:cubicBezTo>
                  <a:pt x="-83" y="21187"/>
                  <a:pt x="59" y="21290"/>
                  <a:pt x="201" y="21393"/>
                </a:cubicBezTo>
                <a:close/>
              </a:path>
            </a:pathLst>
          </a:custGeom>
          <a:solidFill>
            <a:srgbClr val="EE51D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260" name="Zeichnung"/>
          <p:cNvSpPr/>
          <p:nvPr/>
        </p:nvSpPr>
        <p:spPr>
          <a:xfrm>
            <a:off x="9500565" y="5133625"/>
            <a:ext cx="683694" cy="5532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9" y="51"/>
                  <a:pt x="2497" y="103"/>
                  <a:pt x="3538" y="180"/>
                </a:cubicBezTo>
                <a:cubicBezTo>
                  <a:pt x="4578" y="257"/>
                  <a:pt x="5410" y="360"/>
                  <a:pt x="6243" y="437"/>
                </a:cubicBezTo>
                <a:cubicBezTo>
                  <a:pt x="7075" y="514"/>
                  <a:pt x="7908" y="566"/>
                  <a:pt x="8740" y="720"/>
                </a:cubicBezTo>
                <a:cubicBezTo>
                  <a:pt x="9572" y="874"/>
                  <a:pt x="10405" y="1131"/>
                  <a:pt x="11279" y="1569"/>
                </a:cubicBezTo>
                <a:cubicBezTo>
                  <a:pt x="12153" y="2006"/>
                  <a:pt x="13068" y="2623"/>
                  <a:pt x="13942" y="3369"/>
                </a:cubicBezTo>
                <a:cubicBezTo>
                  <a:pt x="14816" y="4114"/>
                  <a:pt x="15649" y="4989"/>
                  <a:pt x="16377" y="5966"/>
                </a:cubicBezTo>
                <a:cubicBezTo>
                  <a:pt x="17105" y="6943"/>
                  <a:pt x="17729" y="8023"/>
                  <a:pt x="18229" y="9000"/>
                </a:cubicBezTo>
                <a:cubicBezTo>
                  <a:pt x="18728" y="9977"/>
                  <a:pt x="19103" y="10851"/>
                  <a:pt x="19436" y="11649"/>
                </a:cubicBezTo>
                <a:cubicBezTo>
                  <a:pt x="19769" y="12446"/>
                  <a:pt x="20060" y="13166"/>
                  <a:pt x="20310" y="14091"/>
                </a:cubicBezTo>
                <a:cubicBezTo>
                  <a:pt x="20560" y="15017"/>
                  <a:pt x="20768" y="16149"/>
                  <a:pt x="20913" y="17100"/>
                </a:cubicBezTo>
                <a:cubicBezTo>
                  <a:pt x="21059" y="18051"/>
                  <a:pt x="21142" y="18823"/>
                  <a:pt x="21246" y="19543"/>
                </a:cubicBezTo>
                <a:cubicBezTo>
                  <a:pt x="21350" y="20263"/>
                  <a:pt x="21475" y="20931"/>
                  <a:pt x="21600" y="21600"/>
                </a:cubicBezTo>
              </a:path>
            </a:pathLst>
          </a:custGeom>
          <a:ln w="88900" cap="rnd">
            <a:solidFill>
              <a:srgbClr val="01C7FC"/>
            </a:solidFill>
          </a:ln>
        </p:spPr>
        <p:txBody>
          <a:bodyPr lIns="0" tIns="0" rIns="0" bIns="0"/>
          <a:lstStyle/>
          <a:p>
            <a:pPr algn="l" defTabSz="457200">
              <a:defRPr sz="1200" b="0">
                <a:latin typeface="Helvetica"/>
                <a:ea typeface="Helvetica"/>
                <a:cs typeface="Helvetica"/>
                <a:sym typeface="Helvetica"/>
              </a:defRPr>
            </a:pPr>
            <a:endParaRPr/>
          </a:p>
        </p:txBody>
      </p:sp>
      <p:sp>
        <p:nvSpPr>
          <p:cNvPr id="261" name="AD und DB sind gleich &amp; haben Senkrechte DG gemeinsam"/>
          <p:cNvSpPr txBox="1">
            <a:spLocks noGrp="1"/>
          </p:cNvSpPr>
          <p:nvPr>
            <p:ph type="subTitle" sz="quarter" idx="1"/>
          </p:nvPr>
        </p:nvSpPr>
        <p:spPr>
          <a:xfrm>
            <a:off x="296186" y="1519277"/>
            <a:ext cx="8338609" cy="995839"/>
          </a:xfrm>
          <a:prstGeom prst="rect">
            <a:avLst/>
          </a:prstGeom>
        </p:spPr>
        <p:txBody>
          <a:bodyPr/>
          <a:lstStyle/>
          <a:p>
            <a:pPr marL="333375" indent="-333375">
              <a:lnSpc>
                <a:spcPct val="100000"/>
              </a:lnSpc>
              <a:buSzPct val="145000"/>
              <a:buChar char="•"/>
              <a:defRPr sz="2400"/>
            </a:pPr>
            <a:r>
              <a:rPr b="1">
                <a:solidFill>
                  <a:srgbClr val="E22400"/>
                </a:solidFill>
              </a:rPr>
              <a:t>AD </a:t>
            </a:r>
            <a:r>
              <a:t>und</a:t>
            </a:r>
            <a:r>
              <a:rPr b="1">
                <a:solidFill>
                  <a:srgbClr val="E22400"/>
                </a:solidFill>
              </a:rPr>
              <a:t> DB </a:t>
            </a:r>
            <a:r>
              <a:t>sind gleich &amp; haben Senkrechte</a:t>
            </a:r>
            <a:r>
              <a:rPr b="1">
                <a:solidFill>
                  <a:srgbClr val="E22400"/>
                </a:solidFill>
              </a:rPr>
              <a:t> </a:t>
            </a:r>
            <a:r>
              <a:rPr b="1">
                <a:solidFill>
                  <a:srgbClr val="669D34"/>
                </a:solidFill>
              </a:rPr>
              <a:t>DG</a:t>
            </a:r>
            <a:r>
              <a:rPr b="1">
                <a:solidFill>
                  <a:srgbClr val="E22400"/>
                </a:solidFill>
              </a:rPr>
              <a:t> </a:t>
            </a:r>
            <a:r>
              <a:t>gemeinsam</a:t>
            </a:r>
            <a:r>
              <a:rPr b="1">
                <a:solidFill>
                  <a:srgbClr val="E22400"/>
                </a:solidFill>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5" grpId="3" animBg="1" advAuto="0"/>
      <p:bldP spid="256" grpId="4" animBg="1" advAuto="0"/>
      <p:bldP spid="257" grpId="2" animBg="1" advAuto="0"/>
      <p:bldP spid="258" grpId="5" animBg="1" advAuto="0"/>
      <p:bldP spid="259" grpId="6" animBg="1" advAuto="0"/>
      <p:bldP spid="260" grpId="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Zum Bearb. doppeltippen"/>
          <p:cNvSpPr txBox="1">
            <a:spLocks noGrp="1"/>
          </p:cNvSpPr>
          <p:nvPr>
            <p:ph type="ctrTitle"/>
          </p:nvPr>
        </p:nvSpPr>
        <p:spPr>
          <a:prstGeom prst="rect">
            <a:avLst/>
          </a:prstGeom>
        </p:spPr>
        <p:txBody>
          <a:bodyPr/>
          <a:lstStyle/>
          <a:p>
            <a:endParaRPr/>
          </a:p>
        </p:txBody>
      </p:sp>
      <p:sp>
        <p:nvSpPr>
          <p:cNvPr id="264" name="Buch I, Def. 15…"/>
          <p:cNvSpPr txBox="1">
            <a:spLocks noGrp="1"/>
          </p:cNvSpPr>
          <p:nvPr>
            <p:ph type="subTitle" sz="quarter" idx="1"/>
          </p:nvPr>
        </p:nvSpPr>
        <p:spPr>
          <a:xfrm>
            <a:off x="7407585" y="1614544"/>
            <a:ext cx="5559877" cy="2336894"/>
          </a:xfrm>
          <a:prstGeom prst="rect">
            <a:avLst/>
          </a:prstGeom>
        </p:spPr>
        <p:txBody>
          <a:bodyPr/>
          <a:lstStyle/>
          <a:p>
            <a:pPr>
              <a:lnSpc>
                <a:spcPct val="100000"/>
              </a:lnSpc>
              <a:spcBef>
                <a:spcPts val="1100"/>
              </a:spcBef>
              <a:defRPr sz="2100" b="1"/>
            </a:pPr>
            <a:r>
              <a:t>Buch I, Def. 15</a:t>
            </a:r>
          </a:p>
          <a:p>
            <a:pPr>
              <a:lnSpc>
                <a:spcPct val="100000"/>
              </a:lnSpc>
              <a:spcBef>
                <a:spcPts val="1100"/>
              </a:spcBef>
              <a:defRPr sz="2100"/>
            </a:pPr>
            <a:r>
              <a:t>Ein Kreis ist eine ebene, von einer einzigen Linie umfasste Figur mit der Eigenschaft, dass</a:t>
            </a:r>
            <a:r>
              <a:rPr b="1"/>
              <a:t> alle von einem innerhalb der Figur gelegenen Punkte bis zur Linie laufende Strecken einander gleich sind</a:t>
            </a:r>
          </a:p>
        </p:txBody>
      </p:sp>
      <p:sp>
        <p:nvSpPr>
          <p:cNvPr id="265"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pic>
        <p:nvPicPr>
          <p:cNvPr id="266" name="8EA43314-2EF3-4D71-90FE-36BCF15B8DD1-L0-001.jpeg" descr="8EA43314-2EF3-4D71-90FE-36BCF15B8DD1-L0-001.jpeg"/>
          <p:cNvPicPr>
            <a:picLocks noChangeAspect="1"/>
          </p:cNvPicPr>
          <p:nvPr/>
        </p:nvPicPr>
        <p:blipFill>
          <a:blip r:embed="rId2"/>
          <a:stretch>
            <a:fillRect/>
          </a:stretch>
        </p:blipFill>
        <p:spPr>
          <a:xfrm>
            <a:off x="273488" y="363352"/>
            <a:ext cx="6883820" cy="9026896"/>
          </a:xfrm>
          <a:prstGeom prst="rect">
            <a:avLst/>
          </a:prstGeom>
          <a:ln w="12700">
            <a:miter lim="400000"/>
          </a:ln>
        </p:spPr>
      </p:pic>
      <p:sp>
        <p:nvSpPr>
          <p:cNvPr id="267" name="Kreis"/>
          <p:cNvSpPr/>
          <p:nvPr/>
        </p:nvSpPr>
        <p:spPr>
          <a:xfrm>
            <a:off x="4231381" y="5623119"/>
            <a:ext cx="2325215" cy="453618"/>
          </a:xfrm>
          <a:prstGeom prst="ellipse">
            <a:avLst/>
          </a:prstGeom>
          <a:ln w="76200">
            <a:solidFill>
              <a:schemeClr val="accent6"/>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68" name="Kreis"/>
          <p:cNvSpPr/>
          <p:nvPr/>
        </p:nvSpPr>
        <p:spPr>
          <a:xfrm>
            <a:off x="3441950" y="6347115"/>
            <a:ext cx="1562155" cy="460220"/>
          </a:xfrm>
          <a:prstGeom prst="ellipse">
            <a:avLst/>
          </a:prstGeom>
          <a:ln w="76200">
            <a:solidFill>
              <a:schemeClr val="accent6"/>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69" name="Pfeil"/>
          <p:cNvSpPr/>
          <p:nvPr/>
        </p:nvSpPr>
        <p:spPr>
          <a:xfrm>
            <a:off x="906001" y="5203979"/>
            <a:ext cx="1020596" cy="449599"/>
          </a:xfrm>
          <a:prstGeom prst="rightArrow">
            <a:avLst>
              <a:gd name="adj1" fmla="val 27347"/>
              <a:gd name="adj2" fmla="val 89721"/>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0" name="Buch I, Prop. 8…"/>
          <p:cNvSpPr txBox="1"/>
          <p:nvPr/>
        </p:nvSpPr>
        <p:spPr>
          <a:xfrm>
            <a:off x="7372350" y="4399459"/>
            <a:ext cx="5630347" cy="2557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spcBef>
                <a:spcPts val="1300"/>
              </a:spcBef>
              <a:defRPr sz="2100"/>
            </a:pPr>
            <a:r>
              <a:t>Buch I, Prop. 8</a:t>
            </a:r>
          </a:p>
          <a:p>
            <a:pPr algn="l">
              <a:spcBef>
                <a:spcPts val="1300"/>
              </a:spcBef>
              <a:defRPr sz="2100" b="0"/>
            </a:pPr>
            <a:r>
              <a:t>Sind in zwei Dreiecken </a:t>
            </a:r>
            <a:r>
              <a:rPr b="1"/>
              <a:t>zwei Seiten des einen gleich zwei Seiten des anderen</a:t>
            </a:r>
            <a:r>
              <a:t> und auch die </a:t>
            </a:r>
            <a:r>
              <a:rPr b="1"/>
              <a:t>Grundseiten gleich,</a:t>
            </a:r>
            <a:r>
              <a:t> auf denen sie errichtet sind, dann sind auch die </a:t>
            </a:r>
            <a:r>
              <a:rPr b="1"/>
              <a:t>Winkel gleich</a:t>
            </a:r>
            <a:r>
              <a:t>, die von den Seiten eingeschlossen sind  (Kongruenzsatz sss)</a:t>
            </a:r>
          </a:p>
        </p:txBody>
      </p:sp>
      <p:sp>
        <p:nvSpPr>
          <p:cNvPr id="271" name="Pfeil"/>
          <p:cNvSpPr/>
          <p:nvPr/>
        </p:nvSpPr>
        <p:spPr>
          <a:xfrm>
            <a:off x="906001" y="6352426"/>
            <a:ext cx="1020596" cy="449599"/>
          </a:xfrm>
          <a:prstGeom prst="rightArrow">
            <a:avLst>
              <a:gd name="adj1" fmla="val 27347"/>
              <a:gd name="adj2" fmla="val 89721"/>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3" animBg="1" advAuto="0"/>
      <p:bldP spid="267" grpId="2" animBg="1" advAuto="0"/>
      <p:bldP spid="268" grpId="5" animBg="1" advAuto="0"/>
      <p:bldP spid="269" grpId="1" animBg="1" advAuto="0"/>
      <p:bldP spid="270" grpId="6" animBg="1" advAuto="0"/>
      <p:bldP spid="271"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roposition III.21:  Peripheriewinkelsatz / Umfangswinkelsatz"/>
          <p:cNvSpPr txBox="1">
            <a:spLocks noGrp="1"/>
          </p:cNvSpPr>
          <p:nvPr>
            <p:ph type="ctrTitle"/>
          </p:nvPr>
        </p:nvSpPr>
        <p:spPr>
          <a:xfrm>
            <a:off x="297694" y="73596"/>
            <a:ext cx="12409412" cy="1061217"/>
          </a:xfrm>
          <a:prstGeom prst="rect">
            <a:avLst/>
          </a:prstGeom>
        </p:spPr>
        <p:txBody>
          <a:bodyPr/>
          <a:lstStyle/>
          <a:p>
            <a:pPr defTabSz="461518">
              <a:defRPr sz="3397"/>
            </a:pPr>
            <a:r>
              <a:t>Proposition III.21:  </a:t>
            </a:r>
            <a:r>
              <a:rPr b="1"/>
              <a:t>Peripheriewinkelsatz / Umfangswinkelsatz</a:t>
            </a:r>
          </a:p>
        </p:txBody>
      </p:sp>
      <p:sp>
        <p:nvSpPr>
          <p:cNvPr id="274" name="Wenn im Kreis ABCD die Winkel BAD und BED Winkel des Kreisabschnitts BAED sind, dann sage ich, sind BAD und BED gleich"/>
          <p:cNvSpPr txBox="1">
            <a:spLocks noGrp="1"/>
          </p:cNvSpPr>
          <p:nvPr>
            <p:ph type="subTitle" sz="quarter" idx="1"/>
          </p:nvPr>
        </p:nvSpPr>
        <p:spPr>
          <a:xfrm>
            <a:off x="400694" y="2441093"/>
            <a:ext cx="12083326" cy="1128407"/>
          </a:xfrm>
          <a:prstGeom prst="rect">
            <a:avLst/>
          </a:prstGeom>
        </p:spPr>
        <p:txBody>
          <a:bodyPr/>
          <a:lstStyle/>
          <a:p>
            <a:pPr algn="ctr">
              <a:defRPr sz="2600"/>
            </a:pPr>
            <a:r>
              <a:t>Wenn im Kreis ABCD die Winkel </a:t>
            </a:r>
            <a:r>
              <a:rPr b="1">
                <a:solidFill>
                  <a:srgbClr val="FF4015"/>
                </a:solidFill>
              </a:rPr>
              <a:t>BAD</a:t>
            </a:r>
            <a:r>
              <a:t> und </a:t>
            </a:r>
            <a:r>
              <a:rPr b="1">
                <a:solidFill>
                  <a:srgbClr val="0061FE"/>
                </a:solidFill>
              </a:rPr>
              <a:t>BED</a:t>
            </a:r>
            <a:r>
              <a:t> Winkel des Kreisabschnitts </a:t>
            </a:r>
            <a:r>
              <a:rPr b="1">
                <a:solidFill>
                  <a:srgbClr val="76BB40"/>
                </a:solidFill>
              </a:rPr>
              <a:t>BAED</a:t>
            </a:r>
            <a:r>
              <a:t> sind, dann sage ich, sind BAD und BED gleich</a:t>
            </a:r>
          </a:p>
        </p:txBody>
      </p:sp>
      <p:sp>
        <p:nvSpPr>
          <p:cNvPr id="275"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276" name="Die Winkel des gleichen Kreisabschnitts sind gleich"/>
          <p:cNvSpPr txBox="1"/>
          <p:nvPr/>
        </p:nvSpPr>
        <p:spPr>
          <a:xfrm>
            <a:off x="1153766" y="1586922"/>
            <a:ext cx="10697267" cy="545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100">
                <a:solidFill>
                  <a:srgbClr val="333333"/>
                </a:solidFill>
                <a:latin typeface="Arial"/>
                <a:ea typeface="Arial"/>
                <a:cs typeface="Arial"/>
                <a:sym typeface="Arial"/>
              </a:defRPr>
            </a:lvl1pPr>
          </a:lstStyle>
          <a:p>
            <a:r>
              <a:t>Die Winkel des gleichen Kreisabschnitts sind gleich</a:t>
            </a:r>
          </a:p>
        </p:txBody>
      </p:sp>
      <p:pic>
        <p:nvPicPr>
          <p:cNvPr id="277" name="BF2AD371-DBBF-4517-8BBC-EA03E338EC93-L0-001.jpeg" descr="BF2AD371-DBBF-4517-8BBC-EA03E338EC93-L0-001.jpeg"/>
          <p:cNvPicPr>
            <a:picLocks noChangeAspect="1"/>
          </p:cNvPicPr>
          <p:nvPr/>
        </p:nvPicPr>
        <p:blipFill>
          <a:blip r:embed="rId2"/>
          <a:stretch>
            <a:fillRect/>
          </a:stretch>
        </p:blipFill>
        <p:spPr>
          <a:xfrm>
            <a:off x="4074898" y="3877750"/>
            <a:ext cx="5414488" cy="535256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Beweis"/>
          <p:cNvSpPr txBox="1">
            <a:spLocks noGrp="1"/>
          </p:cNvSpPr>
          <p:nvPr>
            <p:ph type="ctrTitle"/>
          </p:nvPr>
        </p:nvSpPr>
        <p:spPr>
          <a:prstGeom prst="rect">
            <a:avLst/>
          </a:prstGeom>
        </p:spPr>
        <p:txBody>
          <a:bodyPr/>
          <a:lstStyle/>
          <a:p>
            <a:r>
              <a:t>Beweis</a:t>
            </a:r>
          </a:p>
        </p:txBody>
      </p:sp>
      <p:sp>
        <p:nvSpPr>
          <p:cNvPr id="280"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pic>
        <p:nvPicPr>
          <p:cNvPr id="281" name="F6735A4D-99C8-4551-B976-568C8FE71C1E-L0-001.jpeg" descr="F6735A4D-99C8-4551-B976-568C8FE71C1E-L0-001.jpeg"/>
          <p:cNvPicPr>
            <a:picLocks noChangeAspect="1"/>
          </p:cNvPicPr>
          <p:nvPr/>
        </p:nvPicPr>
        <p:blipFill>
          <a:blip r:embed="rId2"/>
          <a:stretch>
            <a:fillRect/>
          </a:stretch>
        </p:blipFill>
        <p:spPr>
          <a:xfrm>
            <a:off x="409545" y="1832645"/>
            <a:ext cx="5748340" cy="6001302"/>
          </a:xfrm>
          <a:prstGeom prst="rect">
            <a:avLst/>
          </a:prstGeom>
          <a:ln w="12700">
            <a:miter lim="400000"/>
          </a:ln>
        </p:spPr>
      </p:pic>
      <p:grpSp>
        <p:nvGrpSpPr>
          <p:cNvPr id="287" name="Zeichnung"/>
          <p:cNvGrpSpPr/>
          <p:nvPr/>
        </p:nvGrpSpPr>
        <p:grpSpPr>
          <a:xfrm>
            <a:off x="3203867" y="4453693"/>
            <a:ext cx="428241" cy="491683"/>
            <a:chOff x="0" y="0"/>
            <a:chExt cx="428239" cy="491682"/>
          </a:xfrm>
        </p:grpSpPr>
        <p:sp>
          <p:nvSpPr>
            <p:cNvPr id="282" name="Linie"/>
            <p:cNvSpPr/>
            <p:nvPr/>
          </p:nvSpPr>
          <p:spPr>
            <a:xfrm>
              <a:off x="7508" y="389304"/>
              <a:ext cx="106690" cy="102379"/>
            </a:xfrm>
            <a:custGeom>
              <a:avLst/>
              <a:gdLst/>
              <a:ahLst/>
              <a:cxnLst>
                <a:cxn ang="0">
                  <a:pos x="wd2" y="hd2"/>
                </a:cxn>
                <a:cxn ang="5400000">
                  <a:pos x="wd2" y="hd2"/>
                </a:cxn>
                <a:cxn ang="10800000">
                  <a:pos x="wd2" y="hd2"/>
                </a:cxn>
                <a:cxn ang="16200000">
                  <a:pos x="wd2" y="hd2"/>
                </a:cxn>
              </a:cxnLst>
              <a:rect l="0" t="0" r="r" b="b"/>
              <a:pathLst>
                <a:path w="21367" h="21340" extrusionOk="0">
                  <a:moveTo>
                    <a:pt x="1038" y="1503"/>
                  </a:moveTo>
                  <a:cubicBezTo>
                    <a:pt x="402" y="622"/>
                    <a:pt x="-233" y="-260"/>
                    <a:pt x="85" y="71"/>
                  </a:cubicBezTo>
                  <a:cubicBezTo>
                    <a:pt x="402" y="401"/>
                    <a:pt x="1673" y="1944"/>
                    <a:pt x="3473" y="3818"/>
                  </a:cubicBezTo>
                  <a:cubicBezTo>
                    <a:pt x="5273" y="5691"/>
                    <a:pt x="7602" y="7895"/>
                    <a:pt x="10673" y="10871"/>
                  </a:cubicBezTo>
                  <a:cubicBezTo>
                    <a:pt x="13743" y="13846"/>
                    <a:pt x="17555" y="17593"/>
                    <a:pt x="21367" y="21340"/>
                  </a:cubicBezTo>
                </a:path>
              </a:pathLst>
            </a:custGeom>
            <a:noFill/>
            <a:ln w="25400" cap="rnd">
              <a:solidFill>
                <a:srgbClr val="371A9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83" name="Linie"/>
            <p:cNvSpPr/>
            <p:nvPr/>
          </p:nvSpPr>
          <p:spPr>
            <a:xfrm>
              <a:off x="0" y="409206"/>
              <a:ext cx="136403" cy="761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512" y="19500"/>
                    <a:pt x="5023" y="17400"/>
                    <a:pt x="7870" y="14850"/>
                  </a:cubicBezTo>
                  <a:cubicBezTo>
                    <a:pt x="10716" y="12300"/>
                    <a:pt x="13898" y="9300"/>
                    <a:pt x="16242" y="6750"/>
                  </a:cubicBezTo>
                  <a:cubicBezTo>
                    <a:pt x="18586" y="4200"/>
                    <a:pt x="20093" y="2100"/>
                    <a:pt x="21600" y="0"/>
                  </a:cubicBezTo>
                </a:path>
              </a:pathLst>
            </a:custGeom>
            <a:noFill/>
            <a:ln w="25400" cap="rnd">
              <a:solidFill>
                <a:srgbClr val="371A9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84" name="Linie"/>
            <p:cNvSpPr/>
            <p:nvPr/>
          </p:nvSpPr>
          <p:spPr>
            <a:xfrm>
              <a:off x="196672" y="0"/>
              <a:ext cx="6346" cy="3394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355"/>
                    <a:pt x="0" y="4710"/>
                    <a:pt x="0" y="7368"/>
                  </a:cubicBezTo>
                  <a:cubicBezTo>
                    <a:pt x="0" y="10026"/>
                    <a:pt x="0" y="12987"/>
                    <a:pt x="3600" y="15409"/>
                  </a:cubicBezTo>
                  <a:cubicBezTo>
                    <a:pt x="7200" y="17832"/>
                    <a:pt x="14400" y="19716"/>
                    <a:pt x="21600" y="21600"/>
                  </a:cubicBezTo>
                </a:path>
              </a:pathLst>
            </a:custGeom>
            <a:noFill/>
            <a:ln w="25400" cap="rnd">
              <a:solidFill>
                <a:srgbClr val="371A9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85" name="Linie"/>
            <p:cNvSpPr/>
            <p:nvPr/>
          </p:nvSpPr>
          <p:spPr>
            <a:xfrm>
              <a:off x="212533" y="1445"/>
              <a:ext cx="215707" cy="4900"/>
            </a:xfrm>
            <a:custGeom>
              <a:avLst/>
              <a:gdLst/>
              <a:ahLst/>
              <a:cxnLst>
                <a:cxn ang="0">
                  <a:pos x="wd2" y="hd2"/>
                </a:cxn>
                <a:cxn ang="5400000">
                  <a:pos x="wd2" y="hd2"/>
                </a:cxn>
                <a:cxn ang="10800000">
                  <a:pos x="wd2" y="hd2"/>
                </a:cxn>
                <a:cxn ang="16200000">
                  <a:pos x="wd2" y="hd2"/>
                </a:cxn>
              </a:cxnLst>
              <a:rect l="0" t="0" r="r" b="b"/>
              <a:pathLst>
                <a:path w="21600" h="20015" extrusionOk="0">
                  <a:moveTo>
                    <a:pt x="0" y="20015"/>
                  </a:moveTo>
                  <a:cubicBezTo>
                    <a:pt x="1588" y="20015"/>
                    <a:pt x="3176" y="20015"/>
                    <a:pt x="5400" y="20015"/>
                  </a:cubicBezTo>
                  <a:cubicBezTo>
                    <a:pt x="7624" y="20015"/>
                    <a:pt x="10482" y="20015"/>
                    <a:pt x="13024" y="15695"/>
                  </a:cubicBezTo>
                  <a:cubicBezTo>
                    <a:pt x="15565" y="11375"/>
                    <a:pt x="17788" y="2735"/>
                    <a:pt x="19165" y="575"/>
                  </a:cubicBezTo>
                  <a:cubicBezTo>
                    <a:pt x="20541" y="-1585"/>
                    <a:pt x="21071" y="2735"/>
                    <a:pt x="21600" y="7054"/>
                  </a:cubicBezTo>
                </a:path>
              </a:pathLst>
            </a:custGeom>
            <a:noFill/>
            <a:ln w="25400" cap="rnd">
              <a:solidFill>
                <a:srgbClr val="371A9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86" name="Linie"/>
            <p:cNvSpPr/>
            <p:nvPr/>
          </p:nvSpPr>
          <p:spPr>
            <a:xfrm>
              <a:off x="206189" y="174468"/>
              <a:ext cx="155436" cy="31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555" y="14400"/>
                    <a:pt x="9110" y="7200"/>
                    <a:pt x="12710" y="3600"/>
                  </a:cubicBezTo>
                  <a:cubicBezTo>
                    <a:pt x="16310" y="0"/>
                    <a:pt x="18955" y="0"/>
                    <a:pt x="21600" y="0"/>
                  </a:cubicBezTo>
                </a:path>
              </a:pathLst>
            </a:custGeom>
            <a:noFill/>
            <a:ln w="25400" cap="rnd">
              <a:solidFill>
                <a:srgbClr val="371A94"/>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pic>
        <p:nvPicPr>
          <p:cNvPr id="288" name="Linie Linie" descr="Linie Linie"/>
          <p:cNvPicPr>
            <a:picLocks/>
          </p:cNvPicPr>
          <p:nvPr/>
        </p:nvPicPr>
        <p:blipFill>
          <a:blip r:embed="rId3"/>
          <a:stretch>
            <a:fillRect/>
          </a:stretch>
        </p:blipFill>
        <p:spPr>
          <a:xfrm rot="19907106">
            <a:off x="857022" y="5467829"/>
            <a:ext cx="2603689" cy="76201"/>
          </a:xfrm>
          <a:prstGeom prst="rect">
            <a:avLst/>
          </a:prstGeom>
        </p:spPr>
      </p:pic>
      <p:pic>
        <p:nvPicPr>
          <p:cNvPr id="290" name="Linie Linie" descr="Linie Linie"/>
          <p:cNvPicPr>
            <a:picLocks/>
          </p:cNvPicPr>
          <p:nvPr/>
        </p:nvPicPr>
        <p:blipFill>
          <a:blip r:embed="rId4"/>
          <a:stretch>
            <a:fillRect/>
          </a:stretch>
        </p:blipFill>
        <p:spPr>
          <a:xfrm rot="1691845">
            <a:off x="3104532" y="5467829"/>
            <a:ext cx="2564848" cy="76201"/>
          </a:xfrm>
          <a:prstGeom prst="rect">
            <a:avLst/>
          </a:prstGeom>
        </p:spPr>
      </p:pic>
      <p:sp>
        <p:nvSpPr>
          <p:cNvPr id="292" name="—&gt; Winkel BFD ist gleich dem doppelten…"/>
          <p:cNvSpPr txBox="1"/>
          <p:nvPr/>
        </p:nvSpPr>
        <p:spPr>
          <a:xfrm>
            <a:off x="6485130" y="5871014"/>
            <a:ext cx="5891526" cy="8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b="0"/>
            </a:pPr>
            <a:r>
              <a:t>—&gt; Winkel </a:t>
            </a:r>
            <a:r>
              <a:rPr b="1">
                <a:solidFill>
                  <a:srgbClr val="01C7FC"/>
                </a:solidFill>
              </a:rPr>
              <a:t>BFD</a:t>
            </a:r>
            <a:r>
              <a:t> ist gleich dem doppelten  </a:t>
            </a:r>
          </a:p>
          <a:p>
            <a:pPr algn="l">
              <a:defRPr b="0"/>
            </a:pPr>
            <a:r>
              <a:t>       </a:t>
            </a:r>
            <a:r>
              <a:rPr b="1">
                <a:solidFill>
                  <a:srgbClr val="FF6A00"/>
                </a:solidFill>
              </a:rPr>
              <a:t>BAD</a:t>
            </a:r>
            <a:r>
              <a:t> </a:t>
            </a:r>
          </a:p>
        </p:txBody>
      </p:sp>
      <p:sp>
        <p:nvSpPr>
          <p:cNvPr id="293" name="Proposition III.20…"/>
          <p:cNvSpPr/>
          <p:nvPr/>
        </p:nvSpPr>
        <p:spPr>
          <a:xfrm>
            <a:off x="6459579" y="3969618"/>
            <a:ext cx="5942627" cy="1637632"/>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a:spcBef>
                <a:spcPts val="4200"/>
              </a:spcBef>
              <a:defRPr sz="2200" b="0"/>
            </a:pPr>
            <a:r>
              <a:t>Proposition III.20</a:t>
            </a:r>
          </a:p>
          <a:p>
            <a:pPr algn="l">
              <a:spcBef>
                <a:spcPts val="1000"/>
              </a:spcBef>
              <a:defRPr sz="2200" b="0"/>
            </a:pPr>
            <a:r>
              <a:t>Der Winkel im Mittelpunkt über einem Kreisbogen ist das Doppelte des Winkels in einem Punkt auf der Kreislinie</a:t>
            </a:r>
          </a:p>
        </p:txBody>
      </p:sp>
      <p:sp>
        <p:nvSpPr>
          <p:cNvPr id="294" name="Proposition III.1…"/>
          <p:cNvSpPr/>
          <p:nvPr/>
        </p:nvSpPr>
        <p:spPr>
          <a:xfrm>
            <a:off x="6484979" y="1565933"/>
            <a:ext cx="5942627" cy="1217039"/>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a:spcBef>
                <a:spcPts val="800"/>
              </a:spcBef>
              <a:defRPr sz="2200" b="0"/>
            </a:pPr>
            <a:r>
              <a:t>Proposition III.1</a:t>
            </a:r>
          </a:p>
          <a:p>
            <a:pPr algn="l">
              <a:spcBef>
                <a:spcPts val="800"/>
              </a:spcBef>
              <a:defRPr sz="2200" b="0"/>
            </a:pPr>
            <a:r>
              <a:t>Den Mittelpunkt eines gegebenen Kreises auffinden</a:t>
            </a:r>
          </a:p>
        </p:txBody>
      </p:sp>
      <p:sp>
        <p:nvSpPr>
          <p:cNvPr id="295" name="—&gt; BFD ist gleich dem doppelten BED"/>
          <p:cNvSpPr txBox="1"/>
          <p:nvPr/>
        </p:nvSpPr>
        <p:spPr>
          <a:xfrm>
            <a:off x="6505734" y="6750289"/>
            <a:ext cx="5901117"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b="0"/>
            </a:pPr>
            <a:r>
              <a:t>—&gt; </a:t>
            </a:r>
            <a:r>
              <a:rPr b="1">
                <a:solidFill>
                  <a:srgbClr val="01C7FC"/>
                </a:solidFill>
              </a:rPr>
              <a:t>BFD</a:t>
            </a:r>
            <a:r>
              <a:t> ist gleich dem doppelten </a:t>
            </a:r>
            <a:r>
              <a:rPr b="1">
                <a:solidFill>
                  <a:srgbClr val="0061FE"/>
                </a:solidFill>
              </a:rPr>
              <a:t>BED</a:t>
            </a:r>
          </a:p>
        </p:txBody>
      </p:sp>
      <p:sp>
        <p:nvSpPr>
          <p:cNvPr id="296" name="Schenkel der Winkel BFD und BAD stehen auf dem gleichen Kreisbogen BCD"/>
          <p:cNvSpPr txBox="1"/>
          <p:nvPr/>
        </p:nvSpPr>
        <p:spPr>
          <a:xfrm>
            <a:off x="6462041" y="2967050"/>
            <a:ext cx="5988504" cy="831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b="0"/>
            </a:pPr>
            <a:r>
              <a:t>Schenkel der Winkel </a:t>
            </a:r>
            <a:r>
              <a:rPr b="1">
                <a:solidFill>
                  <a:srgbClr val="01C7FC"/>
                </a:solidFill>
              </a:rPr>
              <a:t>BFD</a:t>
            </a:r>
            <a:r>
              <a:t> und </a:t>
            </a:r>
            <a:r>
              <a:rPr b="1">
                <a:solidFill>
                  <a:srgbClr val="FF6A00"/>
                </a:solidFill>
              </a:rPr>
              <a:t>BAD</a:t>
            </a:r>
            <a:r>
              <a:t> stehen auf dem gleichen Kreisbogen BCD</a:t>
            </a:r>
          </a:p>
        </p:txBody>
      </p:sp>
      <p:grpSp>
        <p:nvGrpSpPr>
          <p:cNvPr id="307" name="Zeichnung"/>
          <p:cNvGrpSpPr/>
          <p:nvPr/>
        </p:nvGrpSpPr>
        <p:grpSpPr>
          <a:xfrm>
            <a:off x="2685357" y="5111911"/>
            <a:ext cx="1227592" cy="422635"/>
            <a:chOff x="0" y="0"/>
            <a:chExt cx="1227591" cy="422633"/>
          </a:xfrm>
        </p:grpSpPr>
        <p:sp>
          <p:nvSpPr>
            <p:cNvPr id="297" name="Linie"/>
            <p:cNvSpPr/>
            <p:nvPr/>
          </p:nvSpPr>
          <p:spPr>
            <a:xfrm>
              <a:off x="0" y="153306"/>
              <a:ext cx="1227592" cy="269328"/>
            </a:xfrm>
            <a:custGeom>
              <a:avLst/>
              <a:gdLst/>
              <a:ahLst/>
              <a:cxnLst>
                <a:cxn ang="0">
                  <a:pos x="wd2" y="hd2"/>
                </a:cxn>
                <a:cxn ang="5400000">
                  <a:pos x="wd2" y="hd2"/>
                </a:cxn>
                <a:cxn ang="10800000">
                  <a:pos x="wd2" y="hd2"/>
                </a:cxn>
                <a:cxn ang="16200000">
                  <a:pos x="wd2" y="hd2"/>
                </a:cxn>
              </a:cxnLst>
              <a:rect l="0" t="0" r="r" b="b"/>
              <a:pathLst>
                <a:path w="21600" h="21409" extrusionOk="0">
                  <a:moveTo>
                    <a:pt x="0" y="762"/>
                  </a:moveTo>
                  <a:cubicBezTo>
                    <a:pt x="900" y="4066"/>
                    <a:pt x="1800" y="7369"/>
                    <a:pt x="3094" y="10419"/>
                  </a:cubicBezTo>
                  <a:cubicBezTo>
                    <a:pt x="4387" y="13468"/>
                    <a:pt x="6075" y="16264"/>
                    <a:pt x="7509" y="18169"/>
                  </a:cubicBezTo>
                  <a:cubicBezTo>
                    <a:pt x="8944" y="20075"/>
                    <a:pt x="10125" y="21092"/>
                    <a:pt x="11278" y="21346"/>
                  </a:cubicBezTo>
                  <a:cubicBezTo>
                    <a:pt x="12431" y="21600"/>
                    <a:pt x="13556" y="21092"/>
                    <a:pt x="14625" y="19694"/>
                  </a:cubicBezTo>
                  <a:cubicBezTo>
                    <a:pt x="15694" y="18296"/>
                    <a:pt x="16706" y="16009"/>
                    <a:pt x="17691" y="13468"/>
                  </a:cubicBezTo>
                  <a:cubicBezTo>
                    <a:pt x="18675" y="10927"/>
                    <a:pt x="19631" y="8132"/>
                    <a:pt x="20278" y="5845"/>
                  </a:cubicBezTo>
                  <a:cubicBezTo>
                    <a:pt x="20925" y="3558"/>
                    <a:pt x="21263" y="1779"/>
                    <a:pt x="21600" y="0"/>
                  </a:cubicBezTo>
                </a:path>
              </a:pathLst>
            </a:custGeom>
            <a:noFill/>
            <a:ln w="381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98" name="Linie"/>
            <p:cNvSpPr/>
            <p:nvPr/>
          </p:nvSpPr>
          <p:spPr>
            <a:xfrm>
              <a:off x="225826" y="33675"/>
              <a:ext cx="193681" cy="158275"/>
            </a:xfrm>
            <a:custGeom>
              <a:avLst/>
              <a:gdLst/>
              <a:ahLst/>
              <a:cxnLst>
                <a:cxn ang="0">
                  <a:pos x="wd2" y="hd2"/>
                </a:cxn>
                <a:cxn ang="5400000">
                  <a:pos x="wd2" y="hd2"/>
                </a:cxn>
                <a:cxn ang="10800000">
                  <a:pos x="wd2" y="hd2"/>
                </a:cxn>
                <a:cxn ang="16200000">
                  <a:pos x="wd2" y="hd2"/>
                </a:cxn>
              </a:cxnLst>
              <a:rect l="0" t="0" r="r" b="b"/>
              <a:pathLst>
                <a:path w="21543" h="21600" extrusionOk="0">
                  <a:moveTo>
                    <a:pt x="16299" y="0"/>
                  </a:moveTo>
                  <a:cubicBezTo>
                    <a:pt x="13053" y="2298"/>
                    <a:pt x="9807" y="4596"/>
                    <a:pt x="7247" y="6281"/>
                  </a:cubicBezTo>
                  <a:cubicBezTo>
                    <a:pt x="4687" y="7966"/>
                    <a:pt x="2815" y="9038"/>
                    <a:pt x="1629" y="9957"/>
                  </a:cubicBezTo>
                  <a:cubicBezTo>
                    <a:pt x="442" y="10877"/>
                    <a:pt x="-57" y="11643"/>
                    <a:pt x="5" y="12255"/>
                  </a:cubicBezTo>
                  <a:cubicBezTo>
                    <a:pt x="68" y="12868"/>
                    <a:pt x="692" y="13328"/>
                    <a:pt x="2877" y="14094"/>
                  </a:cubicBezTo>
                  <a:cubicBezTo>
                    <a:pt x="5062" y="14860"/>
                    <a:pt x="8808" y="15932"/>
                    <a:pt x="12179" y="17234"/>
                  </a:cubicBezTo>
                  <a:cubicBezTo>
                    <a:pt x="15550" y="18536"/>
                    <a:pt x="18546" y="20068"/>
                    <a:pt x="21543" y="21600"/>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299" name="Linie"/>
            <p:cNvSpPr/>
            <p:nvPr/>
          </p:nvSpPr>
          <p:spPr>
            <a:xfrm>
              <a:off x="291539" y="0"/>
              <a:ext cx="58854" cy="225625"/>
            </a:xfrm>
            <a:custGeom>
              <a:avLst/>
              <a:gdLst/>
              <a:ahLst/>
              <a:cxnLst>
                <a:cxn ang="0">
                  <a:pos x="wd2" y="hd2"/>
                </a:cxn>
                <a:cxn ang="5400000">
                  <a:pos x="wd2" y="hd2"/>
                </a:cxn>
                <a:cxn ang="10800000">
                  <a:pos x="wd2" y="hd2"/>
                </a:cxn>
                <a:cxn ang="16200000">
                  <a:pos x="wd2" y="hd2"/>
                </a:cxn>
              </a:cxnLst>
              <a:rect l="0" t="0" r="r" b="b"/>
              <a:pathLst>
                <a:path w="20591" h="21600" extrusionOk="0">
                  <a:moveTo>
                    <a:pt x="1178" y="0"/>
                  </a:moveTo>
                  <a:cubicBezTo>
                    <a:pt x="7462" y="2149"/>
                    <a:pt x="13745" y="4299"/>
                    <a:pt x="17280" y="6663"/>
                  </a:cubicBezTo>
                  <a:cubicBezTo>
                    <a:pt x="20815" y="9027"/>
                    <a:pt x="21600" y="11606"/>
                    <a:pt x="19244" y="14024"/>
                  </a:cubicBezTo>
                  <a:cubicBezTo>
                    <a:pt x="16887" y="16442"/>
                    <a:pt x="11389" y="18698"/>
                    <a:pt x="7658" y="19934"/>
                  </a:cubicBezTo>
                  <a:cubicBezTo>
                    <a:pt x="3927" y="21170"/>
                    <a:pt x="1964" y="21385"/>
                    <a:pt x="0" y="21600"/>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0" name="Linie"/>
            <p:cNvSpPr/>
            <p:nvPr/>
          </p:nvSpPr>
          <p:spPr>
            <a:xfrm>
              <a:off x="490224" y="84188"/>
              <a:ext cx="3368" cy="117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1" name="Linie"/>
            <p:cNvSpPr/>
            <p:nvPr/>
          </p:nvSpPr>
          <p:spPr>
            <a:xfrm>
              <a:off x="420010" y="12558"/>
              <a:ext cx="193548" cy="211430"/>
            </a:xfrm>
            <a:custGeom>
              <a:avLst/>
              <a:gdLst/>
              <a:ahLst/>
              <a:cxnLst>
                <a:cxn ang="0">
                  <a:pos x="wd2" y="hd2"/>
                </a:cxn>
                <a:cxn ang="5400000">
                  <a:pos x="wd2" y="hd2"/>
                </a:cxn>
                <a:cxn ang="10800000">
                  <a:pos x="wd2" y="hd2"/>
                </a:cxn>
                <a:cxn ang="16200000">
                  <a:pos x="wd2" y="hd2"/>
                </a:cxn>
              </a:cxnLst>
              <a:rect l="0" t="0" r="r" b="b"/>
              <a:pathLst>
                <a:path w="21404" h="21413" extrusionOk="0">
                  <a:moveTo>
                    <a:pt x="3296" y="1798"/>
                  </a:moveTo>
                  <a:cubicBezTo>
                    <a:pt x="4413" y="1002"/>
                    <a:pt x="5530" y="206"/>
                    <a:pt x="7206" y="36"/>
                  </a:cubicBezTo>
                  <a:cubicBezTo>
                    <a:pt x="8882" y="-135"/>
                    <a:pt x="11116" y="320"/>
                    <a:pt x="12668" y="1172"/>
                  </a:cubicBezTo>
                  <a:cubicBezTo>
                    <a:pt x="14220" y="2025"/>
                    <a:pt x="15089" y="3276"/>
                    <a:pt x="15399" y="4469"/>
                  </a:cubicBezTo>
                  <a:cubicBezTo>
                    <a:pt x="15710" y="5663"/>
                    <a:pt x="15461" y="6800"/>
                    <a:pt x="14344" y="7766"/>
                  </a:cubicBezTo>
                  <a:cubicBezTo>
                    <a:pt x="13227" y="8732"/>
                    <a:pt x="11241" y="9528"/>
                    <a:pt x="9937" y="9926"/>
                  </a:cubicBezTo>
                  <a:cubicBezTo>
                    <a:pt x="8634" y="10324"/>
                    <a:pt x="8013" y="10324"/>
                    <a:pt x="9130" y="10438"/>
                  </a:cubicBezTo>
                  <a:cubicBezTo>
                    <a:pt x="10247" y="10551"/>
                    <a:pt x="13103" y="10779"/>
                    <a:pt x="15337" y="11404"/>
                  </a:cubicBezTo>
                  <a:cubicBezTo>
                    <a:pt x="17572" y="12029"/>
                    <a:pt x="19185" y="13052"/>
                    <a:pt x="20178" y="14189"/>
                  </a:cubicBezTo>
                  <a:cubicBezTo>
                    <a:pt x="21172" y="15326"/>
                    <a:pt x="21544" y="16577"/>
                    <a:pt x="21358" y="17657"/>
                  </a:cubicBezTo>
                  <a:cubicBezTo>
                    <a:pt x="21172" y="18737"/>
                    <a:pt x="20427" y="19646"/>
                    <a:pt x="18441" y="20328"/>
                  </a:cubicBezTo>
                  <a:cubicBezTo>
                    <a:pt x="16454" y="21010"/>
                    <a:pt x="13227" y="21465"/>
                    <a:pt x="10061" y="21408"/>
                  </a:cubicBezTo>
                  <a:cubicBezTo>
                    <a:pt x="6896" y="21351"/>
                    <a:pt x="3792" y="20783"/>
                    <a:pt x="2054" y="20271"/>
                  </a:cubicBezTo>
                  <a:cubicBezTo>
                    <a:pt x="316" y="19760"/>
                    <a:pt x="-56" y="19305"/>
                    <a:pt x="6" y="18907"/>
                  </a:cubicBezTo>
                  <a:cubicBezTo>
                    <a:pt x="68" y="18509"/>
                    <a:pt x="565" y="18168"/>
                    <a:pt x="1372" y="17827"/>
                  </a:cubicBezTo>
                  <a:cubicBezTo>
                    <a:pt x="2178" y="17486"/>
                    <a:pt x="3296" y="17145"/>
                    <a:pt x="4413" y="16804"/>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2" name="Linie"/>
            <p:cNvSpPr/>
            <p:nvPr/>
          </p:nvSpPr>
          <p:spPr>
            <a:xfrm>
              <a:off x="628293" y="6734"/>
              <a:ext cx="6736" cy="208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600" y="3832"/>
                    <a:pt x="7200" y="7665"/>
                    <a:pt x="10800" y="11265"/>
                  </a:cubicBezTo>
                  <a:cubicBezTo>
                    <a:pt x="14400" y="14865"/>
                    <a:pt x="18000" y="18232"/>
                    <a:pt x="21600" y="21600"/>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3" name="Linie"/>
            <p:cNvSpPr/>
            <p:nvPr/>
          </p:nvSpPr>
          <p:spPr>
            <a:xfrm>
              <a:off x="614822" y="5612"/>
              <a:ext cx="181848" cy="24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267" y="15709"/>
                    <a:pt x="4533" y="9818"/>
                    <a:pt x="7467" y="5891"/>
                  </a:cubicBezTo>
                  <a:cubicBezTo>
                    <a:pt x="10400" y="1964"/>
                    <a:pt x="14000" y="0"/>
                    <a:pt x="16467" y="0"/>
                  </a:cubicBezTo>
                  <a:cubicBezTo>
                    <a:pt x="18933" y="0"/>
                    <a:pt x="20267" y="1964"/>
                    <a:pt x="21600" y="3927"/>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4" name="Linie"/>
            <p:cNvSpPr/>
            <p:nvPr/>
          </p:nvSpPr>
          <p:spPr>
            <a:xfrm>
              <a:off x="618190" y="116030"/>
              <a:ext cx="138070" cy="5202"/>
            </a:xfrm>
            <a:custGeom>
              <a:avLst/>
              <a:gdLst/>
              <a:ahLst/>
              <a:cxnLst>
                <a:cxn ang="0">
                  <a:pos x="wd2" y="hd2"/>
                </a:cxn>
                <a:cxn ang="5400000">
                  <a:pos x="wd2" y="hd2"/>
                </a:cxn>
                <a:cxn ang="10800000">
                  <a:pos x="wd2" y="hd2"/>
                </a:cxn>
                <a:cxn ang="16200000">
                  <a:pos x="wd2" y="hd2"/>
                </a:cxn>
              </a:cxnLst>
              <a:rect l="0" t="0" r="r" b="b"/>
              <a:pathLst>
                <a:path w="21600" h="20015" extrusionOk="0">
                  <a:moveTo>
                    <a:pt x="0" y="20015"/>
                  </a:moveTo>
                  <a:cubicBezTo>
                    <a:pt x="6146" y="11375"/>
                    <a:pt x="12293" y="2735"/>
                    <a:pt x="15893" y="575"/>
                  </a:cubicBezTo>
                  <a:cubicBezTo>
                    <a:pt x="19493" y="-1585"/>
                    <a:pt x="20546" y="2735"/>
                    <a:pt x="21600" y="7055"/>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5" name="Linie"/>
            <p:cNvSpPr/>
            <p:nvPr/>
          </p:nvSpPr>
          <p:spPr>
            <a:xfrm>
              <a:off x="839799" y="20204"/>
              <a:ext cx="7384" cy="175113"/>
            </a:xfrm>
            <a:custGeom>
              <a:avLst/>
              <a:gdLst/>
              <a:ahLst/>
              <a:cxnLst>
                <a:cxn ang="0">
                  <a:pos x="wd2" y="hd2"/>
                </a:cxn>
                <a:cxn ang="5400000">
                  <a:pos x="wd2" y="hd2"/>
                </a:cxn>
                <a:cxn ang="10800000">
                  <a:pos x="wd2" y="hd2"/>
                </a:cxn>
                <a:cxn ang="16200000">
                  <a:pos x="wd2" y="hd2"/>
                </a:cxn>
              </a:cxnLst>
              <a:rect l="0" t="0" r="r" b="b"/>
              <a:pathLst>
                <a:path w="20297" h="21600" extrusionOk="0">
                  <a:moveTo>
                    <a:pt x="11040" y="0"/>
                  </a:moveTo>
                  <a:cubicBezTo>
                    <a:pt x="4868" y="3877"/>
                    <a:pt x="-1303" y="7754"/>
                    <a:pt x="240" y="11354"/>
                  </a:cubicBezTo>
                  <a:cubicBezTo>
                    <a:pt x="1783" y="14954"/>
                    <a:pt x="11040" y="18277"/>
                    <a:pt x="20297" y="21600"/>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6" name="Linie"/>
            <p:cNvSpPr/>
            <p:nvPr/>
          </p:nvSpPr>
          <p:spPr>
            <a:xfrm>
              <a:off x="732686" y="22870"/>
              <a:ext cx="230609" cy="191095"/>
            </a:xfrm>
            <a:custGeom>
              <a:avLst/>
              <a:gdLst/>
              <a:ahLst/>
              <a:cxnLst>
                <a:cxn ang="0">
                  <a:pos x="wd2" y="hd2"/>
                </a:cxn>
                <a:cxn ang="5400000">
                  <a:pos x="wd2" y="hd2"/>
                </a:cxn>
                <a:cxn ang="10800000">
                  <a:pos x="wd2" y="hd2"/>
                </a:cxn>
                <a:cxn ang="16200000">
                  <a:pos x="wd2" y="hd2"/>
                </a:cxn>
              </a:cxnLst>
              <a:rect l="0" t="0" r="r" b="b"/>
              <a:pathLst>
                <a:path w="21437" h="21255" extrusionOk="0">
                  <a:moveTo>
                    <a:pt x="5009" y="3449"/>
                  </a:moveTo>
                  <a:cubicBezTo>
                    <a:pt x="5113" y="2825"/>
                    <a:pt x="5217" y="2200"/>
                    <a:pt x="5426" y="1638"/>
                  </a:cubicBezTo>
                  <a:cubicBezTo>
                    <a:pt x="5635" y="1077"/>
                    <a:pt x="5948" y="577"/>
                    <a:pt x="6730" y="265"/>
                  </a:cubicBezTo>
                  <a:cubicBezTo>
                    <a:pt x="7513" y="-47"/>
                    <a:pt x="8765" y="-172"/>
                    <a:pt x="10696" y="390"/>
                  </a:cubicBezTo>
                  <a:cubicBezTo>
                    <a:pt x="12626" y="952"/>
                    <a:pt x="15235" y="2200"/>
                    <a:pt x="17165" y="4136"/>
                  </a:cubicBezTo>
                  <a:cubicBezTo>
                    <a:pt x="19096" y="6071"/>
                    <a:pt x="20348" y="8693"/>
                    <a:pt x="20974" y="10940"/>
                  </a:cubicBezTo>
                  <a:cubicBezTo>
                    <a:pt x="21600" y="13188"/>
                    <a:pt x="21600" y="15060"/>
                    <a:pt x="20922" y="16621"/>
                  </a:cubicBezTo>
                  <a:cubicBezTo>
                    <a:pt x="20243" y="18182"/>
                    <a:pt x="18887" y="19430"/>
                    <a:pt x="16696" y="20242"/>
                  </a:cubicBezTo>
                  <a:cubicBezTo>
                    <a:pt x="14504" y="21053"/>
                    <a:pt x="11478" y="21428"/>
                    <a:pt x="8922" y="21178"/>
                  </a:cubicBezTo>
                  <a:cubicBezTo>
                    <a:pt x="6365" y="20929"/>
                    <a:pt x="4278" y="20055"/>
                    <a:pt x="2870" y="19056"/>
                  </a:cubicBezTo>
                  <a:cubicBezTo>
                    <a:pt x="1461" y="18057"/>
                    <a:pt x="730" y="16933"/>
                    <a:pt x="0" y="15810"/>
                  </a:cubicBezTo>
                </a:path>
              </a:pathLst>
            </a:custGeom>
            <a:noFill/>
            <a:ln w="25400" cap="rnd">
              <a:solidFill>
                <a:srgbClr val="01C7FC"/>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grpSp>
        <p:nvGrpSpPr>
          <p:cNvPr id="316" name="Zeichnung"/>
          <p:cNvGrpSpPr/>
          <p:nvPr/>
        </p:nvGrpSpPr>
        <p:grpSpPr>
          <a:xfrm>
            <a:off x="2145116" y="2626673"/>
            <a:ext cx="511866" cy="576498"/>
            <a:chOff x="0" y="0"/>
            <a:chExt cx="511864" cy="576496"/>
          </a:xfrm>
        </p:grpSpPr>
        <p:sp>
          <p:nvSpPr>
            <p:cNvPr id="308" name="Linie"/>
            <p:cNvSpPr/>
            <p:nvPr/>
          </p:nvSpPr>
          <p:spPr>
            <a:xfrm>
              <a:off x="122230" y="3367"/>
              <a:ext cx="187583" cy="154907"/>
            </a:xfrm>
            <a:custGeom>
              <a:avLst/>
              <a:gdLst/>
              <a:ahLst/>
              <a:cxnLst>
                <a:cxn ang="0">
                  <a:pos x="wd2" y="hd2"/>
                </a:cxn>
                <a:cxn ang="5400000">
                  <a:pos x="wd2" y="hd2"/>
                </a:cxn>
                <a:cxn ang="10800000">
                  <a:pos x="wd2" y="hd2"/>
                </a:cxn>
                <a:cxn ang="16200000">
                  <a:pos x="wd2" y="hd2"/>
                </a:cxn>
              </a:cxnLst>
              <a:rect l="0" t="0" r="r" b="b"/>
              <a:pathLst>
                <a:path w="21486" h="21600" extrusionOk="0">
                  <a:moveTo>
                    <a:pt x="17243" y="0"/>
                  </a:moveTo>
                  <a:cubicBezTo>
                    <a:pt x="14286" y="2817"/>
                    <a:pt x="11329" y="5635"/>
                    <a:pt x="9015" y="7904"/>
                  </a:cubicBezTo>
                  <a:cubicBezTo>
                    <a:pt x="6700" y="10174"/>
                    <a:pt x="5029" y="11896"/>
                    <a:pt x="3872" y="12991"/>
                  </a:cubicBezTo>
                  <a:cubicBezTo>
                    <a:pt x="2715" y="14087"/>
                    <a:pt x="2072" y="14557"/>
                    <a:pt x="1365" y="15104"/>
                  </a:cubicBezTo>
                  <a:cubicBezTo>
                    <a:pt x="657" y="15652"/>
                    <a:pt x="-114" y="16278"/>
                    <a:pt x="15" y="16748"/>
                  </a:cubicBezTo>
                  <a:cubicBezTo>
                    <a:pt x="143" y="17217"/>
                    <a:pt x="1172" y="17530"/>
                    <a:pt x="3486" y="17765"/>
                  </a:cubicBezTo>
                  <a:cubicBezTo>
                    <a:pt x="5800" y="18000"/>
                    <a:pt x="9400" y="18157"/>
                    <a:pt x="12615" y="18783"/>
                  </a:cubicBezTo>
                  <a:cubicBezTo>
                    <a:pt x="15829" y="19409"/>
                    <a:pt x="18657" y="20504"/>
                    <a:pt x="21486" y="21600"/>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09" name="Linie"/>
            <p:cNvSpPr/>
            <p:nvPr/>
          </p:nvSpPr>
          <p:spPr>
            <a:xfrm>
              <a:off x="181846" y="0"/>
              <a:ext cx="78041" cy="208787"/>
            </a:xfrm>
            <a:custGeom>
              <a:avLst/>
              <a:gdLst/>
              <a:ahLst/>
              <a:cxnLst>
                <a:cxn ang="0">
                  <a:pos x="wd2" y="hd2"/>
                </a:cxn>
                <a:cxn ang="5400000">
                  <a:pos x="wd2" y="hd2"/>
                </a:cxn>
                <a:cxn ang="10800000">
                  <a:pos x="wd2" y="hd2"/>
                </a:cxn>
                <a:cxn ang="16200000">
                  <a:pos x="wd2" y="hd2"/>
                </a:cxn>
              </a:cxnLst>
              <a:rect l="0" t="0" r="r" b="b"/>
              <a:pathLst>
                <a:path w="21453" h="21600" extrusionOk="0">
                  <a:moveTo>
                    <a:pt x="0" y="0"/>
                  </a:moveTo>
                  <a:cubicBezTo>
                    <a:pt x="5554" y="1626"/>
                    <a:pt x="11109" y="3252"/>
                    <a:pt x="15120" y="5052"/>
                  </a:cubicBezTo>
                  <a:cubicBezTo>
                    <a:pt x="19131" y="6852"/>
                    <a:pt x="21600" y="8826"/>
                    <a:pt x="21446" y="11032"/>
                  </a:cubicBezTo>
                  <a:cubicBezTo>
                    <a:pt x="21291" y="13239"/>
                    <a:pt x="18514" y="15677"/>
                    <a:pt x="14811" y="17477"/>
                  </a:cubicBezTo>
                  <a:cubicBezTo>
                    <a:pt x="11109" y="19277"/>
                    <a:pt x="6480" y="20439"/>
                    <a:pt x="1851" y="21600"/>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10" name="Linie"/>
            <p:cNvSpPr/>
            <p:nvPr/>
          </p:nvSpPr>
          <p:spPr>
            <a:xfrm>
              <a:off x="40410" y="414206"/>
              <a:ext cx="3368" cy="1481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5564"/>
                    <a:pt x="7200" y="11127"/>
                    <a:pt x="3600" y="14727"/>
                  </a:cubicBezTo>
                  <a:cubicBezTo>
                    <a:pt x="0" y="18327"/>
                    <a:pt x="0" y="19964"/>
                    <a:pt x="0" y="21600"/>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11" name="Linie"/>
            <p:cNvSpPr/>
            <p:nvPr/>
          </p:nvSpPr>
          <p:spPr>
            <a:xfrm>
              <a:off x="0" y="397368"/>
              <a:ext cx="150417" cy="179129"/>
            </a:xfrm>
            <a:custGeom>
              <a:avLst/>
              <a:gdLst/>
              <a:ahLst/>
              <a:cxnLst>
                <a:cxn ang="0">
                  <a:pos x="wd2" y="hd2"/>
                </a:cxn>
                <a:cxn ang="5400000">
                  <a:pos x="wd2" y="hd2"/>
                </a:cxn>
                <a:cxn ang="10800000">
                  <a:pos x="wd2" y="hd2"/>
                </a:cxn>
                <a:cxn ang="16200000">
                  <a:pos x="wd2" y="hd2"/>
                </a:cxn>
              </a:cxnLst>
              <a:rect l="0" t="0" r="r" b="b"/>
              <a:pathLst>
                <a:path w="21600" h="21543" extrusionOk="0">
                  <a:moveTo>
                    <a:pt x="0" y="4050"/>
                  </a:moveTo>
                  <a:cubicBezTo>
                    <a:pt x="161" y="3240"/>
                    <a:pt x="322" y="2430"/>
                    <a:pt x="1612" y="1620"/>
                  </a:cubicBezTo>
                  <a:cubicBezTo>
                    <a:pt x="2902" y="810"/>
                    <a:pt x="5319" y="0"/>
                    <a:pt x="7737" y="0"/>
                  </a:cubicBezTo>
                  <a:cubicBezTo>
                    <a:pt x="10155" y="0"/>
                    <a:pt x="12573" y="810"/>
                    <a:pt x="13943" y="1755"/>
                  </a:cubicBezTo>
                  <a:cubicBezTo>
                    <a:pt x="15313" y="2700"/>
                    <a:pt x="15636" y="3780"/>
                    <a:pt x="14427" y="5197"/>
                  </a:cubicBezTo>
                  <a:cubicBezTo>
                    <a:pt x="13218" y="6615"/>
                    <a:pt x="10478" y="8370"/>
                    <a:pt x="8704" y="9315"/>
                  </a:cubicBezTo>
                  <a:cubicBezTo>
                    <a:pt x="6931" y="10260"/>
                    <a:pt x="6125" y="10395"/>
                    <a:pt x="6125" y="10327"/>
                  </a:cubicBezTo>
                  <a:cubicBezTo>
                    <a:pt x="6125" y="10260"/>
                    <a:pt x="6931" y="9990"/>
                    <a:pt x="8704" y="10192"/>
                  </a:cubicBezTo>
                  <a:cubicBezTo>
                    <a:pt x="10478" y="10395"/>
                    <a:pt x="13218" y="11070"/>
                    <a:pt x="15475" y="12217"/>
                  </a:cubicBezTo>
                  <a:cubicBezTo>
                    <a:pt x="17731" y="13365"/>
                    <a:pt x="19504" y="14985"/>
                    <a:pt x="20472" y="16132"/>
                  </a:cubicBezTo>
                  <a:cubicBezTo>
                    <a:pt x="21439" y="17280"/>
                    <a:pt x="21600" y="17955"/>
                    <a:pt x="21600" y="18630"/>
                  </a:cubicBezTo>
                  <a:cubicBezTo>
                    <a:pt x="21600" y="19305"/>
                    <a:pt x="21439" y="19980"/>
                    <a:pt x="20391" y="20520"/>
                  </a:cubicBezTo>
                  <a:cubicBezTo>
                    <a:pt x="19343" y="21060"/>
                    <a:pt x="17409" y="21465"/>
                    <a:pt x="14830" y="21532"/>
                  </a:cubicBezTo>
                  <a:cubicBezTo>
                    <a:pt x="12251" y="21600"/>
                    <a:pt x="9027" y="21330"/>
                    <a:pt x="6931" y="21060"/>
                  </a:cubicBezTo>
                  <a:cubicBezTo>
                    <a:pt x="4836" y="20790"/>
                    <a:pt x="3869" y="20520"/>
                    <a:pt x="3224" y="20048"/>
                  </a:cubicBezTo>
                  <a:cubicBezTo>
                    <a:pt x="2579" y="19575"/>
                    <a:pt x="2257" y="18900"/>
                    <a:pt x="2660" y="18427"/>
                  </a:cubicBezTo>
                  <a:cubicBezTo>
                    <a:pt x="3063" y="17955"/>
                    <a:pt x="4191" y="17685"/>
                    <a:pt x="5319" y="17415"/>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12" name="Linie"/>
            <p:cNvSpPr/>
            <p:nvPr/>
          </p:nvSpPr>
          <p:spPr>
            <a:xfrm>
              <a:off x="188581" y="353870"/>
              <a:ext cx="117865" cy="191670"/>
            </a:xfrm>
            <a:custGeom>
              <a:avLst/>
              <a:gdLst/>
              <a:ahLst/>
              <a:cxnLst>
                <a:cxn ang="0">
                  <a:pos x="wd2" y="hd2"/>
                </a:cxn>
                <a:cxn ang="5400000">
                  <a:pos x="wd2" y="hd2"/>
                </a:cxn>
                <a:cxn ang="10800000">
                  <a:pos x="wd2" y="hd2"/>
                </a:cxn>
                <a:cxn ang="16200000">
                  <a:pos x="wd2" y="hd2"/>
                </a:cxn>
              </a:cxnLst>
              <a:rect l="0" t="0" r="r" b="b"/>
              <a:pathLst>
                <a:path w="21600" h="21443" extrusionOk="0">
                  <a:moveTo>
                    <a:pt x="0" y="21443"/>
                  </a:moveTo>
                  <a:cubicBezTo>
                    <a:pt x="3086" y="17927"/>
                    <a:pt x="6171" y="14410"/>
                    <a:pt x="8743" y="11208"/>
                  </a:cubicBezTo>
                  <a:cubicBezTo>
                    <a:pt x="11314" y="8006"/>
                    <a:pt x="13371" y="5117"/>
                    <a:pt x="14709" y="3171"/>
                  </a:cubicBezTo>
                  <a:cubicBezTo>
                    <a:pt x="16046" y="1224"/>
                    <a:pt x="16663" y="220"/>
                    <a:pt x="17177" y="31"/>
                  </a:cubicBezTo>
                  <a:cubicBezTo>
                    <a:pt x="17691" y="-157"/>
                    <a:pt x="18103" y="471"/>
                    <a:pt x="18514" y="2731"/>
                  </a:cubicBezTo>
                  <a:cubicBezTo>
                    <a:pt x="18926" y="4992"/>
                    <a:pt x="19337" y="8885"/>
                    <a:pt x="19851" y="11899"/>
                  </a:cubicBezTo>
                  <a:cubicBezTo>
                    <a:pt x="20366" y="14913"/>
                    <a:pt x="20983" y="17048"/>
                    <a:pt x="21600" y="19183"/>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13" name="Linie"/>
            <p:cNvSpPr/>
            <p:nvPr/>
          </p:nvSpPr>
          <p:spPr>
            <a:xfrm>
              <a:off x="212154" y="481556"/>
              <a:ext cx="107762" cy="6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14" name="Linie"/>
            <p:cNvSpPr/>
            <p:nvPr/>
          </p:nvSpPr>
          <p:spPr>
            <a:xfrm>
              <a:off x="402683" y="350223"/>
              <a:ext cx="11524" cy="151540"/>
            </a:xfrm>
            <a:custGeom>
              <a:avLst/>
              <a:gdLst/>
              <a:ahLst/>
              <a:cxnLst>
                <a:cxn ang="0">
                  <a:pos x="wd2" y="hd2"/>
                </a:cxn>
                <a:cxn ang="5400000">
                  <a:pos x="wd2" y="hd2"/>
                </a:cxn>
                <a:cxn ang="10800000">
                  <a:pos x="wd2" y="hd2"/>
                </a:cxn>
                <a:cxn ang="16200000">
                  <a:pos x="wd2" y="hd2"/>
                </a:cxn>
              </a:cxnLst>
              <a:rect l="0" t="0" r="r" b="b"/>
              <a:pathLst>
                <a:path w="20157" h="21600" extrusionOk="0">
                  <a:moveTo>
                    <a:pt x="20157" y="0"/>
                  </a:moveTo>
                  <a:cubicBezTo>
                    <a:pt x="12302" y="4320"/>
                    <a:pt x="4448" y="8640"/>
                    <a:pt x="1502" y="12240"/>
                  </a:cubicBezTo>
                  <a:cubicBezTo>
                    <a:pt x="-1443" y="15840"/>
                    <a:pt x="521" y="18720"/>
                    <a:pt x="2484" y="21600"/>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15" name="Linie"/>
            <p:cNvSpPr/>
            <p:nvPr/>
          </p:nvSpPr>
          <p:spPr>
            <a:xfrm>
              <a:off x="350223" y="332139"/>
              <a:ext cx="161642" cy="171355"/>
            </a:xfrm>
            <a:custGeom>
              <a:avLst/>
              <a:gdLst/>
              <a:ahLst/>
              <a:cxnLst>
                <a:cxn ang="0">
                  <a:pos x="wd2" y="hd2"/>
                </a:cxn>
                <a:cxn ang="5400000">
                  <a:pos x="wd2" y="hd2"/>
                </a:cxn>
                <a:cxn ang="10800000">
                  <a:pos x="wd2" y="hd2"/>
                </a:cxn>
                <a:cxn ang="16200000">
                  <a:pos x="wd2" y="hd2"/>
                </a:cxn>
              </a:cxnLst>
              <a:rect l="0" t="0" r="r" b="b"/>
              <a:pathLst>
                <a:path w="21600" h="21273" extrusionOk="0">
                  <a:moveTo>
                    <a:pt x="0" y="3082"/>
                  </a:moveTo>
                  <a:cubicBezTo>
                    <a:pt x="1200" y="1827"/>
                    <a:pt x="2400" y="573"/>
                    <a:pt x="4575" y="155"/>
                  </a:cubicBezTo>
                  <a:cubicBezTo>
                    <a:pt x="6750" y="-263"/>
                    <a:pt x="9900" y="155"/>
                    <a:pt x="12600" y="1549"/>
                  </a:cubicBezTo>
                  <a:cubicBezTo>
                    <a:pt x="15300" y="2942"/>
                    <a:pt x="17550" y="5311"/>
                    <a:pt x="19125" y="7889"/>
                  </a:cubicBezTo>
                  <a:cubicBezTo>
                    <a:pt x="20700" y="10467"/>
                    <a:pt x="21600" y="13254"/>
                    <a:pt x="21600" y="15275"/>
                  </a:cubicBezTo>
                  <a:cubicBezTo>
                    <a:pt x="21600" y="17296"/>
                    <a:pt x="20700" y="18550"/>
                    <a:pt x="18225" y="19525"/>
                  </a:cubicBezTo>
                  <a:cubicBezTo>
                    <a:pt x="15750" y="20501"/>
                    <a:pt x="11700" y="21198"/>
                    <a:pt x="8400" y="21267"/>
                  </a:cubicBezTo>
                  <a:cubicBezTo>
                    <a:pt x="5100" y="21337"/>
                    <a:pt x="2550" y="20780"/>
                    <a:pt x="0" y="20222"/>
                  </a:cubicBezTo>
                </a:path>
              </a:pathLst>
            </a:custGeom>
            <a:noFill/>
            <a:ln w="25400" cap="rnd">
              <a:solidFill>
                <a:srgbClr val="FF4015"/>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317" name="—&gt; BAD ist gleich BED"/>
          <p:cNvSpPr txBox="1"/>
          <p:nvPr/>
        </p:nvSpPr>
        <p:spPr>
          <a:xfrm>
            <a:off x="6513116" y="7318519"/>
            <a:ext cx="3351277"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pPr>
            <a:r>
              <a:t>—&gt; </a:t>
            </a:r>
            <a:r>
              <a:rPr b="1">
                <a:solidFill>
                  <a:srgbClr val="FF6A00"/>
                </a:solidFill>
              </a:rPr>
              <a:t>BAD</a:t>
            </a:r>
            <a:r>
              <a:t> ist gleich </a:t>
            </a:r>
            <a:r>
              <a:rPr b="1">
                <a:solidFill>
                  <a:srgbClr val="0061FE"/>
                </a:solidFill>
              </a:rPr>
              <a:t>BED</a:t>
            </a:r>
          </a:p>
        </p:txBody>
      </p:sp>
      <p:grpSp>
        <p:nvGrpSpPr>
          <p:cNvPr id="327" name="Zeichnung"/>
          <p:cNvGrpSpPr/>
          <p:nvPr/>
        </p:nvGrpSpPr>
        <p:grpSpPr>
          <a:xfrm>
            <a:off x="4462327" y="3121777"/>
            <a:ext cx="547046" cy="488821"/>
            <a:chOff x="0" y="0"/>
            <a:chExt cx="547044" cy="488819"/>
          </a:xfrm>
        </p:grpSpPr>
        <p:sp>
          <p:nvSpPr>
            <p:cNvPr id="318" name="Linie"/>
            <p:cNvSpPr/>
            <p:nvPr/>
          </p:nvSpPr>
          <p:spPr>
            <a:xfrm>
              <a:off x="59251" y="307363"/>
              <a:ext cx="3703" cy="1555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5829"/>
                    <a:pt x="7200" y="11657"/>
                    <a:pt x="3600" y="15257"/>
                  </a:cubicBezTo>
                  <a:cubicBezTo>
                    <a:pt x="0" y="18857"/>
                    <a:pt x="0" y="20229"/>
                    <a:pt x="0" y="21600"/>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19" name="Linie"/>
            <p:cNvSpPr/>
            <p:nvPr/>
          </p:nvSpPr>
          <p:spPr>
            <a:xfrm>
              <a:off x="0" y="298943"/>
              <a:ext cx="164927" cy="181107"/>
            </a:xfrm>
            <a:custGeom>
              <a:avLst/>
              <a:gdLst/>
              <a:ahLst/>
              <a:cxnLst>
                <a:cxn ang="0">
                  <a:pos x="wd2" y="hd2"/>
                </a:cxn>
                <a:cxn ang="5400000">
                  <a:pos x="wd2" y="hd2"/>
                </a:cxn>
                <a:cxn ang="10800000">
                  <a:pos x="wd2" y="hd2"/>
                </a:cxn>
                <a:cxn ang="16200000">
                  <a:pos x="wd2" y="hd2"/>
                </a:cxn>
              </a:cxnLst>
              <a:rect l="0" t="0" r="r" b="b"/>
              <a:pathLst>
                <a:path w="21537" h="21127" extrusionOk="0">
                  <a:moveTo>
                    <a:pt x="0" y="4006"/>
                  </a:moveTo>
                  <a:cubicBezTo>
                    <a:pt x="2579" y="2422"/>
                    <a:pt x="5158" y="838"/>
                    <a:pt x="7415" y="262"/>
                  </a:cubicBezTo>
                  <a:cubicBezTo>
                    <a:pt x="9672" y="-314"/>
                    <a:pt x="11606" y="118"/>
                    <a:pt x="12976" y="982"/>
                  </a:cubicBezTo>
                  <a:cubicBezTo>
                    <a:pt x="14346" y="1846"/>
                    <a:pt x="15152" y="3142"/>
                    <a:pt x="15555" y="4150"/>
                  </a:cubicBezTo>
                  <a:cubicBezTo>
                    <a:pt x="15958" y="5158"/>
                    <a:pt x="15958" y="5878"/>
                    <a:pt x="15152" y="6526"/>
                  </a:cubicBezTo>
                  <a:cubicBezTo>
                    <a:pt x="14346" y="7174"/>
                    <a:pt x="12734" y="7750"/>
                    <a:pt x="12170" y="8110"/>
                  </a:cubicBezTo>
                  <a:cubicBezTo>
                    <a:pt x="11606" y="8470"/>
                    <a:pt x="12090" y="8614"/>
                    <a:pt x="13701" y="9334"/>
                  </a:cubicBezTo>
                  <a:cubicBezTo>
                    <a:pt x="15313" y="10054"/>
                    <a:pt x="18054" y="11350"/>
                    <a:pt x="19585" y="12718"/>
                  </a:cubicBezTo>
                  <a:cubicBezTo>
                    <a:pt x="21116" y="14086"/>
                    <a:pt x="21439" y="15526"/>
                    <a:pt x="21519" y="16606"/>
                  </a:cubicBezTo>
                  <a:cubicBezTo>
                    <a:pt x="21600" y="17686"/>
                    <a:pt x="21439" y="18406"/>
                    <a:pt x="20310" y="19198"/>
                  </a:cubicBezTo>
                  <a:cubicBezTo>
                    <a:pt x="19182" y="19990"/>
                    <a:pt x="17087" y="20854"/>
                    <a:pt x="14346" y="21070"/>
                  </a:cubicBezTo>
                  <a:cubicBezTo>
                    <a:pt x="11606" y="21286"/>
                    <a:pt x="8221" y="20854"/>
                    <a:pt x="6287" y="20350"/>
                  </a:cubicBezTo>
                  <a:cubicBezTo>
                    <a:pt x="4352" y="19846"/>
                    <a:pt x="3869" y="19270"/>
                    <a:pt x="3385" y="18694"/>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20" name="Linie"/>
            <p:cNvSpPr/>
            <p:nvPr/>
          </p:nvSpPr>
          <p:spPr>
            <a:xfrm>
              <a:off x="277738" y="22218"/>
              <a:ext cx="196269" cy="144425"/>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cubicBezTo>
                    <a:pt x="13177" y="2031"/>
                    <a:pt x="9238" y="4062"/>
                    <a:pt x="6521" y="5723"/>
                  </a:cubicBezTo>
                  <a:cubicBezTo>
                    <a:pt x="3804" y="7385"/>
                    <a:pt x="2309" y="8677"/>
                    <a:pt x="1358" y="9692"/>
                  </a:cubicBezTo>
                  <a:cubicBezTo>
                    <a:pt x="408" y="10708"/>
                    <a:pt x="0" y="11446"/>
                    <a:pt x="0" y="12277"/>
                  </a:cubicBezTo>
                  <a:cubicBezTo>
                    <a:pt x="0" y="13108"/>
                    <a:pt x="408" y="14031"/>
                    <a:pt x="1562" y="14769"/>
                  </a:cubicBezTo>
                  <a:cubicBezTo>
                    <a:pt x="2717" y="15508"/>
                    <a:pt x="4619" y="16062"/>
                    <a:pt x="7472" y="16800"/>
                  </a:cubicBezTo>
                  <a:cubicBezTo>
                    <a:pt x="10325" y="17538"/>
                    <a:pt x="14128" y="18462"/>
                    <a:pt x="16642" y="19292"/>
                  </a:cubicBezTo>
                  <a:cubicBezTo>
                    <a:pt x="19155" y="20123"/>
                    <a:pt x="20377" y="20862"/>
                    <a:pt x="21600" y="21600"/>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21" name="Linie"/>
            <p:cNvSpPr/>
            <p:nvPr/>
          </p:nvSpPr>
          <p:spPr>
            <a:xfrm>
              <a:off x="355505" y="0"/>
              <a:ext cx="67230" cy="192566"/>
            </a:xfrm>
            <a:custGeom>
              <a:avLst/>
              <a:gdLst/>
              <a:ahLst/>
              <a:cxnLst>
                <a:cxn ang="0">
                  <a:pos x="wd2" y="hd2"/>
                </a:cxn>
                <a:cxn ang="5400000">
                  <a:pos x="wd2" y="hd2"/>
                </a:cxn>
                <a:cxn ang="10800000">
                  <a:pos x="wd2" y="hd2"/>
                </a:cxn>
                <a:cxn ang="16200000">
                  <a:pos x="wd2" y="hd2"/>
                </a:cxn>
              </a:cxnLst>
              <a:rect l="0" t="0" r="r" b="b"/>
              <a:pathLst>
                <a:path w="20639" h="21600" extrusionOk="0">
                  <a:moveTo>
                    <a:pt x="7958" y="0"/>
                  </a:moveTo>
                  <a:cubicBezTo>
                    <a:pt x="12884" y="2631"/>
                    <a:pt x="17811" y="5262"/>
                    <a:pt x="19705" y="7892"/>
                  </a:cubicBezTo>
                  <a:cubicBezTo>
                    <a:pt x="21600" y="10523"/>
                    <a:pt x="20463" y="13154"/>
                    <a:pt x="17621" y="15369"/>
                  </a:cubicBezTo>
                  <a:cubicBezTo>
                    <a:pt x="14779" y="17585"/>
                    <a:pt x="10232" y="19385"/>
                    <a:pt x="7011" y="20354"/>
                  </a:cubicBezTo>
                  <a:cubicBezTo>
                    <a:pt x="3789" y="21323"/>
                    <a:pt x="1895" y="21462"/>
                    <a:pt x="0" y="21600"/>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22" name="Linie"/>
            <p:cNvSpPr/>
            <p:nvPr/>
          </p:nvSpPr>
          <p:spPr>
            <a:xfrm>
              <a:off x="167391" y="325879"/>
              <a:ext cx="158489" cy="155003"/>
            </a:xfrm>
            <a:custGeom>
              <a:avLst/>
              <a:gdLst/>
              <a:ahLst/>
              <a:cxnLst>
                <a:cxn ang="0">
                  <a:pos x="wd2" y="hd2"/>
                </a:cxn>
                <a:cxn ang="5400000">
                  <a:pos x="wd2" y="hd2"/>
                </a:cxn>
                <a:cxn ang="10800000">
                  <a:pos x="wd2" y="hd2"/>
                </a:cxn>
                <a:cxn ang="16200000">
                  <a:pos x="wd2" y="hd2"/>
                </a:cxn>
              </a:cxnLst>
              <a:rect l="0" t="0" r="r" b="b"/>
              <a:pathLst>
                <a:path w="21499" h="21526" extrusionOk="0">
                  <a:moveTo>
                    <a:pt x="1908" y="0"/>
                  </a:moveTo>
                  <a:cubicBezTo>
                    <a:pt x="2578" y="514"/>
                    <a:pt x="3248" y="1029"/>
                    <a:pt x="3415" y="2400"/>
                  </a:cubicBezTo>
                  <a:cubicBezTo>
                    <a:pt x="3583" y="3771"/>
                    <a:pt x="3248" y="6000"/>
                    <a:pt x="2578" y="8657"/>
                  </a:cubicBezTo>
                  <a:cubicBezTo>
                    <a:pt x="1908" y="11314"/>
                    <a:pt x="904" y="14400"/>
                    <a:pt x="401" y="16371"/>
                  </a:cubicBezTo>
                  <a:cubicBezTo>
                    <a:pt x="-101" y="18343"/>
                    <a:pt x="-101" y="19200"/>
                    <a:pt x="234" y="19886"/>
                  </a:cubicBezTo>
                  <a:cubicBezTo>
                    <a:pt x="569" y="20571"/>
                    <a:pt x="1239" y="21086"/>
                    <a:pt x="2997" y="21343"/>
                  </a:cubicBezTo>
                  <a:cubicBezTo>
                    <a:pt x="4755" y="21600"/>
                    <a:pt x="7601" y="21600"/>
                    <a:pt x="10866" y="21257"/>
                  </a:cubicBezTo>
                  <a:cubicBezTo>
                    <a:pt x="14132" y="20914"/>
                    <a:pt x="17815" y="20229"/>
                    <a:pt x="21499" y="19543"/>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23" name="Linie"/>
            <p:cNvSpPr/>
            <p:nvPr/>
          </p:nvSpPr>
          <p:spPr>
            <a:xfrm>
              <a:off x="177752" y="399942"/>
              <a:ext cx="129612" cy="14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24" name="Linie"/>
            <p:cNvSpPr/>
            <p:nvPr/>
          </p:nvSpPr>
          <p:spPr>
            <a:xfrm>
              <a:off x="159236" y="311066"/>
              <a:ext cx="170347" cy="14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852" y="14400"/>
                    <a:pt x="9704" y="7200"/>
                    <a:pt x="13304" y="3600"/>
                  </a:cubicBezTo>
                  <a:cubicBezTo>
                    <a:pt x="16904" y="0"/>
                    <a:pt x="19252" y="0"/>
                    <a:pt x="21600" y="0"/>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25" name="Linie"/>
            <p:cNvSpPr/>
            <p:nvPr/>
          </p:nvSpPr>
          <p:spPr>
            <a:xfrm>
              <a:off x="405333" y="314770"/>
              <a:ext cx="5720" cy="174050"/>
            </a:xfrm>
            <a:custGeom>
              <a:avLst/>
              <a:gdLst/>
              <a:ahLst/>
              <a:cxnLst>
                <a:cxn ang="0">
                  <a:pos x="wd2" y="hd2"/>
                </a:cxn>
                <a:cxn ang="5400000">
                  <a:pos x="wd2" y="hd2"/>
                </a:cxn>
                <a:cxn ang="10800000">
                  <a:pos x="wd2" y="hd2"/>
                </a:cxn>
                <a:cxn ang="16200000">
                  <a:pos x="wd2" y="hd2"/>
                </a:cxn>
              </a:cxnLst>
              <a:rect l="0" t="0" r="r" b="b"/>
              <a:pathLst>
                <a:path w="20015" h="21600" extrusionOk="0">
                  <a:moveTo>
                    <a:pt x="20015" y="0"/>
                  </a:moveTo>
                  <a:cubicBezTo>
                    <a:pt x="11375" y="3523"/>
                    <a:pt x="2735" y="7047"/>
                    <a:pt x="575" y="10647"/>
                  </a:cubicBezTo>
                  <a:cubicBezTo>
                    <a:pt x="-1585" y="14247"/>
                    <a:pt x="2735" y="17923"/>
                    <a:pt x="7055" y="21600"/>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26" name="Linie"/>
            <p:cNvSpPr/>
            <p:nvPr/>
          </p:nvSpPr>
          <p:spPr>
            <a:xfrm>
              <a:off x="352351" y="289338"/>
              <a:ext cx="194694" cy="196567"/>
            </a:xfrm>
            <a:custGeom>
              <a:avLst/>
              <a:gdLst/>
              <a:ahLst/>
              <a:cxnLst>
                <a:cxn ang="0">
                  <a:pos x="wd2" y="hd2"/>
                </a:cxn>
                <a:cxn ang="5400000">
                  <a:pos x="wd2" y="hd2"/>
                </a:cxn>
                <a:cxn ang="10800000">
                  <a:pos x="wd2" y="hd2"/>
                </a:cxn>
                <a:cxn ang="16200000">
                  <a:pos x="wd2" y="hd2"/>
                </a:cxn>
              </a:cxnLst>
              <a:rect l="0" t="0" r="r" b="b"/>
              <a:pathLst>
                <a:path w="21161" h="21232" extrusionOk="0">
                  <a:moveTo>
                    <a:pt x="2355" y="2747"/>
                  </a:moveTo>
                  <a:cubicBezTo>
                    <a:pt x="2757" y="1947"/>
                    <a:pt x="3160" y="1147"/>
                    <a:pt x="4032" y="614"/>
                  </a:cubicBezTo>
                  <a:cubicBezTo>
                    <a:pt x="4904" y="81"/>
                    <a:pt x="6246" y="-186"/>
                    <a:pt x="7923" y="147"/>
                  </a:cubicBezTo>
                  <a:cubicBezTo>
                    <a:pt x="9600" y="481"/>
                    <a:pt x="11612" y="1414"/>
                    <a:pt x="13893" y="3147"/>
                  </a:cubicBezTo>
                  <a:cubicBezTo>
                    <a:pt x="16174" y="4881"/>
                    <a:pt x="18723" y="7414"/>
                    <a:pt x="20064" y="9881"/>
                  </a:cubicBezTo>
                  <a:cubicBezTo>
                    <a:pt x="21406" y="12347"/>
                    <a:pt x="21540" y="14747"/>
                    <a:pt x="20333" y="16681"/>
                  </a:cubicBezTo>
                  <a:cubicBezTo>
                    <a:pt x="19125" y="18614"/>
                    <a:pt x="16576" y="20081"/>
                    <a:pt x="13557" y="20747"/>
                  </a:cubicBezTo>
                  <a:cubicBezTo>
                    <a:pt x="10539" y="21414"/>
                    <a:pt x="7051" y="21281"/>
                    <a:pt x="4904" y="21014"/>
                  </a:cubicBezTo>
                  <a:cubicBezTo>
                    <a:pt x="2757" y="20747"/>
                    <a:pt x="1952" y="20347"/>
                    <a:pt x="1282" y="19947"/>
                  </a:cubicBezTo>
                  <a:cubicBezTo>
                    <a:pt x="611" y="19547"/>
                    <a:pt x="74" y="19147"/>
                    <a:pt x="7" y="18481"/>
                  </a:cubicBezTo>
                  <a:cubicBezTo>
                    <a:pt x="-60" y="17814"/>
                    <a:pt x="342" y="16881"/>
                    <a:pt x="745" y="15947"/>
                  </a:cubicBezTo>
                </a:path>
              </a:pathLst>
            </a:custGeom>
            <a:noFill/>
            <a:ln w="25400" cap="rnd">
              <a:solidFill>
                <a:srgbClr val="0061FE"/>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328" name="—&gt; Die Winkel des gleichen Kreisabschnitts sind gleich"/>
          <p:cNvSpPr txBox="1"/>
          <p:nvPr/>
        </p:nvSpPr>
        <p:spPr>
          <a:xfrm>
            <a:off x="1652477" y="7873438"/>
            <a:ext cx="10697266" cy="484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600">
                <a:solidFill>
                  <a:srgbClr val="333333"/>
                </a:solidFill>
                <a:latin typeface="Arial"/>
                <a:ea typeface="Arial"/>
                <a:cs typeface="Arial"/>
                <a:sym typeface="Arial"/>
              </a:defRPr>
            </a:lvl1pPr>
          </a:lstStyle>
          <a:p>
            <a:r>
              <a:t>—&gt; Die Winkel des gleichen Kreisabschnitts sind gleich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3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3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2" animBg="1" advAuto="0"/>
      <p:bldP spid="288" grpId="3" animBg="1" advAuto="0"/>
      <p:bldP spid="290" grpId="4" animBg="1" advAuto="0"/>
      <p:bldP spid="292" grpId="9" animBg="1" advAuto="0"/>
      <p:bldP spid="293" grpId="8" animBg="1" advAuto="0"/>
      <p:bldP spid="294" grpId="1" animBg="1" advAuto="0"/>
      <p:bldP spid="295" grpId="10" animBg="1" advAuto="0"/>
      <p:bldP spid="296" grpId="7" animBg="1" advAuto="0"/>
      <p:bldP spid="307" grpId="5" animBg="1" advAuto="0"/>
      <p:bldP spid="316" grpId="6" animBg="1" advAuto="0"/>
      <p:bldP spid="317" grpId="12" animBg="1" advAuto="0"/>
      <p:bldP spid="327" grpId="11" animBg="1" advAuto="0"/>
      <p:bldP spid="328" grpId="1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roposition III.31"/>
          <p:cNvSpPr txBox="1">
            <a:spLocks noGrp="1"/>
          </p:cNvSpPr>
          <p:nvPr>
            <p:ph type="ctrTitle"/>
          </p:nvPr>
        </p:nvSpPr>
        <p:spPr>
          <a:xfrm>
            <a:off x="332714" y="98623"/>
            <a:ext cx="12073687" cy="1074581"/>
          </a:xfrm>
          <a:prstGeom prst="rect">
            <a:avLst/>
          </a:prstGeom>
        </p:spPr>
        <p:txBody>
          <a:bodyPr/>
          <a:lstStyle/>
          <a:p>
            <a:r>
              <a:t>Proposition III.31</a:t>
            </a:r>
          </a:p>
        </p:txBody>
      </p:sp>
      <p:sp>
        <p:nvSpPr>
          <p:cNvPr id="331" name="„Wenn im Kreis ABCD der Durchmesser BC und der Mittelpunkt E ist, sowie BA, AC, AD und DC gezogen sind, dann sage ich, der Winkel BAC im Halbkreis BAC ist ein rechter, der Winkel ABC ggü. der Grundseite AC des Kreisabschnittes ist kleiner und der Winkel "/>
          <p:cNvSpPr txBox="1">
            <a:spLocks noGrp="1"/>
          </p:cNvSpPr>
          <p:nvPr>
            <p:ph type="subTitle" sz="quarter" idx="1"/>
          </p:nvPr>
        </p:nvSpPr>
        <p:spPr>
          <a:xfrm>
            <a:off x="502575" y="1679754"/>
            <a:ext cx="11999650" cy="1904733"/>
          </a:xfrm>
          <a:prstGeom prst="rect">
            <a:avLst/>
          </a:prstGeom>
        </p:spPr>
        <p:txBody>
          <a:bodyPr/>
          <a:lstStyle>
            <a:lvl1pPr algn="ctr">
              <a:defRPr sz="2300"/>
            </a:lvl1pPr>
          </a:lstStyle>
          <a:p>
            <a:r>
              <a:t>„Wenn im Kreis ABCD der Durchmesser BC und der Mittelpunkt E ist, sowie BA, AC, AD und DC gezogen sind, dann sage ich, der Winkel BAC im Halbkreis BAC ist ein rechter, der Winkel ABC ggü. der Grundseite AC des Kreisabschnittes ist kleiner und der Winkel ADC ggü. der Grundseite AC des Kreisabschnitts ADC ist größer als ein rechter Winkel“</a:t>
            </a:r>
          </a:p>
        </p:txBody>
      </p:sp>
      <p:sp>
        <p:nvSpPr>
          <p:cNvPr id="332"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pic>
        <p:nvPicPr>
          <p:cNvPr id="333" name="0CDBBBFE-F600-4648-9E23-E5464C51C02A-L0-001.jpeg" descr="0CDBBBFE-F600-4648-9E23-E5464C51C02A-L0-001.jpeg"/>
          <p:cNvPicPr>
            <a:picLocks noChangeAspect="1"/>
          </p:cNvPicPr>
          <p:nvPr/>
        </p:nvPicPr>
        <p:blipFill>
          <a:blip r:embed="rId2"/>
          <a:stretch>
            <a:fillRect/>
          </a:stretch>
        </p:blipFill>
        <p:spPr>
          <a:xfrm>
            <a:off x="4238650" y="4774814"/>
            <a:ext cx="4527500" cy="4181361"/>
          </a:xfrm>
          <a:prstGeom prst="rect">
            <a:avLst/>
          </a:prstGeom>
          <a:ln w="12700">
            <a:miter lim="400000"/>
          </a:ln>
        </p:spPr>
      </p:pic>
      <p:sp>
        <p:nvSpPr>
          <p:cNvPr id="334" name="kurz: Der Peripheriewinkel im Halbkreis ist ein Rechter, in einem größeren Abschnitt kleiner (spitz), in einem kleineren Abschnitt größer (stumpf)"/>
          <p:cNvSpPr txBox="1"/>
          <p:nvPr/>
        </p:nvSpPr>
        <p:spPr>
          <a:xfrm>
            <a:off x="1043910" y="3618150"/>
            <a:ext cx="10916980" cy="829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kurz: Der Peripheriewinkel im Halbkreis ist ein Rechter, in einem größeren Abschnitt kleiner (spitz), in einem kleineren Abschnitt größer (stumpf)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roposition III.31"/>
          <p:cNvSpPr txBox="1">
            <a:spLocks noGrp="1"/>
          </p:cNvSpPr>
          <p:nvPr>
            <p:ph type="ctrTitle"/>
          </p:nvPr>
        </p:nvSpPr>
        <p:spPr>
          <a:xfrm>
            <a:off x="351257" y="264676"/>
            <a:ext cx="12073686" cy="901846"/>
          </a:xfrm>
          <a:prstGeom prst="rect">
            <a:avLst/>
          </a:prstGeom>
        </p:spPr>
        <p:txBody>
          <a:bodyPr/>
          <a:lstStyle/>
          <a:p>
            <a:r>
              <a:t>Proposition III.31</a:t>
            </a:r>
          </a:p>
        </p:txBody>
      </p:sp>
      <p:sp>
        <p:nvSpPr>
          <p:cNvPr id="337"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pic>
        <p:nvPicPr>
          <p:cNvPr id="338" name="0CDBBBFE-F600-4648-9E23-E5464C51C02A-L0-001.jpeg" descr="0CDBBBFE-F600-4648-9E23-E5464C51C02A-L0-001.jpeg"/>
          <p:cNvPicPr>
            <a:picLocks noChangeAspect="1"/>
          </p:cNvPicPr>
          <p:nvPr/>
        </p:nvPicPr>
        <p:blipFill>
          <a:blip r:embed="rId3"/>
          <a:stretch>
            <a:fillRect/>
          </a:stretch>
        </p:blipFill>
        <p:spPr>
          <a:xfrm>
            <a:off x="4238650" y="4724014"/>
            <a:ext cx="4527500" cy="4181361"/>
          </a:xfrm>
          <a:prstGeom prst="rect">
            <a:avLst/>
          </a:prstGeom>
          <a:ln w="12700">
            <a:miter lim="400000"/>
          </a:ln>
        </p:spPr>
      </p:pic>
      <p:sp>
        <p:nvSpPr>
          <p:cNvPr id="339" name="Satz des Thales"/>
          <p:cNvSpPr txBox="1"/>
          <p:nvPr/>
        </p:nvSpPr>
        <p:spPr>
          <a:xfrm>
            <a:off x="494526" y="4952690"/>
            <a:ext cx="4208099" cy="659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700">
                <a:solidFill>
                  <a:srgbClr val="FF4015"/>
                </a:solidFill>
              </a:defRPr>
            </a:lvl1pPr>
          </a:lstStyle>
          <a:p>
            <a:r>
              <a:t>Satz des Thales</a:t>
            </a:r>
          </a:p>
        </p:txBody>
      </p:sp>
      <p:pic>
        <p:nvPicPr>
          <p:cNvPr id="340" name="Linie Linie" descr="Linie Linie"/>
          <p:cNvPicPr>
            <a:picLocks/>
          </p:cNvPicPr>
          <p:nvPr/>
        </p:nvPicPr>
        <p:blipFill>
          <a:blip r:embed="rId4"/>
          <a:stretch>
            <a:fillRect/>
          </a:stretch>
        </p:blipFill>
        <p:spPr>
          <a:xfrm rot="17821727">
            <a:off x="4063322" y="5986211"/>
            <a:ext cx="1748881" cy="76201"/>
          </a:xfrm>
          <a:prstGeom prst="rect">
            <a:avLst/>
          </a:prstGeom>
        </p:spPr>
      </p:pic>
      <p:pic>
        <p:nvPicPr>
          <p:cNvPr id="342" name="Linie Linie" descr="Linie Linie"/>
          <p:cNvPicPr>
            <a:picLocks/>
          </p:cNvPicPr>
          <p:nvPr/>
        </p:nvPicPr>
        <p:blipFill>
          <a:blip r:embed="rId5"/>
          <a:stretch>
            <a:fillRect/>
          </a:stretch>
        </p:blipFill>
        <p:spPr>
          <a:xfrm>
            <a:off x="4541265" y="6771565"/>
            <a:ext cx="3922270" cy="76201"/>
          </a:xfrm>
          <a:prstGeom prst="rect">
            <a:avLst/>
          </a:prstGeom>
        </p:spPr>
      </p:pic>
      <p:pic>
        <p:nvPicPr>
          <p:cNvPr id="344" name="Linie Linie" descr="Linie Linie"/>
          <p:cNvPicPr>
            <a:picLocks/>
          </p:cNvPicPr>
          <p:nvPr/>
        </p:nvPicPr>
        <p:blipFill>
          <a:blip r:embed="rId6"/>
          <a:stretch>
            <a:fillRect/>
          </a:stretch>
        </p:blipFill>
        <p:spPr>
          <a:xfrm rot="1597703">
            <a:off x="5060250" y="5978250"/>
            <a:ext cx="3616187" cy="76201"/>
          </a:xfrm>
          <a:prstGeom prst="rect">
            <a:avLst/>
          </a:prstGeom>
        </p:spPr>
      </p:pic>
      <p:sp>
        <p:nvSpPr>
          <p:cNvPr id="346" name="kurz: Der Peripheriewinkel im Halbkreis ist ein Rechter, in einem größeren Abschnitt kleiner (spitz), in einem kleineren Abschnitt größer (stumpf)"/>
          <p:cNvSpPr txBox="1"/>
          <p:nvPr/>
        </p:nvSpPr>
        <p:spPr>
          <a:xfrm>
            <a:off x="1043910" y="3618150"/>
            <a:ext cx="10916980" cy="829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kurz: </a:t>
            </a:r>
            <a:r>
              <a:rPr>
                <a:solidFill>
                  <a:srgbClr val="E22400"/>
                </a:solidFill>
              </a:rPr>
              <a:t>Der Peripheriewinkel im Halbkreis ist ein Rechter</a:t>
            </a:r>
            <a:r>
              <a:t>, in einem größeren Abschnitt kleiner (spitz), in einem kleineren Abschnitt größer (stumpf)</a:t>
            </a:r>
          </a:p>
        </p:txBody>
      </p:sp>
      <p:sp>
        <p:nvSpPr>
          <p:cNvPr id="347" name="„Wenn im Kreis ABCD der Durchmesser BC und der Mittelpunkt E ist, sowie BA, AC, AD und DC gezogen sind, dann sage ich, der Winkel BAC im Halbkreis BAC ist ein rechter, der Winkel ABC ggü. der Grundseite AC des Kreisabschnittes ist kleiner und der Winkel "/>
          <p:cNvSpPr txBox="1">
            <a:spLocks noGrp="1"/>
          </p:cNvSpPr>
          <p:nvPr>
            <p:ph type="subTitle" sz="quarter" idx="1"/>
          </p:nvPr>
        </p:nvSpPr>
        <p:spPr>
          <a:xfrm>
            <a:off x="502575" y="1679754"/>
            <a:ext cx="11999650" cy="1904733"/>
          </a:xfrm>
          <a:prstGeom prst="rect">
            <a:avLst/>
          </a:prstGeom>
        </p:spPr>
        <p:txBody>
          <a:bodyPr/>
          <a:lstStyle>
            <a:lvl1pPr algn="ctr">
              <a:defRPr sz="2300"/>
            </a:lvl1pPr>
          </a:lstStyle>
          <a:p>
            <a:r>
              <a:t>„Wenn im Kreis ABCD der Durchmesser BC und der Mittelpunkt E ist, sowie BA, AC, AD und DC gezogen sind, dann sage ich, der Winkel BAC im Halbkreis BAC ist ein rechter, der Winkel ABC ggü. der Grundseite AC des Kreisabschnittes ist kleiner und der Winkel ADC ggü. der Grundseite AC des Kreisabschnitts ADC ist größer als ein rechter Winkel“</a:t>
            </a:r>
          </a:p>
        </p:txBody>
      </p:sp>
      <p:sp>
        <p:nvSpPr>
          <p:cNvPr id="348" name="Zeichnung"/>
          <p:cNvSpPr/>
          <p:nvPr/>
        </p:nvSpPr>
        <p:spPr>
          <a:xfrm>
            <a:off x="5114861" y="5263868"/>
            <a:ext cx="680376" cy="485892"/>
          </a:xfrm>
          <a:custGeom>
            <a:avLst/>
            <a:gdLst/>
            <a:ahLst/>
            <a:cxnLst>
              <a:cxn ang="0">
                <a:pos x="wd2" y="hd2"/>
              </a:cxn>
              <a:cxn ang="5400000">
                <a:pos x="wd2" y="hd2"/>
              </a:cxn>
              <a:cxn ang="10800000">
                <a:pos x="wd2" y="hd2"/>
              </a:cxn>
              <a:cxn ang="16200000">
                <a:pos x="wd2" y="hd2"/>
              </a:cxn>
            </a:cxnLst>
            <a:rect l="0" t="0" r="r" b="b"/>
            <a:pathLst>
              <a:path w="21586" h="21547" extrusionOk="0">
                <a:moveTo>
                  <a:pt x="6308" y="0"/>
                </a:moveTo>
                <a:cubicBezTo>
                  <a:pt x="5664" y="2127"/>
                  <a:pt x="5020" y="4255"/>
                  <a:pt x="4464" y="5891"/>
                </a:cubicBezTo>
                <a:cubicBezTo>
                  <a:pt x="3908" y="7527"/>
                  <a:pt x="3440" y="8673"/>
                  <a:pt x="3001" y="9818"/>
                </a:cubicBezTo>
                <a:cubicBezTo>
                  <a:pt x="2562" y="10964"/>
                  <a:pt x="2152" y="12109"/>
                  <a:pt x="1684" y="13295"/>
                </a:cubicBezTo>
                <a:cubicBezTo>
                  <a:pt x="1215" y="14482"/>
                  <a:pt x="688" y="15709"/>
                  <a:pt x="396" y="16527"/>
                </a:cubicBezTo>
                <a:cubicBezTo>
                  <a:pt x="103" y="17345"/>
                  <a:pt x="45" y="17755"/>
                  <a:pt x="15" y="18164"/>
                </a:cubicBezTo>
                <a:cubicBezTo>
                  <a:pt x="-14" y="18573"/>
                  <a:pt x="-14" y="18982"/>
                  <a:pt x="132" y="19268"/>
                </a:cubicBezTo>
                <a:cubicBezTo>
                  <a:pt x="279" y="19555"/>
                  <a:pt x="571" y="19718"/>
                  <a:pt x="1332" y="20086"/>
                </a:cubicBezTo>
                <a:cubicBezTo>
                  <a:pt x="2093" y="20455"/>
                  <a:pt x="3323" y="21027"/>
                  <a:pt x="4376" y="21314"/>
                </a:cubicBezTo>
                <a:cubicBezTo>
                  <a:pt x="5430" y="21600"/>
                  <a:pt x="6308" y="21600"/>
                  <a:pt x="7303" y="21436"/>
                </a:cubicBezTo>
                <a:cubicBezTo>
                  <a:pt x="8298" y="21273"/>
                  <a:pt x="9410" y="20945"/>
                  <a:pt x="10406" y="20659"/>
                </a:cubicBezTo>
                <a:cubicBezTo>
                  <a:pt x="11401" y="20373"/>
                  <a:pt x="12279" y="20127"/>
                  <a:pt x="13098" y="19677"/>
                </a:cubicBezTo>
                <a:cubicBezTo>
                  <a:pt x="13918" y="19227"/>
                  <a:pt x="14679" y="18573"/>
                  <a:pt x="15557" y="17795"/>
                </a:cubicBezTo>
                <a:cubicBezTo>
                  <a:pt x="16435" y="17018"/>
                  <a:pt x="17430" y="16118"/>
                  <a:pt x="18249" y="15218"/>
                </a:cubicBezTo>
                <a:cubicBezTo>
                  <a:pt x="19069" y="14318"/>
                  <a:pt x="19713" y="13418"/>
                  <a:pt x="20240" y="12355"/>
                </a:cubicBezTo>
                <a:cubicBezTo>
                  <a:pt x="20766" y="11291"/>
                  <a:pt x="21176" y="10064"/>
                  <a:pt x="21586" y="8836"/>
                </a:cubicBezTo>
                <a:close/>
              </a:path>
            </a:pathLst>
          </a:custGeom>
          <a:solidFill>
            <a:srgbClr val="E2240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Zum Bearb. doppeltippen"/>
          <p:cNvSpPr txBox="1">
            <a:spLocks noGrp="1"/>
          </p:cNvSpPr>
          <p:nvPr>
            <p:ph type="ctrTitle"/>
          </p:nvPr>
        </p:nvSpPr>
        <p:spPr>
          <a:prstGeom prst="rect">
            <a:avLst/>
          </a:prstGeom>
        </p:spPr>
        <p:txBody>
          <a:bodyPr/>
          <a:lstStyle/>
          <a:p>
            <a:endParaRPr/>
          </a:p>
        </p:txBody>
      </p:sp>
      <p:sp>
        <p:nvSpPr>
          <p:cNvPr id="353" name="Buch I Proposition 5:…"/>
          <p:cNvSpPr txBox="1">
            <a:spLocks noGrp="1"/>
          </p:cNvSpPr>
          <p:nvPr>
            <p:ph type="subTitle" sz="half" idx="1"/>
          </p:nvPr>
        </p:nvSpPr>
        <p:spPr>
          <a:xfrm>
            <a:off x="413595" y="1765877"/>
            <a:ext cx="12126810" cy="2142062"/>
          </a:xfrm>
          <a:prstGeom prst="rect">
            <a:avLst/>
          </a:prstGeom>
        </p:spPr>
        <p:txBody>
          <a:bodyPr>
            <a:normAutofit lnSpcReduction="10000"/>
          </a:bodyPr>
          <a:lstStyle/>
          <a:p>
            <a:pPr>
              <a:defRPr sz="2900" b="1"/>
            </a:pPr>
            <a:r>
              <a:t>Buch I Proposition 5:</a:t>
            </a:r>
          </a:p>
          <a:p>
            <a:pPr>
              <a:defRPr sz="2900"/>
            </a:pPr>
            <a:r>
              <a:t>In einem </a:t>
            </a:r>
            <a:r>
              <a:rPr>
                <a:solidFill>
                  <a:srgbClr val="FF4015"/>
                </a:solidFill>
              </a:rPr>
              <a:t>gleichschenkligen</a:t>
            </a:r>
            <a:r>
              <a:rPr>
                <a:solidFill>
                  <a:srgbClr val="FF6250"/>
                </a:solidFill>
              </a:rPr>
              <a:t> </a:t>
            </a:r>
            <a:r>
              <a:rPr>
                <a:solidFill>
                  <a:srgbClr val="FF4015"/>
                </a:solidFill>
              </a:rPr>
              <a:t>Dreieck</a:t>
            </a:r>
            <a:r>
              <a:t> sind die </a:t>
            </a:r>
            <a:r>
              <a:rPr>
                <a:solidFill>
                  <a:srgbClr val="FF4015"/>
                </a:solidFill>
              </a:rPr>
              <a:t>Winkel auf der Grundseite</a:t>
            </a:r>
            <a:r>
              <a:t>, auf der die Schenkel errichtet </a:t>
            </a:r>
            <a:r>
              <a:rPr>
                <a:solidFill>
                  <a:srgbClr val="FF4015"/>
                </a:solidFill>
              </a:rPr>
              <a:t>sind, gleich</a:t>
            </a:r>
            <a:r>
              <a:t> und bei Verlängerung auch die Winkel darunter</a:t>
            </a:r>
          </a:p>
        </p:txBody>
      </p:sp>
      <p:sp>
        <p:nvSpPr>
          <p:cNvPr id="354"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355" name="Buch I Proposition 32:…"/>
          <p:cNvSpPr txBox="1"/>
          <p:nvPr/>
        </p:nvSpPr>
        <p:spPr>
          <a:xfrm>
            <a:off x="396859" y="5215459"/>
            <a:ext cx="12211083" cy="2071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5000"/>
              </a:lnSpc>
              <a:defRPr sz="2900">
                <a:latin typeface="Arial"/>
                <a:ea typeface="Arial"/>
                <a:cs typeface="Arial"/>
                <a:sym typeface="Arial"/>
              </a:defRPr>
            </a:pPr>
            <a:r>
              <a:t>Buch I Proposition 32:</a:t>
            </a:r>
          </a:p>
          <a:p>
            <a:pPr algn="l">
              <a:lnSpc>
                <a:spcPct val="125000"/>
              </a:lnSpc>
              <a:defRPr sz="2900" b="0">
                <a:latin typeface="Arial"/>
                <a:ea typeface="Arial"/>
                <a:cs typeface="Arial"/>
                <a:sym typeface="Arial"/>
              </a:defRPr>
            </a:pPr>
            <a:r>
              <a:t>Der Außenwinkel eines Dreiecks ist die Summe der zwei nicht anliegenden Innenwinkel. </a:t>
            </a:r>
            <a:r>
              <a:rPr>
                <a:solidFill>
                  <a:srgbClr val="FF4015"/>
                </a:solidFill>
              </a:rPr>
              <a:t>Die Summe aller 3 Winkel ist 2 Rechte.</a:t>
            </a:r>
          </a:p>
        </p:txBody>
      </p:sp>
      <p:sp>
        <p:nvSpPr>
          <p:cNvPr id="356" name="Innenwinkelsumme im Dreieck ist 180°"/>
          <p:cNvSpPr txBox="1"/>
          <p:nvPr/>
        </p:nvSpPr>
        <p:spPr>
          <a:xfrm>
            <a:off x="2788953" y="7418234"/>
            <a:ext cx="6873361" cy="508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5000"/>
              </a:lnSpc>
              <a:defRPr sz="2900">
                <a:solidFill>
                  <a:srgbClr val="FF4015"/>
                </a:solidFill>
                <a:latin typeface="Arial"/>
                <a:ea typeface="Arial"/>
                <a:cs typeface="Arial"/>
                <a:sym typeface="Arial"/>
              </a:defRPr>
            </a:lvl1pPr>
          </a:lstStyle>
          <a:p>
            <a:r>
              <a:t>Innenwinkelsumme im Dreieck ist 180°</a:t>
            </a:r>
          </a:p>
        </p:txBody>
      </p:sp>
      <p:sp>
        <p:nvSpPr>
          <p:cNvPr id="357" name="Basiswinkel im gleichschenkligen Dreieck sind gleich"/>
          <p:cNvSpPr txBox="1"/>
          <p:nvPr/>
        </p:nvSpPr>
        <p:spPr>
          <a:xfrm>
            <a:off x="1953067" y="3927167"/>
            <a:ext cx="9509547" cy="508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5000"/>
              </a:lnSpc>
              <a:defRPr sz="2900">
                <a:solidFill>
                  <a:srgbClr val="FF4015"/>
                </a:solidFill>
                <a:latin typeface="Arial"/>
                <a:ea typeface="Arial"/>
                <a:cs typeface="Arial"/>
                <a:sym typeface="Arial"/>
              </a:defRPr>
            </a:lvl1pPr>
          </a:lstStyle>
          <a:p>
            <a:r>
              <a:t>Basiswinkel im gleichschenkligen Dreieck sind gleich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2" animBg="1" advAuto="0"/>
      <p:bldP spid="357"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Zum Bearb. doppeltippen"/>
          <p:cNvSpPr txBox="1">
            <a:spLocks noGrp="1"/>
          </p:cNvSpPr>
          <p:nvPr>
            <p:ph type="ctrTitle"/>
          </p:nvPr>
        </p:nvSpPr>
        <p:spPr>
          <a:prstGeom prst="rect">
            <a:avLst/>
          </a:prstGeom>
        </p:spPr>
        <p:txBody>
          <a:bodyPr/>
          <a:lstStyle/>
          <a:p>
            <a:endParaRPr/>
          </a:p>
        </p:txBody>
      </p:sp>
      <p:sp>
        <p:nvSpPr>
          <p:cNvPr id="360"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361" name="Basiswinkel im gleichschenkligen Dreieck sind gleich"/>
          <p:cNvSpPr txBox="1"/>
          <p:nvPr/>
        </p:nvSpPr>
        <p:spPr>
          <a:xfrm>
            <a:off x="3763252" y="2041371"/>
            <a:ext cx="8861600" cy="484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5000"/>
              </a:lnSpc>
              <a:defRPr sz="2700">
                <a:solidFill>
                  <a:srgbClr val="FF4015"/>
                </a:solidFill>
                <a:latin typeface="Arial"/>
                <a:ea typeface="Arial"/>
                <a:cs typeface="Arial"/>
                <a:sym typeface="Arial"/>
              </a:defRPr>
            </a:lvl1pPr>
          </a:lstStyle>
          <a:p>
            <a:r>
              <a:rPr dirty="0" err="1"/>
              <a:t>Basiswinkel</a:t>
            </a:r>
            <a:r>
              <a:rPr dirty="0"/>
              <a:t> </a:t>
            </a:r>
            <a:r>
              <a:rPr dirty="0" err="1"/>
              <a:t>im</a:t>
            </a:r>
            <a:r>
              <a:rPr dirty="0"/>
              <a:t> </a:t>
            </a:r>
            <a:r>
              <a:rPr dirty="0" err="1"/>
              <a:t>gleichschenkligen</a:t>
            </a:r>
            <a:r>
              <a:rPr dirty="0"/>
              <a:t> </a:t>
            </a:r>
            <a:r>
              <a:rPr dirty="0" err="1"/>
              <a:t>Dreieck</a:t>
            </a:r>
            <a:r>
              <a:rPr dirty="0"/>
              <a:t> </a:t>
            </a:r>
            <a:r>
              <a:rPr dirty="0" err="1"/>
              <a:t>sind</a:t>
            </a:r>
            <a:r>
              <a:rPr dirty="0"/>
              <a:t> </a:t>
            </a:r>
            <a:r>
              <a:rPr dirty="0" err="1"/>
              <a:t>gleich</a:t>
            </a:r>
            <a:endParaRPr dirty="0"/>
          </a:p>
        </p:txBody>
      </p:sp>
      <p:sp>
        <p:nvSpPr>
          <p:cNvPr id="362" name="Innenwinkelsumme im Dreieck ist 180°"/>
          <p:cNvSpPr txBox="1"/>
          <p:nvPr/>
        </p:nvSpPr>
        <p:spPr>
          <a:xfrm>
            <a:off x="3951318" y="2551947"/>
            <a:ext cx="6407219" cy="484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5000"/>
              </a:lnSpc>
              <a:defRPr sz="2700">
                <a:solidFill>
                  <a:srgbClr val="FF4015"/>
                </a:solidFill>
                <a:latin typeface="Arial"/>
                <a:ea typeface="Arial"/>
                <a:cs typeface="Arial"/>
                <a:sym typeface="Arial"/>
              </a:defRPr>
            </a:lvl1pPr>
          </a:lstStyle>
          <a:p>
            <a:r>
              <a:rPr dirty="0" err="1"/>
              <a:t>Innenwinkelsumme</a:t>
            </a:r>
            <a:r>
              <a:rPr dirty="0"/>
              <a:t> </a:t>
            </a:r>
            <a:r>
              <a:rPr dirty="0" err="1"/>
              <a:t>im</a:t>
            </a:r>
            <a:r>
              <a:rPr dirty="0"/>
              <a:t> </a:t>
            </a:r>
            <a:r>
              <a:rPr dirty="0" err="1"/>
              <a:t>Dreieck</a:t>
            </a:r>
            <a:r>
              <a:rPr dirty="0"/>
              <a:t> </a:t>
            </a:r>
            <a:r>
              <a:rPr dirty="0" err="1"/>
              <a:t>ist</a:t>
            </a:r>
            <a:r>
              <a:rPr dirty="0"/>
              <a:t> 180°</a:t>
            </a:r>
          </a:p>
        </p:txBody>
      </p:sp>
      <p:sp>
        <p:nvSpPr>
          <p:cNvPr id="363" name="Buch I Proposition 5:"/>
          <p:cNvSpPr txBox="1"/>
          <p:nvPr/>
        </p:nvSpPr>
        <p:spPr>
          <a:xfrm>
            <a:off x="200863" y="1797521"/>
            <a:ext cx="3562389" cy="9734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5000"/>
              </a:lnSpc>
              <a:defRPr sz="2700">
                <a:latin typeface="Arial"/>
                <a:ea typeface="Arial"/>
                <a:cs typeface="Arial"/>
                <a:sym typeface="Arial"/>
              </a:defRPr>
            </a:lvl1pPr>
          </a:lstStyle>
          <a:p>
            <a:r>
              <a:t>Buch I Proposition 5:</a:t>
            </a:r>
          </a:p>
        </p:txBody>
      </p:sp>
      <p:sp>
        <p:nvSpPr>
          <p:cNvPr id="364" name="Buch I Proposition 32:"/>
          <p:cNvSpPr txBox="1"/>
          <p:nvPr/>
        </p:nvSpPr>
        <p:spPr>
          <a:xfrm>
            <a:off x="194765" y="2551947"/>
            <a:ext cx="3753092" cy="484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25000"/>
              </a:lnSpc>
              <a:defRPr sz="2700">
                <a:latin typeface="Arial"/>
                <a:ea typeface="Arial"/>
                <a:cs typeface="Arial"/>
                <a:sym typeface="Arial"/>
              </a:defRPr>
            </a:lvl1pPr>
          </a:lstStyle>
          <a:p>
            <a:r>
              <a:t>Buch I Proposition 32:</a:t>
            </a:r>
          </a:p>
        </p:txBody>
      </p:sp>
      <p:pic>
        <p:nvPicPr>
          <p:cNvPr id="365" name="0CDBBBFE-F600-4648-9E23-E5464C51C02A-L0-001.jpeg" descr="0CDBBBFE-F600-4648-9E23-E5464C51C02A-L0-001.jpeg"/>
          <p:cNvPicPr>
            <a:picLocks noChangeAspect="1"/>
          </p:cNvPicPr>
          <p:nvPr/>
        </p:nvPicPr>
        <p:blipFill>
          <a:blip r:embed="rId2"/>
          <a:stretch>
            <a:fillRect/>
          </a:stretch>
        </p:blipFill>
        <p:spPr>
          <a:xfrm>
            <a:off x="3282426" y="3472838"/>
            <a:ext cx="5017757" cy="4634137"/>
          </a:xfrm>
          <a:prstGeom prst="rect">
            <a:avLst/>
          </a:prstGeom>
          <a:ln w="12700">
            <a:miter lim="400000"/>
          </a:ln>
        </p:spPr>
      </p:pic>
      <p:sp>
        <p:nvSpPr>
          <p:cNvPr id="366" name="Tipp: Stecke AE ist wichtig…"/>
          <p:cNvSpPr txBox="1"/>
          <p:nvPr/>
        </p:nvSpPr>
        <p:spPr>
          <a:xfrm>
            <a:off x="8574594" y="4309305"/>
            <a:ext cx="4002255" cy="1235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500" b="0"/>
            </a:pPr>
            <a:r>
              <a:t>Tipp: Stecke AE ist wichtig</a:t>
            </a:r>
          </a:p>
          <a:p>
            <a:pPr algn="l">
              <a:defRPr sz="2500" b="0"/>
            </a:pPr>
            <a:r>
              <a:t>—&gt; welche Dreiecke</a:t>
            </a:r>
          </a:p>
          <a:p>
            <a:pPr algn="l">
              <a:defRPr sz="2500" b="0"/>
            </a:pPr>
            <a:r>
              <a:t>       entstehen hierdurch?</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atz des Thales"/>
          <p:cNvSpPr txBox="1">
            <a:spLocks noGrp="1"/>
          </p:cNvSpPr>
          <p:nvPr>
            <p:ph type="ctrTitle"/>
          </p:nvPr>
        </p:nvSpPr>
        <p:spPr>
          <a:prstGeom prst="rect">
            <a:avLst/>
          </a:prstGeom>
        </p:spPr>
        <p:txBody>
          <a:bodyPr/>
          <a:lstStyle/>
          <a:p>
            <a:r>
              <a:t>Satz des Thales</a:t>
            </a:r>
          </a:p>
        </p:txBody>
      </p:sp>
      <p:sp>
        <p:nvSpPr>
          <p:cNvPr id="369"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pic>
        <p:nvPicPr>
          <p:cNvPr id="370" name="6C0BF1E8-E245-4E58-8173-EA34CC85700C-L0-001.jpeg" descr="6C0BF1E8-E245-4E58-8173-EA34CC85700C-L0-001.jpeg"/>
          <p:cNvPicPr>
            <a:picLocks noChangeAspect="1"/>
          </p:cNvPicPr>
          <p:nvPr/>
        </p:nvPicPr>
        <p:blipFill>
          <a:blip r:embed="rId3"/>
          <a:stretch>
            <a:fillRect/>
          </a:stretch>
        </p:blipFill>
        <p:spPr>
          <a:xfrm>
            <a:off x="1749592" y="1541074"/>
            <a:ext cx="9065861" cy="7380774"/>
          </a:xfrm>
          <a:prstGeom prst="rect">
            <a:avLst/>
          </a:prstGeom>
          <a:ln w="12700">
            <a:miter lim="400000"/>
          </a:ln>
        </p:spPr>
      </p:pic>
      <p:sp>
        <p:nvSpPr>
          <p:cNvPr id="371" name="Der gelb-schwarze Winkel in einem Halbkreis ist ein rechter Winkel"/>
          <p:cNvSpPr txBox="1"/>
          <p:nvPr/>
        </p:nvSpPr>
        <p:spPr>
          <a:xfrm>
            <a:off x="2481026" y="5401056"/>
            <a:ext cx="8506609" cy="399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000" b="0">
                <a:solidFill>
                  <a:srgbClr val="E63B7A"/>
                </a:solidFill>
              </a:defRPr>
            </a:lvl1pPr>
          </a:lstStyle>
          <a:p>
            <a:r>
              <a:t>Der gelb-schwarze Winkel in einem Halbkreis ist ein rechter Winkel</a:t>
            </a:r>
          </a:p>
        </p:txBody>
      </p:sp>
      <p:sp>
        <p:nvSpPr>
          <p:cNvPr id="372" name="Pfeil"/>
          <p:cNvSpPr/>
          <p:nvPr/>
        </p:nvSpPr>
        <p:spPr>
          <a:xfrm>
            <a:off x="2013388" y="6626012"/>
            <a:ext cx="653215" cy="364931"/>
          </a:xfrm>
          <a:prstGeom prst="rightArrow">
            <a:avLst>
              <a:gd name="adj1" fmla="val 38374"/>
              <a:gd name="adj2" fmla="val 73403"/>
            </a:avLst>
          </a:prstGeom>
          <a:solidFill>
            <a:srgbClr val="E63B7A"/>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73" name="Pfeil"/>
          <p:cNvSpPr/>
          <p:nvPr/>
        </p:nvSpPr>
        <p:spPr>
          <a:xfrm>
            <a:off x="2013388" y="7550341"/>
            <a:ext cx="653215" cy="364931"/>
          </a:xfrm>
          <a:prstGeom prst="rightArrow">
            <a:avLst>
              <a:gd name="adj1" fmla="val 38374"/>
              <a:gd name="adj2" fmla="val 73403"/>
            </a:avLst>
          </a:prstGeom>
          <a:solidFill>
            <a:srgbClr val="E63B7A"/>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74" name="Im gleichschenkligen Dreieck sind die Basiswinkel gleich"/>
          <p:cNvSpPr txBox="1"/>
          <p:nvPr/>
        </p:nvSpPr>
        <p:spPr>
          <a:xfrm>
            <a:off x="8058536" y="6555400"/>
            <a:ext cx="3710310" cy="70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000" b="0">
                <a:solidFill>
                  <a:srgbClr val="E63B7A"/>
                </a:solidFill>
              </a:defRPr>
            </a:lvl1pPr>
          </a:lstStyle>
          <a:p>
            <a:r>
              <a:t>Im gleichschenkligen Dreieck sind die Basiswinkel gleich </a:t>
            </a:r>
          </a:p>
        </p:txBody>
      </p:sp>
      <p:sp>
        <p:nvSpPr>
          <p:cNvPr id="375" name="Winkelsumme im Dreieck beträgt 180°"/>
          <p:cNvSpPr txBox="1"/>
          <p:nvPr/>
        </p:nvSpPr>
        <p:spPr>
          <a:xfrm>
            <a:off x="7727839" y="8014545"/>
            <a:ext cx="3710311" cy="70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000" b="0">
                <a:solidFill>
                  <a:srgbClr val="E63B7A"/>
                </a:solidFill>
              </a:defRPr>
            </a:lvl1pPr>
          </a:lstStyle>
          <a:p>
            <a:r>
              <a:t>Winkelsumme im Dreieck beträgt 180°</a:t>
            </a:r>
          </a:p>
        </p:txBody>
      </p:sp>
      <p:grpSp>
        <p:nvGrpSpPr>
          <p:cNvPr id="384" name="Zeichnung"/>
          <p:cNvGrpSpPr/>
          <p:nvPr/>
        </p:nvGrpSpPr>
        <p:grpSpPr>
          <a:xfrm>
            <a:off x="2773079" y="7008904"/>
            <a:ext cx="2852534" cy="535421"/>
            <a:chOff x="0" y="0"/>
            <a:chExt cx="2852533" cy="535420"/>
          </a:xfrm>
        </p:grpSpPr>
        <p:sp>
          <p:nvSpPr>
            <p:cNvPr id="376" name="Linie"/>
            <p:cNvSpPr/>
            <p:nvPr/>
          </p:nvSpPr>
          <p:spPr>
            <a:xfrm>
              <a:off x="0" y="278961"/>
              <a:ext cx="1444658" cy="228784"/>
            </a:xfrm>
            <a:custGeom>
              <a:avLst/>
              <a:gdLst/>
              <a:ahLst/>
              <a:cxnLst>
                <a:cxn ang="0">
                  <a:pos x="wd2" y="hd2"/>
                </a:cxn>
                <a:cxn ang="5400000">
                  <a:pos x="wd2" y="hd2"/>
                </a:cxn>
                <a:cxn ang="10800000">
                  <a:pos x="wd2" y="hd2"/>
                </a:cxn>
                <a:cxn ang="16200000">
                  <a:pos x="wd2" y="hd2"/>
                </a:cxn>
              </a:cxnLst>
              <a:rect l="0" t="0" r="r" b="b"/>
              <a:pathLst>
                <a:path w="21600" h="21600" extrusionOk="0">
                  <a:moveTo>
                    <a:pt x="0" y="19510"/>
                  </a:moveTo>
                  <a:cubicBezTo>
                    <a:pt x="28" y="17768"/>
                    <a:pt x="55" y="16026"/>
                    <a:pt x="166" y="14545"/>
                  </a:cubicBezTo>
                  <a:cubicBezTo>
                    <a:pt x="276" y="13065"/>
                    <a:pt x="469" y="11845"/>
                    <a:pt x="841" y="11235"/>
                  </a:cubicBezTo>
                  <a:cubicBezTo>
                    <a:pt x="1214" y="10626"/>
                    <a:pt x="1766" y="10626"/>
                    <a:pt x="2414" y="10713"/>
                  </a:cubicBezTo>
                  <a:cubicBezTo>
                    <a:pt x="3062" y="10800"/>
                    <a:pt x="3807" y="10974"/>
                    <a:pt x="4690" y="11061"/>
                  </a:cubicBezTo>
                  <a:cubicBezTo>
                    <a:pt x="5572" y="11148"/>
                    <a:pt x="6593" y="11148"/>
                    <a:pt x="7310" y="11148"/>
                  </a:cubicBezTo>
                  <a:cubicBezTo>
                    <a:pt x="8028" y="11148"/>
                    <a:pt x="8441" y="11148"/>
                    <a:pt x="8759" y="10452"/>
                  </a:cubicBezTo>
                  <a:cubicBezTo>
                    <a:pt x="9076" y="9755"/>
                    <a:pt x="9297" y="8361"/>
                    <a:pt x="9448" y="6794"/>
                  </a:cubicBezTo>
                  <a:cubicBezTo>
                    <a:pt x="9600" y="5226"/>
                    <a:pt x="9683" y="3484"/>
                    <a:pt x="9752" y="2177"/>
                  </a:cubicBezTo>
                  <a:cubicBezTo>
                    <a:pt x="9821" y="871"/>
                    <a:pt x="9876" y="0"/>
                    <a:pt x="9890" y="0"/>
                  </a:cubicBezTo>
                  <a:cubicBezTo>
                    <a:pt x="9903" y="0"/>
                    <a:pt x="9876" y="871"/>
                    <a:pt x="9848" y="1742"/>
                  </a:cubicBezTo>
                  <a:cubicBezTo>
                    <a:pt x="9821" y="2613"/>
                    <a:pt x="9793" y="3484"/>
                    <a:pt x="9793" y="4355"/>
                  </a:cubicBezTo>
                  <a:cubicBezTo>
                    <a:pt x="9793" y="5226"/>
                    <a:pt x="9821" y="6097"/>
                    <a:pt x="10014" y="6881"/>
                  </a:cubicBezTo>
                  <a:cubicBezTo>
                    <a:pt x="10207" y="7664"/>
                    <a:pt x="10566" y="8361"/>
                    <a:pt x="11090" y="8623"/>
                  </a:cubicBezTo>
                  <a:cubicBezTo>
                    <a:pt x="11614" y="8884"/>
                    <a:pt x="12303" y="8710"/>
                    <a:pt x="12924" y="8535"/>
                  </a:cubicBezTo>
                  <a:cubicBezTo>
                    <a:pt x="13545" y="8361"/>
                    <a:pt x="14097" y="8187"/>
                    <a:pt x="14579" y="7926"/>
                  </a:cubicBezTo>
                  <a:cubicBezTo>
                    <a:pt x="15062" y="7665"/>
                    <a:pt x="15476" y="7316"/>
                    <a:pt x="16028" y="7055"/>
                  </a:cubicBezTo>
                  <a:cubicBezTo>
                    <a:pt x="16579" y="6794"/>
                    <a:pt x="17269" y="6619"/>
                    <a:pt x="17890" y="6445"/>
                  </a:cubicBezTo>
                  <a:cubicBezTo>
                    <a:pt x="18510" y="6271"/>
                    <a:pt x="19062" y="6097"/>
                    <a:pt x="19545" y="6358"/>
                  </a:cubicBezTo>
                  <a:cubicBezTo>
                    <a:pt x="20028" y="6619"/>
                    <a:pt x="20441" y="7316"/>
                    <a:pt x="20745" y="8361"/>
                  </a:cubicBezTo>
                  <a:cubicBezTo>
                    <a:pt x="21048" y="9406"/>
                    <a:pt x="21241" y="10800"/>
                    <a:pt x="21366" y="13065"/>
                  </a:cubicBezTo>
                  <a:cubicBezTo>
                    <a:pt x="21490" y="15329"/>
                    <a:pt x="21545" y="18465"/>
                    <a:pt x="21600" y="21600"/>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77" name="Linie"/>
            <p:cNvSpPr/>
            <p:nvPr/>
          </p:nvSpPr>
          <p:spPr>
            <a:xfrm>
              <a:off x="744043" y="41734"/>
              <a:ext cx="123507" cy="259774"/>
            </a:xfrm>
            <a:custGeom>
              <a:avLst/>
              <a:gdLst/>
              <a:ahLst/>
              <a:cxnLst>
                <a:cxn ang="0">
                  <a:pos x="wd2" y="hd2"/>
                </a:cxn>
                <a:cxn ang="5400000">
                  <a:pos x="wd2" y="hd2"/>
                </a:cxn>
                <a:cxn ang="10800000">
                  <a:pos x="wd2" y="hd2"/>
                </a:cxn>
                <a:cxn ang="16200000">
                  <a:pos x="wd2" y="hd2"/>
                </a:cxn>
              </a:cxnLst>
              <a:rect l="0" t="0" r="r" b="b"/>
              <a:pathLst>
                <a:path w="20656" h="21417" extrusionOk="0">
                  <a:moveTo>
                    <a:pt x="9791" y="2826"/>
                  </a:moveTo>
                  <a:cubicBezTo>
                    <a:pt x="9174" y="2066"/>
                    <a:pt x="8557" y="1305"/>
                    <a:pt x="7477" y="773"/>
                  </a:cubicBezTo>
                  <a:cubicBezTo>
                    <a:pt x="6397" y="240"/>
                    <a:pt x="4854" y="-64"/>
                    <a:pt x="3465" y="12"/>
                  </a:cubicBezTo>
                  <a:cubicBezTo>
                    <a:pt x="2077" y="88"/>
                    <a:pt x="842" y="544"/>
                    <a:pt x="379" y="1533"/>
                  </a:cubicBezTo>
                  <a:cubicBezTo>
                    <a:pt x="-83" y="2522"/>
                    <a:pt x="225" y="4043"/>
                    <a:pt x="1151" y="4956"/>
                  </a:cubicBezTo>
                  <a:cubicBezTo>
                    <a:pt x="2077" y="5868"/>
                    <a:pt x="3619" y="6173"/>
                    <a:pt x="5779" y="6097"/>
                  </a:cubicBezTo>
                  <a:cubicBezTo>
                    <a:pt x="7939" y="6021"/>
                    <a:pt x="10717" y="5564"/>
                    <a:pt x="12568" y="5032"/>
                  </a:cubicBezTo>
                  <a:cubicBezTo>
                    <a:pt x="14419" y="4499"/>
                    <a:pt x="15345" y="3891"/>
                    <a:pt x="15654" y="3206"/>
                  </a:cubicBezTo>
                  <a:cubicBezTo>
                    <a:pt x="15962" y="2522"/>
                    <a:pt x="15654" y="1761"/>
                    <a:pt x="15499" y="1913"/>
                  </a:cubicBezTo>
                  <a:cubicBezTo>
                    <a:pt x="15345" y="2066"/>
                    <a:pt x="15345" y="3130"/>
                    <a:pt x="16117" y="4423"/>
                  </a:cubicBezTo>
                  <a:cubicBezTo>
                    <a:pt x="16888" y="5716"/>
                    <a:pt x="18431" y="7237"/>
                    <a:pt x="19511" y="9519"/>
                  </a:cubicBezTo>
                  <a:cubicBezTo>
                    <a:pt x="20591" y="11801"/>
                    <a:pt x="21208" y="14843"/>
                    <a:pt x="19974" y="16973"/>
                  </a:cubicBezTo>
                  <a:cubicBezTo>
                    <a:pt x="18739" y="19102"/>
                    <a:pt x="15654" y="20319"/>
                    <a:pt x="12568" y="20928"/>
                  </a:cubicBezTo>
                  <a:cubicBezTo>
                    <a:pt x="9482" y="21536"/>
                    <a:pt x="6397" y="21536"/>
                    <a:pt x="3928" y="21156"/>
                  </a:cubicBezTo>
                  <a:cubicBezTo>
                    <a:pt x="1459" y="20775"/>
                    <a:pt x="-392" y="20015"/>
                    <a:pt x="71" y="18646"/>
                  </a:cubicBezTo>
                  <a:cubicBezTo>
                    <a:pt x="534" y="17277"/>
                    <a:pt x="3311" y="15299"/>
                    <a:pt x="6088" y="13322"/>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78" name="Linie"/>
            <p:cNvSpPr/>
            <p:nvPr/>
          </p:nvSpPr>
          <p:spPr>
            <a:xfrm>
              <a:off x="901128" y="53867"/>
              <a:ext cx="136494" cy="199511"/>
            </a:xfrm>
            <a:custGeom>
              <a:avLst/>
              <a:gdLst/>
              <a:ahLst/>
              <a:cxnLst>
                <a:cxn ang="0">
                  <a:pos x="wd2" y="hd2"/>
                </a:cxn>
                <a:cxn ang="5400000">
                  <a:pos x="wd2" y="hd2"/>
                </a:cxn>
                <a:cxn ang="10800000">
                  <a:pos x="wd2" y="hd2"/>
                </a:cxn>
                <a:cxn ang="16200000">
                  <a:pos x="wd2" y="hd2"/>
                </a:cxn>
              </a:cxnLst>
              <a:rect l="0" t="0" r="r" b="b"/>
              <a:pathLst>
                <a:path w="20753" h="21233" extrusionOk="0">
                  <a:moveTo>
                    <a:pt x="11948" y="0"/>
                  </a:moveTo>
                  <a:cubicBezTo>
                    <a:pt x="8862" y="0"/>
                    <a:pt x="5776" y="0"/>
                    <a:pt x="3813" y="393"/>
                  </a:cubicBezTo>
                  <a:cubicBezTo>
                    <a:pt x="1849" y="785"/>
                    <a:pt x="1008" y="1571"/>
                    <a:pt x="447" y="3927"/>
                  </a:cubicBezTo>
                  <a:cubicBezTo>
                    <a:pt x="-114" y="6284"/>
                    <a:pt x="-395" y="10211"/>
                    <a:pt x="1148" y="13451"/>
                  </a:cubicBezTo>
                  <a:cubicBezTo>
                    <a:pt x="2691" y="16691"/>
                    <a:pt x="6057" y="19244"/>
                    <a:pt x="9143" y="20422"/>
                  </a:cubicBezTo>
                  <a:cubicBezTo>
                    <a:pt x="12228" y="21600"/>
                    <a:pt x="15034" y="21404"/>
                    <a:pt x="17278" y="20422"/>
                  </a:cubicBezTo>
                  <a:cubicBezTo>
                    <a:pt x="19522" y="19440"/>
                    <a:pt x="21205" y="17673"/>
                    <a:pt x="20644" y="14727"/>
                  </a:cubicBezTo>
                  <a:cubicBezTo>
                    <a:pt x="20083" y="11782"/>
                    <a:pt x="17278" y="7658"/>
                    <a:pt x="15454" y="5204"/>
                  </a:cubicBezTo>
                  <a:cubicBezTo>
                    <a:pt x="13631" y="2749"/>
                    <a:pt x="12789" y="1964"/>
                    <a:pt x="11948" y="1178"/>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79" name="Linie"/>
            <p:cNvSpPr/>
            <p:nvPr/>
          </p:nvSpPr>
          <p:spPr>
            <a:xfrm>
              <a:off x="1063295" y="26148"/>
              <a:ext cx="69554" cy="70156"/>
            </a:xfrm>
            <a:custGeom>
              <a:avLst/>
              <a:gdLst/>
              <a:ahLst/>
              <a:cxnLst>
                <a:cxn ang="0">
                  <a:pos x="wd2" y="hd2"/>
                </a:cxn>
                <a:cxn ang="5400000">
                  <a:pos x="wd2" y="hd2"/>
                </a:cxn>
                <a:cxn ang="10800000">
                  <a:pos x="wd2" y="hd2"/>
                </a:cxn>
                <a:cxn ang="16200000">
                  <a:pos x="wd2" y="hd2"/>
                </a:cxn>
              </a:cxnLst>
              <a:rect l="0" t="0" r="r" b="b"/>
              <a:pathLst>
                <a:path w="21428" h="21059" extrusionOk="0">
                  <a:moveTo>
                    <a:pt x="11765" y="1674"/>
                  </a:moveTo>
                  <a:cubicBezTo>
                    <a:pt x="8923" y="567"/>
                    <a:pt x="6081" y="-541"/>
                    <a:pt x="4091" y="290"/>
                  </a:cubicBezTo>
                  <a:cubicBezTo>
                    <a:pt x="2102" y="1121"/>
                    <a:pt x="965" y="3890"/>
                    <a:pt x="396" y="6936"/>
                  </a:cubicBezTo>
                  <a:cubicBezTo>
                    <a:pt x="-172" y="9982"/>
                    <a:pt x="-172" y="13305"/>
                    <a:pt x="681" y="16074"/>
                  </a:cubicBezTo>
                  <a:cubicBezTo>
                    <a:pt x="1533" y="18844"/>
                    <a:pt x="3239" y="21059"/>
                    <a:pt x="6649" y="21059"/>
                  </a:cubicBezTo>
                  <a:cubicBezTo>
                    <a:pt x="10060" y="21059"/>
                    <a:pt x="15175" y="18844"/>
                    <a:pt x="18017" y="16351"/>
                  </a:cubicBezTo>
                  <a:cubicBezTo>
                    <a:pt x="20860" y="13859"/>
                    <a:pt x="21428" y="11090"/>
                    <a:pt x="21428" y="8320"/>
                  </a:cubicBezTo>
                  <a:cubicBezTo>
                    <a:pt x="21428" y="5551"/>
                    <a:pt x="20860" y="2782"/>
                    <a:pt x="19154" y="1397"/>
                  </a:cubicBezTo>
                  <a:cubicBezTo>
                    <a:pt x="17449" y="13"/>
                    <a:pt x="14607" y="13"/>
                    <a:pt x="11765" y="13"/>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0" name="Linie"/>
            <p:cNvSpPr/>
            <p:nvPr/>
          </p:nvSpPr>
          <p:spPr>
            <a:xfrm>
              <a:off x="2069631" y="234680"/>
              <a:ext cx="708984" cy="300741"/>
            </a:xfrm>
            <a:custGeom>
              <a:avLst/>
              <a:gdLst/>
              <a:ahLst/>
              <a:cxnLst>
                <a:cxn ang="0">
                  <a:pos x="wd2" y="hd2"/>
                </a:cxn>
                <a:cxn ang="5400000">
                  <a:pos x="wd2" y="hd2"/>
                </a:cxn>
                <a:cxn ang="10800000">
                  <a:pos x="wd2" y="hd2"/>
                </a:cxn>
                <a:cxn ang="16200000">
                  <a:pos x="wd2" y="hd2"/>
                </a:cxn>
              </a:cxnLst>
              <a:rect l="0" t="0" r="r" b="b"/>
              <a:pathLst>
                <a:path w="21559" h="21600" extrusionOk="0">
                  <a:moveTo>
                    <a:pt x="183" y="18817"/>
                  </a:moveTo>
                  <a:cubicBezTo>
                    <a:pt x="71" y="16564"/>
                    <a:pt x="-41" y="14312"/>
                    <a:pt x="15" y="12523"/>
                  </a:cubicBezTo>
                  <a:cubicBezTo>
                    <a:pt x="71" y="10734"/>
                    <a:pt x="296" y="9409"/>
                    <a:pt x="716" y="8680"/>
                  </a:cubicBezTo>
                  <a:cubicBezTo>
                    <a:pt x="1137" y="7951"/>
                    <a:pt x="1754" y="7818"/>
                    <a:pt x="2624" y="7885"/>
                  </a:cubicBezTo>
                  <a:cubicBezTo>
                    <a:pt x="3494" y="7951"/>
                    <a:pt x="4616" y="8216"/>
                    <a:pt x="5485" y="8216"/>
                  </a:cubicBezTo>
                  <a:cubicBezTo>
                    <a:pt x="6355" y="8216"/>
                    <a:pt x="6972" y="7951"/>
                    <a:pt x="7477" y="7355"/>
                  </a:cubicBezTo>
                  <a:cubicBezTo>
                    <a:pt x="7982" y="6758"/>
                    <a:pt x="8375" y="5831"/>
                    <a:pt x="8683" y="4771"/>
                  </a:cubicBezTo>
                  <a:cubicBezTo>
                    <a:pt x="8992" y="3710"/>
                    <a:pt x="9216" y="2518"/>
                    <a:pt x="9328" y="1590"/>
                  </a:cubicBezTo>
                  <a:cubicBezTo>
                    <a:pt x="9441" y="663"/>
                    <a:pt x="9441" y="0"/>
                    <a:pt x="9441" y="0"/>
                  </a:cubicBezTo>
                  <a:cubicBezTo>
                    <a:pt x="9441" y="0"/>
                    <a:pt x="9441" y="663"/>
                    <a:pt x="9581" y="1656"/>
                  </a:cubicBezTo>
                  <a:cubicBezTo>
                    <a:pt x="9721" y="2650"/>
                    <a:pt x="10002" y="3975"/>
                    <a:pt x="10675" y="4837"/>
                  </a:cubicBezTo>
                  <a:cubicBezTo>
                    <a:pt x="11348" y="5698"/>
                    <a:pt x="12414" y="6096"/>
                    <a:pt x="13564" y="6096"/>
                  </a:cubicBezTo>
                  <a:cubicBezTo>
                    <a:pt x="14714" y="6096"/>
                    <a:pt x="15949" y="5698"/>
                    <a:pt x="17099" y="5831"/>
                  </a:cubicBezTo>
                  <a:cubicBezTo>
                    <a:pt x="18249" y="5963"/>
                    <a:pt x="19315" y="6626"/>
                    <a:pt x="19960" y="7222"/>
                  </a:cubicBezTo>
                  <a:cubicBezTo>
                    <a:pt x="20605" y="7818"/>
                    <a:pt x="20830" y="8348"/>
                    <a:pt x="20998" y="9674"/>
                  </a:cubicBezTo>
                  <a:cubicBezTo>
                    <a:pt x="21166" y="10999"/>
                    <a:pt x="21278" y="13119"/>
                    <a:pt x="21363" y="15239"/>
                  </a:cubicBezTo>
                  <a:cubicBezTo>
                    <a:pt x="21447" y="17360"/>
                    <a:pt x="21503" y="19480"/>
                    <a:pt x="21559" y="21600"/>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1" name="Linie"/>
            <p:cNvSpPr/>
            <p:nvPr/>
          </p:nvSpPr>
          <p:spPr>
            <a:xfrm>
              <a:off x="2450039" y="20638"/>
              <a:ext cx="141853" cy="215846"/>
            </a:xfrm>
            <a:custGeom>
              <a:avLst/>
              <a:gdLst/>
              <a:ahLst/>
              <a:cxnLst>
                <a:cxn ang="0">
                  <a:pos x="wd2" y="hd2"/>
                </a:cxn>
                <a:cxn ang="5400000">
                  <a:pos x="wd2" y="hd2"/>
                </a:cxn>
                <a:cxn ang="10800000">
                  <a:pos x="wd2" y="hd2"/>
                </a:cxn>
                <a:cxn ang="16200000">
                  <a:pos x="wd2" y="hd2"/>
                </a:cxn>
              </a:cxnLst>
              <a:rect l="0" t="0" r="r" b="b"/>
              <a:pathLst>
                <a:path w="21021" h="21235" extrusionOk="0">
                  <a:moveTo>
                    <a:pt x="11780" y="5447"/>
                  </a:moveTo>
                  <a:cubicBezTo>
                    <a:pt x="11780" y="4539"/>
                    <a:pt x="11780" y="3632"/>
                    <a:pt x="11370" y="2815"/>
                  </a:cubicBezTo>
                  <a:cubicBezTo>
                    <a:pt x="10960" y="1998"/>
                    <a:pt x="10140" y="1272"/>
                    <a:pt x="8499" y="728"/>
                  </a:cubicBezTo>
                  <a:cubicBezTo>
                    <a:pt x="6859" y="183"/>
                    <a:pt x="4398" y="-180"/>
                    <a:pt x="3031" y="92"/>
                  </a:cubicBezTo>
                  <a:cubicBezTo>
                    <a:pt x="1664" y="365"/>
                    <a:pt x="1391" y="1272"/>
                    <a:pt x="1527" y="2633"/>
                  </a:cubicBezTo>
                  <a:cubicBezTo>
                    <a:pt x="1664" y="3995"/>
                    <a:pt x="2211" y="5810"/>
                    <a:pt x="3715" y="6899"/>
                  </a:cubicBezTo>
                  <a:cubicBezTo>
                    <a:pt x="5218" y="7988"/>
                    <a:pt x="7679" y="8351"/>
                    <a:pt x="9866" y="7625"/>
                  </a:cubicBezTo>
                  <a:cubicBezTo>
                    <a:pt x="12054" y="6899"/>
                    <a:pt x="13968" y="5084"/>
                    <a:pt x="15061" y="3632"/>
                  </a:cubicBezTo>
                  <a:cubicBezTo>
                    <a:pt x="16155" y="2180"/>
                    <a:pt x="16428" y="1091"/>
                    <a:pt x="16155" y="909"/>
                  </a:cubicBezTo>
                  <a:cubicBezTo>
                    <a:pt x="15882" y="728"/>
                    <a:pt x="15061" y="1454"/>
                    <a:pt x="15061" y="2724"/>
                  </a:cubicBezTo>
                  <a:cubicBezTo>
                    <a:pt x="15061" y="3995"/>
                    <a:pt x="15882" y="5810"/>
                    <a:pt x="17112" y="8170"/>
                  </a:cubicBezTo>
                  <a:cubicBezTo>
                    <a:pt x="18342" y="10529"/>
                    <a:pt x="19983" y="13433"/>
                    <a:pt x="20666" y="15339"/>
                  </a:cubicBezTo>
                  <a:cubicBezTo>
                    <a:pt x="21350" y="17245"/>
                    <a:pt x="21077" y="18153"/>
                    <a:pt x="19573" y="19060"/>
                  </a:cubicBezTo>
                  <a:cubicBezTo>
                    <a:pt x="18069" y="19968"/>
                    <a:pt x="15335" y="20875"/>
                    <a:pt x="11917" y="21148"/>
                  </a:cubicBezTo>
                  <a:cubicBezTo>
                    <a:pt x="8499" y="21420"/>
                    <a:pt x="4398" y="21057"/>
                    <a:pt x="2211" y="19968"/>
                  </a:cubicBezTo>
                  <a:cubicBezTo>
                    <a:pt x="23" y="18879"/>
                    <a:pt x="-250" y="17064"/>
                    <a:pt x="160" y="15702"/>
                  </a:cubicBezTo>
                  <a:cubicBezTo>
                    <a:pt x="570" y="14341"/>
                    <a:pt x="1664" y="13433"/>
                    <a:pt x="2758" y="12526"/>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2" name="Linie"/>
            <p:cNvSpPr/>
            <p:nvPr/>
          </p:nvSpPr>
          <p:spPr>
            <a:xfrm>
              <a:off x="2640162" y="10880"/>
              <a:ext cx="119661" cy="196457"/>
            </a:xfrm>
            <a:custGeom>
              <a:avLst/>
              <a:gdLst/>
              <a:ahLst/>
              <a:cxnLst>
                <a:cxn ang="0">
                  <a:pos x="wd2" y="hd2"/>
                </a:cxn>
                <a:cxn ang="5400000">
                  <a:pos x="wd2" y="hd2"/>
                </a:cxn>
                <a:cxn ang="10800000">
                  <a:pos x="wd2" y="hd2"/>
                </a:cxn>
                <a:cxn ang="16200000">
                  <a:pos x="wd2" y="hd2"/>
                </a:cxn>
              </a:cxnLst>
              <a:rect l="0" t="0" r="r" b="b"/>
              <a:pathLst>
                <a:path w="20601" h="21296" extrusionOk="0">
                  <a:moveTo>
                    <a:pt x="10496" y="1660"/>
                  </a:moveTo>
                  <a:cubicBezTo>
                    <a:pt x="9225" y="1060"/>
                    <a:pt x="7954" y="460"/>
                    <a:pt x="6525" y="160"/>
                  </a:cubicBezTo>
                  <a:cubicBezTo>
                    <a:pt x="5096" y="-140"/>
                    <a:pt x="3507" y="-140"/>
                    <a:pt x="2078" y="1260"/>
                  </a:cubicBezTo>
                  <a:cubicBezTo>
                    <a:pt x="649" y="2660"/>
                    <a:pt x="-622" y="5460"/>
                    <a:pt x="331" y="8860"/>
                  </a:cubicBezTo>
                  <a:cubicBezTo>
                    <a:pt x="1284" y="12260"/>
                    <a:pt x="4460" y="16260"/>
                    <a:pt x="6684" y="18560"/>
                  </a:cubicBezTo>
                  <a:cubicBezTo>
                    <a:pt x="8907" y="20860"/>
                    <a:pt x="10178" y="21460"/>
                    <a:pt x="12402" y="21260"/>
                  </a:cubicBezTo>
                  <a:cubicBezTo>
                    <a:pt x="14625" y="21060"/>
                    <a:pt x="17802" y="20060"/>
                    <a:pt x="19390" y="17560"/>
                  </a:cubicBezTo>
                  <a:cubicBezTo>
                    <a:pt x="20978" y="15060"/>
                    <a:pt x="20978" y="11060"/>
                    <a:pt x="19549" y="8360"/>
                  </a:cubicBezTo>
                  <a:cubicBezTo>
                    <a:pt x="18119" y="5660"/>
                    <a:pt x="15260" y="4260"/>
                    <a:pt x="12402" y="2860"/>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3" name="Linie"/>
            <p:cNvSpPr/>
            <p:nvPr/>
          </p:nvSpPr>
          <p:spPr>
            <a:xfrm>
              <a:off x="2774234" y="-1"/>
              <a:ext cx="78300" cy="64117"/>
            </a:xfrm>
            <a:custGeom>
              <a:avLst/>
              <a:gdLst/>
              <a:ahLst/>
              <a:cxnLst>
                <a:cxn ang="0">
                  <a:pos x="wd2" y="hd2"/>
                </a:cxn>
                <a:cxn ang="5400000">
                  <a:pos x="wd2" y="hd2"/>
                </a:cxn>
                <a:cxn ang="10800000">
                  <a:pos x="wd2" y="hd2"/>
                </a:cxn>
                <a:cxn ang="16200000">
                  <a:pos x="wd2" y="hd2"/>
                </a:cxn>
              </a:cxnLst>
              <a:rect l="0" t="0" r="r" b="b"/>
              <a:pathLst>
                <a:path w="20833" h="20850" extrusionOk="0">
                  <a:moveTo>
                    <a:pt x="10002" y="3118"/>
                  </a:moveTo>
                  <a:cubicBezTo>
                    <a:pt x="8038" y="1318"/>
                    <a:pt x="6075" y="-482"/>
                    <a:pt x="4357" y="118"/>
                  </a:cubicBezTo>
                  <a:cubicBezTo>
                    <a:pt x="2638" y="718"/>
                    <a:pt x="1166" y="3718"/>
                    <a:pt x="429" y="6718"/>
                  </a:cubicBezTo>
                  <a:cubicBezTo>
                    <a:pt x="-307" y="9718"/>
                    <a:pt x="-307" y="12718"/>
                    <a:pt x="2148" y="15418"/>
                  </a:cubicBezTo>
                  <a:cubicBezTo>
                    <a:pt x="4602" y="18118"/>
                    <a:pt x="9511" y="20518"/>
                    <a:pt x="12948" y="20818"/>
                  </a:cubicBezTo>
                  <a:cubicBezTo>
                    <a:pt x="16384" y="21118"/>
                    <a:pt x="18348" y="19318"/>
                    <a:pt x="19575" y="16618"/>
                  </a:cubicBezTo>
                  <a:cubicBezTo>
                    <a:pt x="20802" y="13918"/>
                    <a:pt x="21293" y="10318"/>
                    <a:pt x="20311" y="7918"/>
                  </a:cubicBezTo>
                  <a:cubicBezTo>
                    <a:pt x="19329" y="5518"/>
                    <a:pt x="16875" y="4318"/>
                    <a:pt x="14420" y="3418"/>
                  </a:cubicBezTo>
                  <a:cubicBezTo>
                    <a:pt x="11966" y="2518"/>
                    <a:pt x="9511" y="1918"/>
                    <a:pt x="7057" y="1318"/>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grpSp>
        <p:nvGrpSpPr>
          <p:cNvPr id="390" name="Zeichnung"/>
          <p:cNvGrpSpPr/>
          <p:nvPr/>
        </p:nvGrpSpPr>
        <p:grpSpPr>
          <a:xfrm>
            <a:off x="2750938" y="7771263"/>
            <a:ext cx="2845036" cy="452264"/>
            <a:chOff x="0" y="0"/>
            <a:chExt cx="2845035" cy="452262"/>
          </a:xfrm>
        </p:grpSpPr>
        <p:sp>
          <p:nvSpPr>
            <p:cNvPr id="385" name="Linie"/>
            <p:cNvSpPr/>
            <p:nvPr/>
          </p:nvSpPr>
          <p:spPr>
            <a:xfrm>
              <a:off x="0" y="0"/>
              <a:ext cx="2845036" cy="261995"/>
            </a:xfrm>
            <a:custGeom>
              <a:avLst/>
              <a:gdLst/>
              <a:ahLst/>
              <a:cxnLst>
                <a:cxn ang="0">
                  <a:pos x="wd2" y="hd2"/>
                </a:cxn>
                <a:cxn ang="5400000">
                  <a:pos x="wd2" y="hd2"/>
                </a:cxn>
                <a:cxn ang="10800000">
                  <a:pos x="wd2" y="hd2"/>
                </a:cxn>
                <a:cxn ang="16200000">
                  <a:pos x="wd2" y="hd2"/>
                </a:cxn>
              </a:cxnLst>
              <a:rect l="0" t="0" r="r" b="b"/>
              <a:pathLst>
                <a:path w="21600" h="21600" extrusionOk="0">
                  <a:moveTo>
                    <a:pt x="0" y="2738"/>
                  </a:moveTo>
                  <a:cubicBezTo>
                    <a:pt x="0" y="5020"/>
                    <a:pt x="0" y="7301"/>
                    <a:pt x="0" y="8823"/>
                  </a:cubicBezTo>
                  <a:cubicBezTo>
                    <a:pt x="0" y="10344"/>
                    <a:pt x="0" y="11104"/>
                    <a:pt x="35" y="11637"/>
                  </a:cubicBezTo>
                  <a:cubicBezTo>
                    <a:pt x="70" y="12169"/>
                    <a:pt x="140" y="12473"/>
                    <a:pt x="322" y="12854"/>
                  </a:cubicBezTo>
                  <a:cubicBezTo>
                    <a:pt x="504" y="13234"/>
                    <a:pt x="798" y="13690"/>
                    <a:pt x="1163" y="13994"/>
                  </a:cubicBezTo>
                  <a:cubicBezTo>
                    <a:pt x="1527" y="14299"/>
                    <a:pt x="1961" y="14451"/>
                    <a:pt x="2346" y="14603"/>
                  </a:cubicBezTo>
                  <a:cubicBezTo>
                    <a:pt x="2732" y="14755"/>
                    <a:pt x="3068" y="14907"/>
                    <a:pt x="3495" y="14983"/>
                  </a:cubicBezTo>
                  <a:cubicBezTo>
                    <a:pt x="3922" y="15059"/>
                    <a:pt x="4440" y="15059"/>
                    <a:pt x="4875" y="14983"/>
                  </a:cubicBezTo>
                  <a:cubicBezTo>
                    <a:pt x="5309" y="14907"/>
                    <a:pt x="5659" y="14755"/>
                    <a:pt x="6009" y="14603"/>
                  </a:cubicBezTo>
                  <a:cubicBezTo>
                    <a:pt x="6360" y="14451"/>
                    <a:pt x="6710" y="14299"/>
                    <a:pt x="7039" y="14070"/>
                  </a:cubicBezTo>
                  <a:cubicBezTo>
                    <a:pt x="7368" y="13842"/>
                    <a:pt x="7676" y="13538"/>
                    <a:pt x="8075" y="13386"/>
                  </a:cubicBezTo>
                  <a:cubicBezTo>
                    <a:pt x="8475" y="13234"/>
                    <a:pt x="8965" y="13234"/>
                    <a:pt x="9280" y="13234"/>
                  </a:cubicBezTo>
                  <a:cubicBezTo>
                    <a:pt x="9595" y="13234"/>
                    <a:pt x="9735" y="13234"/>
                    <a:pt x="9840" y="13234"/>
                  </a:cubicBezTo>
                  <a:cubicBezTo>
                    <a:pt x="9946" y="13234"/>
                    <a:pt x="10016" y="13234"/>
                    <a:pt x="10086" y="13994"/>
                  </a:cubicBezTo>
                  <a:cubicBezTo>
                    <a:pt x="10156" y="14755"/>
                    <a:pt x="10226" y="16276"/>
                    <a:pt x="10268" y="17417"/>
                  </a:cubicBezTo>
                  <a:cubicBezTo>
                    <a:pt x="10310" y="18558"/>
                    <a:pt x="10324" y="19318"/>
                    <a:pt x="10338" y="20079"/>
                  </a:cubicBezTo>
                  <a:cubicBezTo>
                    <a:pt x="10352" y="20839"/>
                    <a:pt x="10366" y="21600"/>
                    <a:pt x="10373" y="21600"/>
                  </a:cubicBezTo>
                  <a:cubicBezTo>
                    <a:pt x="10380" y="21600"/>
                    <a:pt x="10380" y="20839"/>
                    <a:pt x="10394" y="19699"/>
                  </a:cubicBezTo>
                  <a:cubicBezTo>
                    <a:pt x="10408" y="18558"/>
                    <a:pt x="10436" y="17037"/>
                    <a:pt x="10513" y="15896"/>
                  </a:cubicBezTo>
                  <a:cubicBezTo>
                    <a:pt x="10590" y="14755"/>
                    <a:pt x="10716" y="13994"/>
                    <a:pt x="10884" y="13538"/>
                  </a:cubicBezTo>
                  <a:cubicBezTo>
                    <a:pt x="11052" y="13082"/>
                    <a:pt x="11262" y="12930"/>
                    <a:pt x="11507" y="12777"/>
                  </a:cubicBezTo>
                  <a:cubicBezTo>
                    <a:pt x="11753" y="12625"/>
                    <a:pt x="12033" y="12473"/>
                    <a:pt x="12390" y="12397"/>
                  </a:cubicBezTo>
                  <a:cubicBezTo>
                    <a:pt x="12747" y="12321"/>
                    <a:pt x="13181" y="12321"/>
                    <a:pt x="13539" y="12473"/>
                  </a:cubicBezTo>
                  <a:cubicBezTo>
                    <a:pt x="13896" y="12625"/>
                    <a:pt x="14176" y="12930"/>
                    <a:pt x="14470" y="13234"/>
                  </a:cubicBezTo>
                  <a:cubicBezTo>
                    <a:pt x="14764" y="13538"/>
                    <a:pt x="15072" y="13842"/>
                    <a:pt x="15381" y="14146"/>
                  </a:cubicBezTo>
                  <a:cubicBezTo>
                    <a:pt x="15689" y="14451"/>
                    <a:pt x="15997" y="14755"/>
                    <a:pt x="16431" y="14907"/>
                  </a:cubicBezTo>
                  <a:cubicBezTo>
                    <a:pt x="16865" y="15059"/>
                    <a:pt x="17426" y="15059"/>
                    <a:pt x="17923" y="14983"/>
                  </a:cubicBezTo>
                  <a:cubicBezTo>
                    <a:pt x="18420" y="14907"/>
                    <a:pt x="18854" y="14755"/>
                    <a:pt x="19247" y="14679"/>
                  </a:cubicBezTo>
                  <a:cubicBezTo>
                    <a:pt x="19639" y="14603"/>
                    <a:pt x="19989" y="14603"/>
                    <a:pt x="20269" y="14375"/>
                  </a:cubicBezTo>
                  <a:cubicBezTo>
                    <a:pt x="20549" y="14146"/>
                    <a:pt x="20760" y="13690"/>
                    <a:pt x="20900" y="13462"/>
                  </a:cubicBezTo>
                  <a:cubicBezTo>
                    <a:pt x="21040" y="13234"/>
                    <a:pt x="21110" y="13234"/>
                    <a:pt x="21194" y="12701"/>
                  </a:cubicBezTo>
                  <a:cubicBezTo>
                    <a:pt x="21278" y="12169"/>
                    <a:pt x="21376" y="11104"/>
                    <a:pt x="21446" y="8899"/>
                  </a:cubicBezTo>
                  <a:cubicBezTo>
                    <a:pt x="21516" y="6693"/>
                    <a:pt x="21558" y="3346"/>
                    <a:pt x="21600" y="0"/>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6" name="Linie"/>
            <p:cNvSpPr/>
            <p:nvPr/>
          </p:nvSpPr>
          <p:spPr>
            <a:xfrm>
              <a:off x="1433587" y="242559"/>
              <a:ext cx="105168" cy="194713"/>
            </a:xfrm>
            <a:custGeom>
              <a:avLst/>
              <a:gdLst/>
              <a:ahLst/>
              <a:cxnLst>
                <a:cxn ang="0">
                  <a:pos x="wd2" y="hd2"/>
                </a:cxn>
                <a:cxn ang="5400000">
                  <a:pos x="wd2" y="hd2"/>
                </a:cxn>
                <a:cxn ang="10800000">
                  <a:pos x="wd2" y="hd2"/>
                </a:cxn>
                <a:cxn ang="16200000">
                  <a:pos x="wd2" y="hd2"/>
                </a:cxn>
              </a:cxnLst>
              <a:rect l="0" t="0" r="r" b="b"/>
              <a:pathLst>
                <a:path w="21600" h="21505" extrusionOk="0">
                  <a:moveTo>
                    <a:pt x="0" y="11113"/>
                  </a:moveTo>
                  <a:cubicBezTo>
                    <a:pt x="5305" y="8260"/>
                    <a:pt x="10611" y="5407"/>
                    <a:pt x="14211" y="3369"/>
                  </a:cubicBezTo>
                  <a:cubicBezTo>
                    <a:pt x="17811" y="1331"/>
                    <a:pt x="19705" y="109"/>
                    <a:pt x="20653" y="7"/>
                  </a:cubicBezTo>
                  <a:cubicBezTo>
                    <a:pt x="21600" y="-95"/>
                    <a:pt x="21600" y="924"/>
                    <a:pt x="21600" y="4694"/>
                  </a:cubicBezTo>
                  <a:cubicBezTo>
                    <a:pt x="21600" y="8464"/>
                    <a:pt x="21600" y="14984"/>
                    <a:pt x="21600" y="21505"/>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7" name="Linie"/>
            <p:cNvSpPr/>
            <p:nvPr/>
          </p:nvSpPr>
          <p:spPr>
            <a:xfrm>
              <a:off x="1609702" y="199262"/>
              <a:ext cx="125756" cy="253001"/>
            </a:xfrm>
            <a:custGeom>
              <a:avLst/>
              <a:gdLst/>
              <a:ahLst/>
              <a:cxnLst>
                <a:cxn ang="0">
                  <a:pos x="wd2" y="hd2"/>
                </a:cxn>
                <a:cxn ang="5400000">
                  <a:pos x="wd2" y="hd2"/>
                </a:cxn>
                <a:cxn ang="10800000">
                  <a:pos x="wd2" y="hd2"/>
                </a:cxn>
                <a:cxn ang="16200000">
                  <a:pos x="wd2" y="hd2"/>
                </a:cxn>
              </a:cxnLst>
              <a:rect l="0" t="0" r="r" b="b"/>
              <a:pathLst>
                <a:path w="20736" h="21463" extrusionOk="0">
                  <a:moveTo>
                    <a:pt x="12944" y="3287"/>
                  </a:moveTo>
                  <a:cubicBezTo>
                    <a:pt x="11423" y="2974"/>
                    <a:pt x="9902" y="2661"/>
                    <a:pt x="7924" y="2817"/>
                  </a:cubicBezTo>
                  <a:cubicBezTo>
                    <a:pt x="5947" y="2974"/>
                    <a:pt x="3513" y="3600"/>
                    <a:pt x="2296" y="4774"/>
                  </a:cubicBezTo>
                  <a:cubicBezTo>
                    <a:pt x="1079" y="5948"/>
                    <a:pt x="1079" y="7670"/>
                    <a:pt x="2600" y="9000"/>
                  </a:cubicBezTo>
                  <a:cubicBezTo>
                    <a:pt x="4121" y="10330"/>
                    <a:pt x="7164" y="11270"/>
                    <a:pt x="10206" y="12052"/>
                  </a:cubicBezTo>
                  <a:cubicBezTo>
                    <a:pt x="13248" y="12835"/>
                    <a:pt x="16290" y="13461"/>
                    <a:pt x="18268" y="14478"/>
                  </a:cubicBezTo>
                  <a:cubicBezTo>
                    <a:pt x="20245" y="15496"/>
                    <a:pt x="21158" y="16904"/>
                    <a:pt x="20550" y="18157"/>
                  </a:cubicBezTo>
                  <a:cubicBezTo>
                    <a:pt x="19941" y="19409"/>
                    <a:pt x="17812" y="20504"/>
                    <a:pt x="15226" y="21052"/>
                  </a:cubicBezTo>
                  <a:cubicBezTo>
                    <a:pt x="12640" y="21600"/>
                    <a:pt x="9597" y="21600"/>
                    <a:pt x="7012" y="21052"/>
                  </a:cubicBezTo>
                  <a:cubicBezTo>
                    <a:pt x="4426" y="20504"/>
                    <a:pt x="2296" y="19409"/>
                    <a:pt x="1079" y="18078"/>
                  </a:cubicBezTo>
                  <a:cubicBezTo>
                    <a:pt x="-138" y="16748"/>
                    <a:pt x="-442" y="15183"/>
                    <a:pt x="775" y="13930"/>
                  </a:cubicBezTo>
                  <a:cubicBezTo>
                    <a:pt x="1992" y="12678"/>
                    <a:pt x="4730" y="11739"/>
                    <a:pt x="7316" y="10800"/>
                  </a:cubicBezTo>
                  <a:cubicBezTo>
                    <a:pt x="9902" y="9861"/>
                    <a:pt x="12335" y="8922"/>
                    <a:pt x="13248" y="7122"/>
                  </a:cubicBezTo>
                  <a:cubicBezTo>
                    <a:pt x="14161" y="5322"/>
                    <a:pt x="13552" y="2661"/>
                    <a:pt x="12944" y="0"/>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8" name="Linie"/>
            <p:cNvSpPr/>
            <p:nvPr/>
          </p:nvSpPr>
          <p:spPr>
            <a:xfrm>
              <a:off x="1769857" y="215422"/>
              <a:ext cx="128217" cy="219293"/>
            </a:xfrm>
            <a:custGeom>
              <a:avLst/>
              <a:gdLst/>
              <a:ahLst/>
              <a:cxnLst>
                <a:cxn ang="0">
                  <a:pos x="wd2" y="hd2"/>
                </a:cxn>
                <a:cxn ang="5400000">
                  <a:pos x="wd2" y="hd2"/>
                </a:cxn>
                <a:cxn ang="10800000">
                  <a:pos x="wd2" y="hd2"/>
                </a:cxn>
                <a:cxn ang="16200000">
                  <a:pos x="wd2" y="hd2"/>
                </a:cxn>
              </a:cxnLst>
              <a:rect l="0" t="0" r="r" b="b"/>
              <a:pathLst>
                <a:path w="20848" h="21217" extrusionOk="0">
                  <a:moveTo>
                    <a:pt x="11923" y="1650"/>
                  </a:moveTo>
                  <a:cubicBezTo>
                    <a:pt x="11023" y="936"/>
                    <a:pt x="10123" y="222"/>
                    <a:pt x="8923" y="44"/>
                  </a:cubicBezTo>
                  <a:cubicBezTo>
                    <a:pt x="7723" y="-135"/>
                    <a:pt x="6223" y="222"/>
                    <a:pt x="4573" y="1472"/>
                  </a:cubicBezTo>
                  <a:cubicBezTo>
                    <a:pt x="2923" y="2721"/>
                    <a:pt x="1123" y="4863"/>
                    <a:pt x="373" y="7541"/>
                  </a:cubicBezTo>
                  <a:cubicBezTo>
                    <a:pt x="-377" y="10219"/>
                    <a:pt x="-77" y="13432"/>
                    <a:pt x="2023" y="15842"/>
                  </a:cubicBezTo>
                  <a:cubicBezTo>
                    <a:pt x="4123" y="18252"/>
                    <a:pt x="8023" y="19858"/>
                    <a:pt x="10723" y="20662"/>
                  </a:cubicBezTo>
                  <a:cubicBezTo>
                    <a:pt x="13423" y="21465"/>
                    <a:pt x="14923" y="21465"/>
                    <a:pt x="16573" y="20215"/>
                  </a:cubicBezTo>
                  <a:cubicBezTo>
                    <a:pt x="18223" y="18966"/>
                    <a:pt x="20023" y="16467"/>
                    <a:pt x="20623" y="13878"/>
                  </a:cubicBezTo>
                  <a:cubicBezTo>
                    <a:pt x="21223" y="11290"/>
                    <a:pt x="20623" y="8612"/>
                    <a:pt x="18823" y="6291"/>
                  </a:cubicBezTo>
                  <a:cubicBezTo>
                    <a:pt x="17023" y="3971"/>
                    <a:pt x="14023" y="2007"/>
                    <a:pt x="11023" y="44"/>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389" name="Linie"/>
            <p:cNvSpPr/>
            <p:nvPr/>
          </p:nvSpPr>
          <p:spPr>
            <a:xfrm>
              <a:off x="1921470" y="193727"/>
              <a:ext cx="75893" cy="71957"/>
            </a:xfrm>
            <a:custGeom>
              <a:avLst/>
              <a:gdLst/>
              <a:ahLst/>
              <a:cxnLst>
                <a:cxn ang="0">
                  <a:pos x="wd2" y="hd2"/>
                </a:cxn>
                <a:cxn ang="5400000">
                  <a:pos x="wd2" y="hd2"/>
                </a:cxn>
                <a:cxn ang="10800000">
                  <a:pos x="wd2" y="hd2"/>
                </a:cxn>
                <a:cxn ang="16200000">
                  <a:pos x="wd2" y="hd2"/>
                </a:cxn>
              </a:cxnLst>
              <a:rect l="0" t="0" r="r" b="b"/>
              <a:pathLst>
                <a:path w="20662" h="21600" extrusionOk="0">
                  <a:moveTo>
                    <a:pt x="11840" y="6646"/>
                  </a:moveTo>
                  <a:cubicBezTo>
                    <a:pt x="9328" y="5539"/>
                    <a:pt x="6817" y="4431"/>
                    <a:pt x="4807" y="4985"/>
                  </a:cubicBezTo>
                  <a:cubicBezTo>
                    <a:pt x="2798" y="5539"/>
                    <a:pt x="1291" y="7754"/>
                    <a:pt x="537" y="10246"/>
                  </a:cubicBezTo>
                  <a:cubicBezTo>
                    <a:pt x="-216" y="12739"/>
                    <a:pt x="-216" y="15508"/>
                    <a:pt x="789" y="17723"/>
                  </a:cubicBezTo>
                  <a:cubicBezTo>
                    <a:pt x="1793" y="19938"/>
                    <a:pt x="3803" y="21600"/>
                    <a:pt x="7068" y="21600"/>
                  </a:cubicBezTo>
                  <a:cubicBezTo>
                    <a:pt x="10333" y="21600"/>
                    <a:pt x="14854" y="19938"/>
                    <a:pt x="17617" y="17169"/>
                  </a:cubicBezTo>
                  <a:cubicBezTo>
                    <a:pt x="20379" y="14400"/>
                    <a:pt x="21384" y="10523"/>
                    <a:pt x="20128" y="7477"/>
                  </a:cubicBezTo>
                  <a:cubicBezTo>
                    <a:pt x="18872" y="4431"/>
                    <a:pt x="15356" y="2215"/>
                    <a:pt x="11840" y="0"/>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1" animBg="1" advAuto="0"/>
      <p:bldP spid="372" grpId="2" animBg="1" advAuto="0"/>
      <p:bldP spid="373" grpId="4" animBg="1" advAuto="0"/>
      <p:bldP spid="374" grpId="3" animBg="1" advAuto="0"/>
      <p:bldP spid="375" grpId="5" animBg="1" advAuto="0"/>
      <p:bldP spid="384" grpId="7" animBg="1" advAuto="0"/>
      <p:bldP spid="390"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Gliederung"/>
          <p:cNvSpPr txBox="1">
            <a:spLocks noGrp="1"/>
          </p:cNvSpPr>
          <p:nvPr>
            <p:ph type="ctrTitle"/>
          </p:nvPr>
        </p:nvSpPr>
        <p:spPr>
          <a:prstGeom prst="rect">
            <a:avLst/>
          </a:prstGeom>
        </p:spPr>
        <p:txBody>
          <a:bodyPr/>
          <a:lstStyle/>
          <a:p>
            <a:r>
              <a:t>Gliederung</a:t>
            </a:r>
          </a:p>
        </p:txBody>
      </p:sp>
      <p:sp>
        <p:nvSpPr>
          <p:cNvPr id="129" name="Euklid von Alexandria…"/>
          <p:cNvSpPr txBox="1">
            <a:spLocks noGrp="1"/>
          </p:cNvSpPr>
          <p:nvPr>
            <p:ph type="subTitle" idx="1"/>
          </p:nvPr>
        </p:nvSpPr>
        <p:spPr>
          <a:xfrm>
            <a:off x="667881" y="1627750"/>
            <a:ext cx="12147790" cy="6523242"/>
          </a:xfrm>
          <a:prstGeom prst="rect">
            <a:avLst/>
          </a:prstGeom>
        </p:spPr>
        <p:txBody>
          <a:bodyPr>
            <a:normAutofit lnSpcReduction="10000"/>
          </a:bodyPr>
          <a:lstStyle/>
          <a:p>
            <a:pPr marL="600471" indent="-600471" defTabSz="519937">
              <a:buSzPct val="100000"/>
              <a:buAutoNum type="arabicPeriod"/>
              <a:defRPr sz="3026"/>
            </a:pPr>
            <a:r>
              <a:t>Euklid von Alexandria</a:t>
            </a:r>
          </a:p>
          <a:p>
            <a:pPr marL="600471" indent="-600471" defTabSz="519937">
              <a:buSzPct val="100000"/>
              <a:buAutoNum type="arabicPeriod"/>
              <a:defRPr sz="3026"/>
            </a:pPr>
            <a:r>
              <a:t>Elemente - Aufbau</a:t>
            </a:r>
          </a:p>
          <a:p>
            <a:pPr marL="600471" indent="-600471" defTabSz="519937">
              <a:buSzPct val="100000"/>
              <a:buAutoNum type="arabicPeriod"/>
              <a:defRPr sz="3026"/>
            </a:pPr>
            <a:r>
              <a:t>Buch III</a:t>
            </a:r>
          </a:p>
          <a:p>
            <a:pPr marL="1165621" lvl="1" indent="-600471" defTabSz="519937">
              <a:buSzPct val="100000"/>
              <a:buAutoNum type="arabicPeriod"/>
              <a:defRPr sz="3026"/>
            </a:pPr>
            <a:r>
              <a:t>Definitionen</a:t>
            </a:r>
          </a:p>
          <a:p>
            <a:pPr marL="1165621" lvl="1" indent="-600471" defTabSz="519937">
              <a:buSzPct val="100000"/>
              <a:buAutoNum type="arabicPeriod"/>
              <a:defRPr sz="3026"/>
            </a:pPr>
            <a:r>
              <a:t>Proposition 1: Den Mittelpunkt eines geg. Kreises auffinden </a:t>
            </a:r>
          </a:p>
          <a:p>
            <a:pPr marL="1165621" lvl="1" indent="-600471" defTabSz="519937">
              <a:buSzPct val="100000"/>
              <a:buAutoNum type="arabicPeriod"/>
              <a:defRPr sz="3026"/>
            </a:pPr>
            <a:r>
              <a:t>Proposition 21: Peripheriewinkelsatz / Umfangwinkelsatz </a:t>
            </a:r>
          </a:p>
          <a:p>
            <a:pPr marL="1165621" lvl="1" indent="-600471" defTabSz="519937">
              <a:buSzPct val="100000"/>
              <a:buAutoNum type="arabicPeriod"/>
              <a:defRPr sz="3026"/>
            </a:pPr>
            <a:r>
              <a:t>Proposition 31</a:t>
            </a:r>
          </a:p>
          <a:p>
            <a:pPr marL="1165621" lvl="1" indent="-600471" defTabSz="519937">
              <a:buSzPct val="100000"/>
              <a:buAutoNum type="arabicPeriod"/>
              <a:defRPr sz="3026"/>
            </a:pPr>
            <a:r>
              <a:t>Proposition 32: Sehnentangentenwinkelsatz</a:t>
            </a:r>
          </a:p>
          <a:p>
            <a:pPr marL="600471" indent="-600471" defTabSz="519937">
              <a:buSzPct val="100000"/>
              <a:buAutoNum type="arabicPeriod"/>
              <a:defRPr sz="3026"/>
            </a:pPr>
            <a:r>
              <a:t>Euklid vs. heute</a:t>
            </a:r>
          </a:p>
          <a:p>
            <a:pPr marL="1165621" lvl="1" indent="-600471" defTabSz="519937">
              <a:buSzPct val="100000"/>
              <a:buAutoNum type="arabicPeriod"/>
              <a:defRPr sz="3026"/>
            </a:pPr>
            <a:r>
              <a:t>Proposition 20: Kreiswinkelsatz</a:t>
            </a:r>
          </a:p>
          <a:p>
            <a:pPr marL="1165621" lvl="1" indent="-600471" defTabSz="519937">
              <a:buSzPct val="100000"/>
              <a:buAutoNum type="arabicPeriod"/>
              <a:defRPr sz="3026"/>
            </a:pPr>
            <a:r>
              <a:t>Vergleich</a:t>
            </a:r>
          </a:p>
          <a:p>
            <a:pPr marL="1165621" lvl="1" indent="-600471" defTabSz="519937">
              <a:buSzPct val="100000"/>
              <a:buAutoNum type="arabicPeriod"/>
              <a:defRPr sz="3026"/>
            </a:pPr>
            <a:r>
              <a:t>Kritik</a:t>
            </a:r>
          </a:p>
        </p:txBody>
      </p:sp>
      <p:sp>
        <p:nvSpPr>
          <p:cNvPr id="130"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roposition III.31"/>
          <p:cNvSpPr txBox="1">
            <a:spLocks noGrp="1"/>
          </p:cNvSpPr>
          <p:nvPr>
            <p:ph type="ctrTitle"/>
          </p:nvPr>
        </p:nvSpPr>
        <p:spPr>
          <a:xfrm>
            <a:off x="332714" y="98623"/>
            <a:ext cx="12073687" cy="1074581"/>
          </a:xfrm>
          <a:prstGeom prst="rect">
            <a:avLst/>
          </a:prstGeom>
        </p:spPr>
        <p:txBody>
          <a:bodyPr/>
          <a:lstStyle/>
          <a:p>
            <a:r>
              <a:t>Proposition III.31</a:t>
            </a:r>
          </a:p>
        </p:txBody>
      </p:sp>
      <p:sp>
        <p:nvSpPr>
          <p:cNvPr id="395" name="„Wenn im Kreis ABCD der Durchmesser BC und der Mittelpunkt E ist, sowie BA, AC, AD und DC gezogen sind, dann sage ich, der Winkel BAC im Halbkreis BAC ist ein rechter, der Winkel ABC ggü. der Grundseite AC des Kreisabschnittes ist kleiner und der Winkel "/>
          <p:cNvSpPr txBox="1">
            <a:spLocks noGrp="1"/>
          </p:cNvSpPr>
          <p:nvPr>
            <p:ph type="subTitle" sz="quarter" idx="1"/>
          </p:nvPr>
        </p:nvSpPr>
        <p:spPr>
          <a:xfrm>
            <a:off x="502575" y="1679754"/>
            <a:ext cx="11999650" cy="1904733"/>
          </a:xfrm>
          <a:prstGeom prst="rect">
            <a:avLst/>
          </a:prstGeom>
        </p:spPr>
        <p:txBody>
          <a:bodyPr/>
          <a:lstStyle>
            <a:lvl1pPr algn="ctr">
              <a:defRPr sz="2300"/>
            </a:lvl1pPr>
          </a:lstStyle>
          <a:p>
            <a:r>
              <a:t>„Wenn im Kreis ABCD der Durchmesser BC und der Mittelpunkt E ist, sowie BA, AC, AD und DC gezogen sind, dann sage ich, der Winkel BAC im Halbkreis BAC ist ein rechter, der Winkel ABC ggü. der Grundseite AC des Kreisabschnittes ist kleiner und der Winkel ADC ggü. der Grundseite AC des Kreisabschnitts ADC ist größer als ein rechter Winkel“</a:t>
            </a:r>
          </a:p>
        </p:txBody>
      </p:sp>
      <p:sp>
        <p:nvSpPr>
          <p:cNvPr id="396"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397" name="0CDBBBFE-F600-4648-9E23-E5464C51C02A-L0-001.jpeg" descr="0CDBBBFE-F600-4648-9E23-E5464C51C02A-L0-001.jpeg"/>
          <p:cNvPicPr>
            <a:picLocks noChangeAspect="1"/>
          </p:cNvPicPr>
          <p:nvPr/>
        </p:nvPicPr>
        <p:blipFill>
          <a:blip r:embed="rId2"/>
          <a:stretch>
            <a:fillRect/>
          </a:stretch>
        </p:blipFill>
        <p:spPr>
          <a:xfrm>
            <a:off x="4238650" y="4774814"/>
            <a:ext cx="4527500" cy="4181361"/>
          </a:xfrm>
          <a:prstGeom prst="rect">
            <a:avLst/>
          </a:prstGeom>
          <a:ln w="12700">
            <a:miter lim="400000"/>
          </a:ln>
        </p:spPr>
      </p:pic>
      <p:sp>
        <p:nvSpPr>
          <p:cNvPr id="398" name="kurz: Der Peripheriewinkel im Halbkreis ist ein Rechter, in einem größeren Abschnitt kleiner (spitz), in einem kleineren Abschnitt größer (stumpf)"/>
          <p:cNvSpPr txBox="1"/>
          <p:nvPr/>
        </p:nvSpPr>
        <p:spPr>
          <a:xfrm>
            <a:off x="1043910" y="3618150"/>
            <a:ext cx="10916980" cy="829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kurz: Der Peripheriewinkel im Halbkreis ist ein Rechter, </a:t>
            </a:r>
            <a:r>
              <a:rPr>
                <a:solidFill>
                  <a:srgbClr val="E22400"/>
                </a:solidFill>
              </a:rPr>
              <a:t>in einem größeren Abschnitt kleiner (spitz), in einem kleineren Abschnitt größer (stumpf)</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Zum Bearb. doppeltippen"/>
          <p:cNvSpPr txBox="1">
            <a:spLocks noGrp="1"/>
          </p:cNvSpPr>
          <p:nvPr>
            <p:ph type="ctrTitle"/>
          </p:nvPr>
        </p:nvSpPr>
        <p:spPr>
          <a:prstGeom prst="rect">
            <a:avLst/>
          </a:prstGeom>
        </p:spPr>
        <p:txBody>
          <a:bodyPr/>
          <a:lstStyle/>
          <a:p>
            <a:endParaRPr/>
          </a:p>
        </p:txBody>
      </p:sp>
      <p:sp>
        <p:nvSpPr>
          <p:cNvPr id="401"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pic>
        <p:nvPicPr>
          <p:cNvPr id="402" name="0CDBBBFE-F600-4648-9E23-E5464C51C02A-L0-001.jpeg" descr="0CDBBBFE-F600-4648-9E23-E5464C51C02A-L0-001.jpeg"/>
          <p:cNvPicPr>
            <a:picLocks noChangeAspect="1"/>
          </p:cNvPicPr>
          <p:nvPr/>
        </p:nvPicPr>
        <p:blipFill>
          <a:blip r:embed="rId2"/>
          <a:stretch>
            <a:fillRect/>
          </a:stretch>
        </p:blipFill>
        <p:spPr>
          <a:xfrm>
            <a:off x="7864016" y="3248447"/>
            <a:ext cx="4527500" cy="4181360"/>
          </a:xfrm>
          <a:prstGeom prst="rect">
            <a:avLst/>
          </a:prstGeom>
          <a:ln w="12700">
            <a:miter lim="400000"/>
          </a:ln>
        </p:spPr>
      </p:pic>
      <p:sp>
        <p:nvSpPr>
          <p:cNvPr id="403" name="Der Winkel ABC ggü. der Grundseite AC des Kreisabschnittes ist kleiner"/>
          <p:cNvSpPr txBox="1"/>
          <p:nvPr/>
        </p:nvSpPr>
        <p:spPr>
          <a:xfrm>
            <a:off x="677802" y="1716859"/>
            <a:ext cx="11821108" cy="1017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5000"/>
              </a:lnSpc>
              <a:defRPr sz="2500" b="0">
                <a:latin typeface="Arial"/>
                <a:ea typeface="Arial"/>
                <a:cs typeface="Arial"/>
                <a:sym typeface="Arial"/>
              </a:defRPr>
            </a:pPr>
            <a:r>
              <a:rPr dirty="0"/>
              <a:t>Der Winkel </a:t>
            </a:r>
            <a:r>
              <a:rPr b="1" dirty="0">
                <a:solidFill>
                  <a:srgbClr val="E22400"/>
                </a:solidFill>
              </a:rPr>
              <a:t>ABC</a:t>
            </a:r>
            <a:r>
              <a:rPr dirty="0"/>
              <a:t> </a:t>
            </a:r>
            <a:r>
              <a:rPr dirty="0" err="1"/>
              <a:t>ggü</a:t>
            </a:r>
            <a:r>
              <a:rPr dirty="0"/>
              <a:t>. der </a:t>
            </a:r>
            <a:r>
              <a:rPr dirty="0" err="1"/>
              <a:t>Grundseite</a:t>
            </a:r>
            <a:r>
              <a:rPr dirty="0"/>
              <a:t> AC des </a:t>
            </a:r>
            <a:r>
              <a:rPr dirty="0" err="1"/>
              <a:t>Kreisabschnittes</a:t>
            </a:r>
            <a:r>
              <a:rPr dirty="0"/>
              <a:t> </a:t>
            </a:r>
            <a:r>
              <a:rPr dirty="0" err="1"/>
              <a:t>ist</a:t>
            </a:r>
            <a:r>
              <a:rPr dirty="0"/>
              <a:t> </a:t>
            </a:r>
            <a:r>
              <a:rPr dirty="0" err="1"/>
              <a:t>kleiner</a:t>
            </a:r>
            <a:r>
              <a:rPr lang="de-DE" dirty="0"/>
              <a:t> als ein rechter Winkel</a:t>
            </a:r>
            <a:endParaRPr dirty="0"/>
          </a:p>
        </p:txBody>
      </p:sp>
      <p:sp>
        <p:nvSpPr>
          <p:cNvPr id="404" name="Dreieck ABC:…"/>
          <p:cNvSpPr txBox="1"/>
          <p:nvPr/>
        </p:nvSpPr>
        <p:spPr>
          <a:xfrm>
            <a:off x="669419" y="4799229"/>
            <a:ext cx="6148532" cy="864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sz="2200" b="0"/>
            </a:pPr>
            <a:r>
              <a:t>Dreieck ABC: </a:t>
            </a:r>
          </a:p>
          <a:p>
            <a:pPr algn="l">
              <a:lnSpc>
                <a:spcPct val="125000"/>
              </a:lnSpc>
              <a:defRPr sz="2200" b="0"/>
            </a:pPr>
            <a:r>
              <a:t>Winkel </a:t>
            </a:r>
            <a:r>
              <a:rPr b="1">
                <a:solidFill>
                  <a:srgbClr val="E22400"/>
                </a:solidFill>
              </a:rPr>
              <a:t>ABC</a:t>
            </a:r>
            <a:r>
              <a:t> + Winkel </a:t>
            </a:r>
            <a:r>
              <a:rPr b="1">
                <a:solidFill>
                  <a:srgbClr val="0061FE"/>
                </a:solidFill>
              </a:rPr>
              <a:t>BAC</a:t>
            </a:r>
            <a:r>
              <a:t> &lt; zwei rechte Winkel </a:t>
            </a:r>
          </a:p>
        </p:txBody>
      </p:sp>
      <p:sp>
        <p:nvSpPr>
          <p:cNvPr id="405" name="BAC ist ein rechter Winkel (gerade bewiesen)"/>
          <p:cNvSpPr txBox="1"/>
          <p:nvPr/>
        </p:nvSpPr>
        <p:spPr>
          <a:xfrm>
            <a:off x="694770" y="6020907"/>
            <a:ext cx="6250230"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a:defRPr b="0"/>
            </a:pPr>
            <a:r>
              <a:rPr b="1">
                <a:solidFill>
                  <a:srgbClr val="0061FE"/>
                </a:solidFill>
              </a:rPr>
              <a:t>BAC</a:t>
            </a:r>
            <a:r>
              <a:t> ist ein rechter Winkel (gerade bewiesen)</a:t>
            </a:r>
          </a:p>
        </p:txBody>
      </p:sp>
      <p:sp>
        <p:nvSpPr>
          <p:cNvPr id="406" name="—&gt; Winkel ABC ist kleiner als ein rechter Winkel"/>
          <p:cNvSpPr txBox="1"/>
          <p:nvPr/>
        </p:nvSpPr>
        <p:spPr>
          <a:xfrm>
            <a:off x="647284" y="6850588"/>
            <a:ext cx="6909281"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—&gt; Winkel </a:t>
            </a:r>
            <a:r>
              <a:rPr b="1">
                <a:solidFill>
                  <a:srgbClr val="E22400"/>
                </a:solidFill>
              </a:rPr>
              <a:t>ABC</a:t>
            </a:r>
            <a:r>
              <a:t> ist kleiner als ein rechter Winkel </a:t>
            </a:r>
          </a:p>
        </p:txBody>
      </p:sp>
      <p:sp>
        <p:nvSpPr>
          <p:cNvPr id="407" name="Buch I, Proposition 17:…"/>
          <p:cNvSpPr txBox="1"/>
          <p:nvPr/>
        </p:nvSpPr>
        <p:spPr>
          <a:xfrm>
            <a:off x="719393" y="3244832"/>
            <a:ext cx="6309717" cy="1135178"/>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Buch I, Proposition 17:</a:t>
            </a:r>
          </a:p>
          <a:p>
            <a:pPr algn="l">
              <a:defRPr sz="2200" b="0"/>
            </a:pPr>
            <a:r>
              <a:t>Im Dreieck sind zwei Winkel zusammen kleiner als zwei rechte</a:t>
            </a:r>
          </a:p>
        </p:txBody>
      </p:sp>
      <p:grpSp>
        <p:nvGrpSpPr>
          <p:cNvPr id="411" name="Zeichnung"/>
          <p:cNvGrpSpPr/>
          <p:nvPr/>
        </p:nvGrpSpPr>
        <p:grpSpPr>
          <a:xfrm>
            <a:off x="8175325" y="3780465"/>
            <a:ext cx="1250931" cy="1538755"/>
            <a:chOff x="0" y="0"/>
            <a:chExt cx="1250929" cy="1538754"/>
          </a:xfrm>
        </p:grpSpPr>
        <p:sp>
          <p:nvSpPr>
            <p:cNvPr id="408" name="Form"/>
            <p:cNvSpPr/>
            <p:nvPr/>
          </p:nvSpPr>
          <p:spPr>
            <a:xfrm>
              <a:off x="0" y="905706"/>
              <a:ext cx="763842" cy="633049"/>
            </a:xfrm>
            <a:custGeom>
              <a:avLst/>
              <a:gdLst/>
              <a:ahLst/>
              <a:cxnLst>
                <a:cxn ang="0">
                  <a:pos x="wd2" y="hd2"/>
                </a:cxn>
                <a:cxn ang="5400000">
                  <a:pos x="wd2" y="hd2"/>
                </a:cxn>
                <a:cxn ang="10800000">
                  <a:pos x="wd2" y="hd2"/>
                </a:cxn>
                <a:cxn ang="16200000">
                  <a:pos x="wd2" y="hd2"/>
                </a:cxn>
              </a:cxnLst>
              <a:rect l="0" t="0" r="r" b="b"/>
              <a:pathLst>
                <a:path w="21600" h="21544" extrusionOk="0">
                  <a:moveTo>
                    <a:pt x="0" y="21356"/>
                  </a:moveTo>
                  <a:cubicBezTo>
                    <a:pt x="365" y="20477"/>
                    <a:pt x="730" y="19597"/>
                    <a:pt x="1148" y="18750"/>
                  </a:cubicBezTo>
                  <a:cubicBezTo>
                    <a:pt x="1565" y="17902"/>
                    <a:pt x="2035" y="17086"/>
                    <a:pt x="2478" y="16270"/>
                  </a:cubicBezTo>
                  <a:cubicBezTo>
                    <a:pt x="2922" y="15453"/>
                    <a:pt x="3339" y="14637"/>
                    <a:pt x="3783" y="13601"/>
                  </a:cubicBezTo>
                  <a:cubicBezTo>
                    <a:pt x="4226" y="12565"/>
                    <a:pt x="4696" y="11309"/>
                    <a:pt x="5217" y="9896"/>
                  </a:cubicBezTo>
                  <a:cubicBezTo>
                    <a:pt x="5739" y="8484"/>
                    <a:pt x="6313" y="6914"/>
                    <a:pt x="6783" y="5627"/>
                  </a:cubicBezTo>
                  <a:cubicBezTo>
                    <a:pt x="7252" y="4339"/>
                    <a:pt x="7617" y="3335"/>
                    <a:pt x="7930" y="2550"/>
                  </a:cubicBezTo>
                  <a:cubicBezTo>
                    <a:pt x="8243" y="1765"/>
                    <a:pt x="8504" y="1200"/>
                    <a:pt x="8713" y="792"/>
                  </a:cubicBezTo>
                  <a:cubicBezTo>
                    <a:pt x="8922" y="384"/>
                    <a:pt x="9078" y="132"/>
                    <a:pt x="9287" y="38"/>
                  </a:cubicBezTo>
                  <a:cubicBezTo>
                    <a:pt x="9496" y="-56"/>
                    <a:pt x="9757" y="7"/>
                    <a:pt x="10252" y="415"/>
                  </a:cubicBezTo>
                  <a:cubicBezTo>
                    <a:pt x="10748" y="823"/>
                    <a:pt x="11478" y="1577"/>
                    <a:pt x="12235" y="2456"/>
                  </a:cubicBezTo>
                  <a:cubicBezTo>
                    <a:pt x="12991" y="3335"/>
                    <a:pt x="13774" y="4339"/>
                    <a:pt x="14452" y="5187"/>
                  </a:cubicBezTo>
                  <a:cubicBezTo>
                    <a:pt x="15130" y="6035"/>
                    <a:pt x="15704" y="6725"/>
                    <a:pt x="16330" y="7636"/>
                  </a:cubicBezTo>
                  <a:cubicBezTo>
                    <a:pt x="16957" y="8546"/>
                    <a:pt x="17635" y="9677"/>
                    <a:pt x="18183" y="10870"/>
                  </a:cubicBezTo>
                  <a:cubicBezTo>
                    <a:pt x="18730" y="12063"/>
                    <a:pt x="19148" y="13318"/>
                    <a:pt x="19565" y="14574"/>
                  </a:cubicBezTo>
                  <a:cubicBezTo>
                    <a:pt x="19983" y="15830"/>
                    <a:pt x="20400" y="17086"/>
                    <a:pt x="20739" y="18247"/>
                  </a:cubicBezTo>
                  <a:cubicBezTo>
                    <a:pt x="21078" y="19409"/>
                    <a:pt x="21339" y="20477"/>
                    <a:pt x="21600" y="21544"/>
                  </a:cubicBezTo>
                  <a:close/>
                </a:path>
              </a:pathLst>
            </a:custGeom>
            <a:solidFill>
              <a:srgbClr val="E22400"/>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09" name="Form"/>
            <p:cNvSpPr/>
            <p:nvPr/>
          </p:nvSpPr>
          <p:spPr>
            <a:xfrm>
              <a:off x="476017" y="498157"/>
              <a:ext cx="60887" cy="1162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618" y="18514"/>
                    <a:pt x="5236" y="15429"/>
                    <a:pt x="8836" y="11829"/>
                  </a:cubicBezTo>
                  <a:cubicBezTo>
                    <a:pt x="12436" y="8229"/>
                    <a:pt x="17018" y="4114"/>
                    <a:pt x="21600" y="0"/>
                  </a:cubicBezTo>
                  <a:close/>
                </a:path>
              </a:pathLst>
            </a:custGeom>
            <a:solidFill>
              <a:srgbClr val="0061FE"/>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10" name="Form"/>
            <p:cNvSpPr/>
            <p:nvPr/>
          </p:nvSpPr>
          <p:spPr>
            <a:xfrm>
              <a:off x="587540" y="0"/>
              <a:ext cx="663390" cy="491674"/>
            </a:xfrm>
            <a:custGeom>
              <a:avLst/>
              <a:gdLst/>
              <a:ahLst/>
              <a:cxnLst>
                <a:cxn ang="0">
                  <a:pos x="wd2" y="hd2"/>
                </a:cxn>
                <a:cxn ang="5400000">
                  <a:pos x="wd2" y="hd2"/>
                </a:cxn>
                <a:cxn ang="10800000">
                  <a:pos x="wd2" y="hd2"/>
                </a:cxn>
                <a:cxn ang="16200000">
                  <a:pos x="wd2" y="hd2"/>
                </a:cxn>
              </a:cxnLst>
              <a:rect l="0" t="0" r="r" b="b"/>
              <a:pathLst>
                <a:path w="21573" h="21558" extrusionOk="0">
                  <a:moveTo>
                    <a:pt x="7173" y="0"/>
                  </a:moveTo>
                  <a:cubicBezTo>
                    <a:pt x="6813" y="647"/>
                    <a:pt x="6453" y="1294"/>
                    <a:pt x="5943" y="2508"/>
                  </a:cubicBezTo>
                  <a:cubicBezTo>
                    <a:pt x="5433" y="3721"/>
                    <a:pt x="4773" y="5501"/>
                    <a:pt x="4233" y="6957"/>
                  </a:cubicBezTo>
                  <a:cubicBezTo>
                    <a:pt x="3693" y="8413"/>
                    <a:pt x="3273" y="9546"/>
                    <a:pt x="2733" y="10921"/>
                  </a:cubicBezTo>
                  <a:cubicBezTo>
                    <a:pt x="2193" y="12297"/>
                    <a:pt x="1533" y="13915"/>
                    <a:pt x="1113" y="14926"/>
                  </a:cubicBezTo>
                  <a:cubicBezTo>
                    <a:pt x="693" y="15937"/>
                    <a:pt x="513" y="16342"/>
                    <a:pt x="333" y="16706"/>
                  </a:cubicBezTo>
                  <a:cubicBezTo>
                    <a:pt x="153" y="17070"/>
                    <a:pt x="-27" y="17393"/>
                    <a:pt x="3" y="17676"/>
                  </a:cubicBezTo>
                  <a:cubicBezTo>
                    <a:pt x="33" y="17960"/>
                    <a:pt x="273" y="18202"/>
                    <a:pt x="963" y="18728"/>
                  </a:cubicBezTo>
                  <a:cubicBezTo>
                    <a:pt x="1653" y="19254"/>
                    <a:pt x="2793" y="20063"/>
                    <a:pt x="3963" y="20589"/>
                  </a:cubicBezTo>
                  <a:cubicBezTo>
                    <a:pt x="5133" y="21115"/>
                    <a:pt x="6333" y="21357"/>
                    <a:pt x="7383" y="21479"/>
                  </a:cubicBezTo>
                  <a:cubicBezTo>
                    <a:pt x="8433" y="21600"/>
                    <a:pt x="9333" y="21600"/>
                    <a:pt x="10383" y="21357"/>
                  </a:cubicBezTo>
                  <a:cubicBezTo>
                    <a:pt x="11433" y="21115"/>
                    <a:pt x="12633" y="20629"/>
                    <a:pt x="13773" y="19942"/>
                  </a:cubicBezTo>
                  <a:cubicBezTo>
                    <a:pt x="14913" y="19254"/>
                    <a:pt x="15993" y="18364"/>
                    <a:pt x="16923" y="17312"/>
                  </a:cubicBezTo>
                  <a:cubicBezTo>
                    <a:pt x="17853" y="16261"/>
                    <a:pt x="18633" y="15047"/>
                    <a:pt x="19383" y="13631"/>
                  </a:cubicBezTo>
                  <a:cubicBezTo>
                    <a:pt x="20133" y="12216"/>
                    <a:pt x="20853" y="10598"/>
                    <a:pt x="21573" y="8980"/>
                  </a:cubicBezTo>
                  <a:close/>
                </a:path>
              </a:pathLst>
            </a:custGeom>
            <a:solidFill>
              <a:srgbClr val="0061FE"/>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2" animBg="1" advAuto="0"/>
      <p:bldP spid="405" grpId="3" animBg="1" advAuto="0"/>
      <p:bldP spid="406" grpId="4" animBg="1" advAuto="0"/>
      <p:bldP spid="407"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Zum Bearb. doppeltippen"/>
          <p:cNvSpPr txBox="1">
            <a:spLocks noGrp="1"/>
          </p:cNvSpPr>
          <p:nvPr>
            <p:ph type="ctrTitle"/>
          </p:nvPr>
        </p:nvSpPr>
        <p:spPr>
          <a:prstGeom prst="rect">
            <a:avLst/>
          </a:prstGeom>
        </p:spPr>
        <p:txBody>
          <a:bodyPr/>
          <a:lstStyle/>
          <a:p>
            <a:endParaRPr/>
          </a:p>
        </p:txBody>
      </p:sp>
      <p:sp>
        <p:nvSpPr>
          <p:cNvPr id="414"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415" name="Der Winkel ADC ggü. der Grundseite AC des Kreisabschnitts ADC ist größer als ein rechter Winkel"/>
          <p:cNvSpPr txBox="1"/>
          <p:nvPr/>
        </p:nvSpPr>
        <p:spPr>
          <a:xfrm>
            <a:off x="626244" y="1880918"/>
            <a:ext cx="11752312" cy="827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500" b="0">
                <a:latin typeface="Arial"/>
                <a:ea typeface="Arial"/>
                <a:cs typeface="Arial"/>
                <a:sym typeface="Arial"/>
              </a:defRPr>
            </a:pPr>
            <a:r>
              <a:t>Der Winkel </a:t>
            </a:r>
            <a:r>
              <a:rPr b="1">
                <a:solidFill>
                  <a:srgbClr val="0061FE"/>
                </a:solidFill>
              </a:rPr>
              <a:t>ADC</a:t>
            </a:r>
            <a:r>
              <a:t> ggü. der Grundseite AC des Kreisabschnitts ADC ist größer als ein rechter Winkel</a:t>
            </a:r>
          </a:p>
        </p:txBody>
      </p:sp>
      <p:pic>
        <p:nvPicPr>
          <p:cNvPr id="416" name="0CDBBBFE-F600-4648-9E23-E5464C51C02A-L0-001.jpeg" descr="0CDBBBFE-F600-4648-9E23-E5464C51C02A-L0-001.jpeg"/>
          <p:cNvPicPr>
            <a:picLocks noChangeAspect="1"/>
          </p:cNvPicPr>
          <p:nvPr/>
        </p:nvPicPr>
        <p:blipFill>
          <a:blip r:embed="rId2"/>
          <a:stretch>
            <a:fillRect/>
          </a:stretch>
        </p:blipFill>
        <p:spPr>
          <a:xfrm>
            <a:off x="7962801" y="3221287"/>
            <a:ext cx="4527500" cy="4181360"/>
          </a:xfrm>
          <a:prstGeom prst="rect">
            <a:avLst/>
          </a:prstGeom>
          <a:ln w="12700">
            <a:miter lim="400000"/>
          </a:ln>
        </p:spPr>
      </p:pic>
      <p:sp>
        <p:nvSpPr>
          <p:cNvPr id="417" name="ABCD ist ein Sehnenviereck"/>
          <p:cNvSpPr txBox="1"/>
          <p:nvPr/>
        </p:nvSpPr>
        <p:spPr>
          <a:xfrm>
            <a:off x="649143" y="3310979"/>
            <a:ext cx="6813370" cy="436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200" b="0"/>
            </a:lvl1pPr>
          </a:lstStyle>
          <a:p>
            <a:r>
              <a:t>ABCD ist ein Sehnenviereck</a:t>
            </a:r>
          </a:p>
        </p:txBody>
      </p:sp>
      <p:sp>
        <p:nvSpPr>
          <p:cNvPr id="418" name="Buch III, Proposition 22:…"/>
          <p:cNvSpPr txBox="1"/>
          <p:nvPr/>
        </p:nvSpPr>
        <p:spPr>
          <a:xfrm>
            <a:off x="671247" y="4073679"/>
            <a:ext cx="6595123" cy="1135178"/>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Buch III, Proposition 22:</a:t>
            </a:r>
          </a:p>
          <a:p>
            <a:pPr algn="l">
              <a:defRPr sz="2200" b="0"/>
            </a:pPr>
            <a:r>
              <a:t>Im Sehnenviereck sind zwei gegenüber liegende Winkel gleich zwei rechten Winkeln  </a:t>
            </a:r>
          </a:p>
        </p:txBody>
      </p:sp>
      <p:sp>
        <p:nvSpPr>
          <p:cNvPr id="419" name="ABC ist kleiner als ein rechter Winkel (gerade gezeigt)"/>
          <p:cNvSpPr txBox="1"/>
          <p:nvPr/>
        </p:nvSpPr>
        <p:spPr>
          <a:xfrm>
            <a:off x="688710" y="5632068"/>
            <a:ext cx="6014087" cy="831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b="0"/>
            </a:pPr>
            <a:r>
              <a:rPr b="1">
                <a:solidFill>
                  <a:srgbClr val="E22400"/>
                </a:solidFill>
              </a:rPr>
              <a:t>ABC</a:t>
            </a:r>
            <a:r>
              <a:t> ist kleiner als ein rechter Winkel (gerade gezeigt)</a:t>
            </a:r>
          </a:p>
        </p:txBody>
      </p:sp>
      <p:sp>
        <p:nvSpPr>
          <p:cNvPr id="420" name="—&gt; ADC ist größer als ein rechter Winkel"/>
          <p:cNvSpPr txBox="1"/>
          <p:nvPr/>
        </p:nvSpPr>
        <p:spPr>
          <a:xfrm>
            <a:off x="722200" y="6699731"/>
            <a:ext cx="7077417"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—&gt; </a:t>
            </a:r>
            <a:r>
              <a:rPr b="1">
                <a:solidFill>
                  <a:srgbClr val="0061FE"/>
                </a:solidFill>
              </a:rPr>
              <a:t>ADC</a:t>
            </a:r>
            <a:r>
              <a:t> ist größer als ein rechter Winkel </a:t>
            </a:r>
          </a:p>
        </p:txBody>
      </p:sp>
      <p:sp>
        <p:nvSpPr>
          <p:cNvPr id="421" name="Zeichnung"/>
          <p:cNvSpPr/>
          <p:nvPr/>
        </p:nvSpPr>
        <p:spPr>
          <a:xfrm>
            <a:off x="10919842" y="3722457"/>
            <a:ext cx="685455" cy="467953"/>
          </a:xfrm>
          <a:custGeom>
            <a:avLst/>
            <a:gdLst/>
            <a:ahLst/>
            <a:cxnLst>
              <a:cxn ang="0">
                <a:pos x="wd2" y="hd2"/>
              </a:cxn>
              <a:cxn ang="5400000">
                <a:pos x="wd2" y="hd2"/>
              </a:cxn>
              <a:cxn ang="10800000">
                <a:pos x="wd2" y="hd2"/>
              </a:cxn>
              <a:cxn ang="16200000">
                <a:pos x="wd2" y="hd2"/>
              </a:cxn>
            </a:cxnLst>
            <a:rect l="0" t="0" r="r" b="b"/>
            <a:pathLst>
              <a:path w="21550" h="21521" extrusionOk="0">
                <a:moveTo>
                  <a:pt x="14965" y="0"/>
                </a:moveTo>
                <a:cubicBezTo>
                  <a:pt x="15464" y="1897"/>
                  <a:pt x="15963" y="3795"/>
                  <a:pt x="16487" y="5400"/>
                </a:cubicBezTo>
                <a:cubicBezTo>
                  <a:pt x="17011" y="7005"/>
                  <a:pt x="17559" y="8319"/>
                  <a:pt x="18033" y="9523"/>
                </a:cubicBezTo>
                <a:cubicBezTo>
                  <a:pt x="18507" y="10727"/>
                  <a:pt x="18906" y="11822"/>
                  <a:pt x="19280" y="12843"/>
                </a:cubicBezTo>
                <a:cubicBezTo>
                  <a:pt x="19655" y="13865"/>
                  <a:pt x="20004" y="14814"/>
                  <a:pt x="20353" y="15799"/>
                </a:cubicBezTo>
                <a:cubicBezTo>
                  <a:pt x="20702" y="16784"/>
                  <a:pt x="21051" y="17805"/>
                  <a:pt x="21276" y="18535"/>
                </a:cubicBezTo>
                <a:cubicBezTo>
                  <a:pt x="21500" y="19265"/>
                  <a:pt x="21600" y="19703"/>
                  <a:pt x="21525" y="19958"/>
                </a:cubicBezTo>
                <a:cubicBezTo>
                  <a:pt x="21450" y="20214"/>
                  <a:pt x="21201" y="20286"/>
                  <a:pt x="20228" y="20542"/>
                </a:cubicBezTo>
                <a:cubicBezTo>
                  <a:pt x="19255" y="20797"/>
                  <a:pt x="17559" y="21235"/>
                  <a:pt x="16212" y="21418"/>
                </a:cubicBezTo>
                <a:cubicBezTo>
                  <a:pt x="14866" y="21600"/>
                  <a:pt x="13868" y="21527"/>
                  <a:pt x="12820" y="21308"/>
                </a:cubicBezTo>
                <a:cubicBezTo>
                  <a:pt x="11773" y="21089"/>
                  <a:pt x="10675" y="20724"/>
                  <a:pt x="9653" y="20177"/>
                </a:cubicBezTo>
                <a:cubicBezTo>
                  <a:pt x="8630" y="19630"/>
                  <a:pt x="7682" y="18900"/>
                  <a:pt x="6709" y="17988"/>
                </a:cubicBezTo>
                <a:cubicBezTo>
                  <a:pt x="5737" y="17076"/>
                  <a:pt x="4739" y="15981"/>
                  <a:pt x="4041" y="14959"/>
                </a:cubicBezTo>
                <a:cubicBezTo>
                  <a:pt x="3342" y="13938"/>
                  <a:pt x="2943" y="12989"/>
                  <a:pt x="2569" y="11931"/>
                </a:cubicBezTo>
                <a:cubicBezTo>
                  <a:pt x="2195" y="10873"/>
                  <a:pt x="1846" y="9705"/>
                  <a:pt x="1546" y="8574"/>
                </a:cubicBezTo>
                <a:cubicBezTo>
                  <a:pt x="1247" y="7443"/>
                  <a:pt x="998" y="6349"/>
                  <a:pt x="798" y="5254"/>
                </a:cubicBezTo>
                <a:cubicBezTo>
                  <a:pt x="599" y="4159"/>
                  <a:pt x="449" y="3065"/>
                  <a:pt x="324" y="2189"/>
                </a:cubicBezTo>
                <a:cubicBezTo>
                  <a:pt x="200" y="1314"/>
                  <a:pt x="100" y="657"/>
                  <a:pt x="0" y="0"/>
                </a:cubicBezTo>
                <a:close/>
              </a:path>
            </a:pathLst>
          </a:custGeom>
          <a:solidFill>
            <a:srgbClr val="0061FE"/>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422" name="Zeichnung"/>
          <p:cNvSpPr/>
          <p:nvPr/>
        </p:nvSpPr>
        <p:spPr>
          <a:xfrm>
            <a:off x="8269421" y="4841183"/>
            <a:ext cx="586721" cy="466967"/>
          </a:xfrm>
          <a:custGeom>
            <a:avLst/>
            <a:gdLst/>
            <a:ahLst/>
            <a:cxnLst>
              <a:cxn ang="0">
                <a:pos x="wd2" y="hd2"/>
              </a:cxn>
              <a:cxn ang="5400000">
                <a:pos x="wd2" y="hd2"/>
              </a:cxn>
              <a:cxn ang="10800000">
                <a:pos x="wd2" y="hd2"/>
              </a:cxn>
              <a:cxn ang="16200000">
                <a:pos x="wd2" y="hd2"/>
              </a:cxn>
            </a:cxnLst>
            <a:rect l="0" t="0" r="r" b="b"/>
            <a:pathLst>
              <a:path w="21600" h="21523" extrusionOk="0">
                <a:moveTo>
                  <a:pt x="0" y="20503"/>
                </a:moveTo>
                <a:cubicBezTo>
                  <a:pt x="747" y="18887"/>
                  <a:pt x="1494" y="17271"/>
                  <a:pt x="2140" y="15825"/>
                </a:cubicBezTo>
                <a:cubicBezTo>
                  <a:pt x="2785" y="14380"/>
                  <a:pt x="3328" y="13104"/>
                  <a:pt x="3906" y="11658"/>
                </a:cubicBezTo>
                <a:cubicBezTo>
                  <a:pt x="4483" y="10213"/>
                  <a:pt x="5094" y="8597"/>
                  <a:pt x="5706" y="7236"/>
                </a:cubicBezTo>
                <a:cubicBezTo>
                  <a:pt x="6317" y="5876"/>
                  <a:pt x="6928" y="4770"/>
                  <a:pt x="7506" y="3622"/>
                </a:cubicBezTo>
                <a:cubicBezTo>
                  <a:pt x="8083" y="2474"/>
                  <a:pt x="8626" y="1284"/>
                  <a:pt x="9068" y="646"/>
                </a:cubicBezTo>
                <a:cubicBezTo>
                  <a:pt x="9509" y="8"/>
                  <a:pt x="9849" y="-77"/>
                  <a:pt x="10155" y="51"/>
                </a:cubicBezTo>
                <a:cubicBezTo>
                  <a:pt x="10460" y="178"/>
                  <a:pt x="10732" y="518"/>
                  <a:pt x="11445" y="1199"/>
                </a:cubicBezTo>
                <a:cubicBezTo>
                  <a:pt x="12159" y="1879"/>
                  <a:pt x="13313" y="2899"/>
                  <a:pt x="14128" y="3707"/>
                </a:cubicBezTo>
                <a:cubicBezTo>
                  <a:pt x="14943" y="4515"/>
                  <a:pt x="15419" y="5110"/>
                  <a:pt x="16098" y="6131"/>
                </a:cubicBezTo>
                <a:cubicBezTo>
                  <a:pt x="16777" y="7151"/>
                  <a:pt x="17660" y="8597"/>
                  <a:pt x="18475" y="10128"/>
                </a:cubicBezTo>
                <a:cubicBezTo>
                  <a:pt x="19291" y="11658"/>
                  <a:pt x="20038" y="13274"/>
                  <a:pt x="20479" y="14720"/>
                </a:cubicBezTo>
                <a:cubicBezTo>
                  <a:pt x="20921" y="16166"/>
                  <a:pt x="21057" y="17441"/>
                  <a:pt x="21192" y="18547"/>
                </a:cubicBezTo>
                <a:cubicBezTo>
                  <a:pt x="21328" y="19652"/>
                  <a:pt x="21464" y="20588"/>
                  <a:pt x="21600" y="21523"/>
                </a:cubicBezTo>
                <a:close/>
              </a:path>
            </a:pathLst>
          </a:custGeom>
          <a:solidFill>
            <a:srgbClr val="E2240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animBg="1" advAuto="0"/>
      <p:bldP spid="418" grpId="2" animBg="1" advAuto="0"/>
      <p:bldP spid="419" grpId="3" animBg="1" advAuto="0"/>
      <p:bldP spid="420" grpId="4"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roposition III.32: Sehnentangentenwinkelsatz"/>
          <p:cNvSpPr txBox="1">
            <a:spLocks noGrp="1"/>
          </p:cNvSpPr>
          <p:nvPr>
            <p:ph type="ctrTitle"/>
          </p:nvPr>
        </p:nvSpPr>
        <p:spPr>
          <a:prstGeom prst="rect">
            <a:avLst/>
          </a:prstGeom>
        </p:spPr>
        <p:txBody>
          <a:bodyPr/>
          <a:lstStyle/>
          <a:p>
            <a:r>
              <a:t>Proposition III.32: </a:t>
            </a:r>
            <a:r>
              <a:rPr b="1"/>
              <a:t>Sehnentangentenwinkelsatz</a:t>
            </a:r>
            <a:r>
              <a:t> </a:t>
            </a:r>
          </a:p>
        </p:txBody>
      </p:sp>
      <p:sp>
        <p:nvSpPr>
          <p:cNvPr id="425" name="„Schneidet eine Gerade einen Kreis, dann ist ihr Winkel mit der Tangente im Schnittpunkt gleich dem der schneidenden Strecke gegenüber liegenden Winkel im Sehnendreieck, das über der schneidenden Strecke gegenüber errichtet ist“"/>
          <p:cNvSpPr txBox="1">
            <a:spLocks noGrp="1"/>
          </p:cNvSpPr>
          <p:nvPr>
            <p:ph type="subTitle" sz="half" idx="1"/>
          </p:nvPr>
        </p:nvSpPr>
        <p:spPr>
          <a:xfrm>
            <a:off x="389666" y="1569309"/>
            <a:ext cx="12126810" cy="2144736"/>
          </a:xfrm>
          <a:prstGeom prst="rect">
            <a:avLst/>
          </a:prstGeom>
        </p:spPr>
        <p:txBody>
          <a:bodyPr>
            <a:normAutofit lnSpcReduction="10000"/>
          </a:bodyPr>
          <a:lstStyle>
            <a:lvl1pPr algn="ctr">
              <a:defRPr sz="2900"/>
            </a:lvl1pPr>
          </a:lstStyle>
          <a:p>
            <a:r>
              <a:t>„Schneidet eine Gerade einen Kreis, dann ist ihr Winkel mit der Tangente im Schnittpunkt gleich dem der schneidenden Strecke gegenüber liegenden Winkel im Sehnendreieck, das über der schneidenden Strecke gegenüber errichtet ist“</a:t>
            </a:r>
          </a:p>
        </p:txBody>
      </p:sp>
      <p:sp>
        <p:nvSpPr>
          <p:cNvPr id="426"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427" name="Kurz: Die beiden Sehnentangentenwinkel sind gleich den Peripheriewinkeln der Sehne"/>
          <p:cNvSpPr txBox="1"/>
          <p:nvPr/>
        </p:nvSpPr>
        <p:spPr>
          <a:xfrm>
            <a:off x="1015224" y="4004682"/>
            <a:ext cx="10974351" cy="1032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25000"/>
              </a:lnSpc>
              <a:defRPr sz="2700"/>
            </a:lvl1pPr>
          </a:lstStyle>
          <a:p>
            <a:r>
              <a:t>Kurz: Die beiden Sehnentangentenwinkel sind gleich den Peripheriewinkeln der Sehne</a:t>
            </a:r>
          </a:p>
        </p:txBody>
      </p:sp>
      <p:pic>
        <p:nvPicPr>
          <p:cNvPr id="428" name="A81E17B1-D97B-4C90-B931-57E0BC9E63C3-L0-001.jpeg" descr="A81E17B1-D97B-4C90-B931-57E0BC9E63C3-L0-001.jpeg"/>
          <p:cNvPicPr>
            <a:picLocks noChangeAspect="1"/>
          </p:cNvPicPr>
          <p:nvPr/>
        </p:nvPicPr>
        <p:blipFill>
          <a:blip r:embed="rId2"/>
          <a:stretch>
            <a:fillRect/>
          </a:stretch>
        </p:blipFill>
        <p:spPr>
          <a:xfrm>
            <a:off x="4380705" y="5136803"/>
            <a:ext cx="4243390" cy="4059622"/>
          </a:xfrm>
          <a:prstGeom prst="rect">
            <a:avLst/>
          </a:prstGeom>
          <a:ln w="12700">
            <a:miter lim="400000"/>
          </a:ln>
        </p:spPr>
      </p:pic>
      <p:sp>
        <p:nvSpPr>
          <p:cNvPr id="429" name="Zeichnung"/>
          <p:cNvSpPr/>
          <p:nvPr/>
        </p:nvSpPr>
        <p:spPr>
          <a:xfrm>
            <a:off x="6458976" y="5522705"/>
            <a:ext cx="405575" cy="424000"/>
          </a:xfrm>
          <a:custGeom>
            <a:avLst/>
            <a:gdLst/>
            <a:ahLst/>
            <a:cxnLst>
              <a:cxn ang="0">
                <a:pos x="wd2" y="hd2"/>
              </a:cxn>
              <a:cxn ang="5400000">
                <a:pos x="wd2" y="hd2"/>
              </a:cxn>
              <a:cxn ang="10800000">
                <a:pos x="wd2" y="hd2"/>
              </a:cxn>
              <a:cxn ang="16200000">
                <a:pos x="wd2" y="hd2"/>
              </a:cxn>
            </a:cxnLst>
            <a:rect l="0" t="0" r="r" b="b"/>
            <a:pathLst>
              <a:path w="21600" h="21513" extrusionOk="0">
                <a:moveTo>
                  <a:pt x="0" y="0"/>
                </a:moveTo>
                <a:cubicBezTo>
                  <a:pt x="77" y="1532"/>
                  <a:pt x="153" y="3065"/>
                  <a:pt x="230" y="4561"/>
                </a:cubicBezTo>
                <a:cubicBezTo>
                  <a:pt x="306" y="6057"/>
                  <a:pt x="383" y="7516"/>
                  <a:pt x="460" y="9195"/>
                </a:cubicBezTo>
                <a:cubicBezTo>
                  <a:pt x="536" y="10873"/>
                  <a:pt x="613" y="12770"/>
                  <a:pt x="613" y="14631"/>
                </a:cubicBezTo>
                <a:cubicBezTo>
                  <a:pt x="613" y="16492"/>
                  <a:pt x="536" y="18316"/>
                  <a:pt x="498" y="19484"/>
                </a:cubicBezTo>
                <a:cubicBezTo>
                  <a:pt x="460" y="20651"/>
                  <a:pt x="460" y="21162"/>
                  <a:pt x="651" y="21381"/>
                </a:cubicBezTo>
                <a:cubicBezTo>
                  <a:pt x="843" y="21600"/>
                  <a:pt x="1226" y="21527"/>
                  <a:pt x="2183" y="21308"/>
                </a:cubicBezTo>
                <a:cubicBezTo>
                  <a:pt x="3140" y="21089"/>
                  <a:pt x="4672" y="20724"/>
                  <a:pt x="6013" y="20286"/>
                </a:cubicBezTo>
                <a:cubicBezTo>
                  <a:pt x="7353" y="19849"/>
                  <a:pt x="8502" y="19338"/>
                  <a:pt x="9421" y="18900"/>
                </a:cubicBezTo>
                <a:cubicBezTo>
                  <a:pt x="10340" y="18462"/>
                  <a:pt x="11030" y="18097"/>
                  <a:pt x="11719" y="17769"/>
                </a:cubicBezTo>
                <a:cubicBezTo>
                  <a:pt x="12408" y="17441"/>
                  <a:pt x="13098" y="17149"/>
                  <a:pt x="14170" y="16455"/>
                </a:cubicBezTo>
                <a:cubicBezTo>
                  <a:pt x="15243" y="15762"/>
                  <a:pt x="16698" y="14668"/>
                  <a:pt x="18000" y="13500"/>
                </a:cubicBezTo>
                <a:cubicBezTo>
                  <a:pt x="19302" y="12332"/>
                  <a:pt x="20451" y="11092"/>
                  <a:pt x="21600" y="9851"/>
                </a:cubicBezTo>
                <a:close/>
              </a:path>
            </a:pathLst>
          </a:custGeom>
          <a:solidFill>
            <a:srgbClr val="E2240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grpSp>
        <p:nvGrpSpPr>
          <p:cNvPr id="433" name="Zeichnung"/>
          <p:cNvGrpSpPr/>
          <p:nvPr/>
        </p:nvGrpSpPr>
        <p:grpSpPr>
          <a:xfrm>
            <a:off x="6124774" y="7423789"/>
            <a:ext cx="1766655" cy="1207787"/>
            <a:chOff x="0" y="0"/>
            <a:chExt cx="1766654" cy="1207786"/>
          </a:xfrm>
        </p:grpSpPr>
        <p:sp>
          <p:nvSpPr>
            <p:cNvPr id="430" name="Form"/>
            <p:cNvSpPr/>
            <p:nvPr/>
          </p:nvSpPr>
          <p:spPr>
            <a:xfrm>
              <a:off x="321258" y="832942"/>
              <a:ext cx="465980" cy="368182"/>
            </a:xfrm>
            <a:custGeom>
              <a:avLst/>
              <a:gdLst/>
              <a:ahLst/>
              <a:cxnLst>
                <a:cxn ang="0">
                  <a:pos x="wd2" y="hd2"/>
                </a:cxn>
                <a:cxn ang="5400000">
                  <a:pos x="wd2" y="hd2"/>
                </a:cxn>
                <a:cxn ang="10800000">
                  <a:pos x="wd2" y="hd2"/>
                </a:cxn>
                <a:cxn ang="16200000">
                  <a:pos x="wd2" y="hd2"/>
                </a:cxn>
              </a:cxnLst>
              <a:rect l="0" t="0" r="r" b="b"/>
              <a:pathLst>
                <a:path w="21600" h="21516" extrusionOk="0">
                  <a:moveTo>
                    <a:pt x="0" y="21012"/>
                  </a:moveTo>
                  <a:cubicBezTo>
                    <a:pt x="533" y="19835"/>
                    <a:pt x="1067" y="18658"/>
                    <a:pt x="1467" y="17650"/>
                  </a:cubicBezTo>
                  <a:cubicBezTo>
                    <a:pt x="1867" y="16641"/>
                    <a:pt x="2133" y="15801"/>
                    <a:pt x="2700" y="14708"/>
                  </a:cubicBezTo>
                  <a:cubicBezTo>
                    <a:pt x="3267" y="13616"/>
                    <a:pt x="4133" y="12271"/>
                    <a:pt x="4933" y="10590"/>
                  </a:cubicBezTo>
                  <a:cubicBezTo>
                    <a:pt x="5733" y="8909"/>
                    <a:pt x="6467" y="6892"/>
                    <a:pt x="7100" y="5253"/>
                  </a:cubicBezTo>
                  <a:cubicBezTo>
                    <a:pt x="7733" y="3614"/>
                    <a:pt x="8267" y="2353"/>
                    <a:pt x="8600" y="1513"/>
                  </a:cubicBezTo>
                  <a:cubicBezTo>
                    <a:pt x="8933" y="672"/>
                    <a:pt x="9067" y="252"/>
                    <a:pt x="9300" y="84"/>
                  </a:cubicBezTo>
                  <a:cubicBezTo>
                    <a:pt x="9533" y="-84"/>
                    <a:pt x="9867" y="0"/>
                    <a:pt x="10267" y="336"/>
                  </a:cubicBezTo>
                  <a:cubicBezTo>
                    <a:pt x="10667" y="672"/>
                    <a:pt x="11133" y="1261"/>
                    <a:pt x="12033" y="2479"/>
                  </a:cubicBezTo>
                  <a:cubicBezTo>
                    <a:pt x="12933" y="3698"/>
                    <a:pt x="14267" y="5547"/>
                    <a:pt x="15333" y="7270"/>
                  </a:cubicBezTo>
                  <a:cubicBezTo>
                    <a:pt x="16400" y="8993"/>
                    <a:pt x="17200" y="10590"/>
                    <a:pt x="17833" y="11977"/>
                  </a:cubicBezTo>
                  <a:cubicBezTo>
                    <a:pt x="18467" y="13363"/>
                    <a:pt x="18933" y="14540"/>
                    <a:pt x="19533" y="16095"/>
                  </a:cubicBezTo>
                  <a:cubicBezTo>
                    <a:pt x="20133" y="17650"/>
                    <a:pt x="20867" y="19583"/>
                    <a:pt x="21600" y="21516"/>
                  </a:cubicBezTo>
                  <a:close/>
                </a:path>
              </a:pathLst>
            </a:custGeom>
            <a:solidFill>
              <a:srgbClr val="E22400"/>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31" name="Form"/>
            <p:cNvSpPr/>
            <p:nvPr/>
          </p:nvSpPr>
          <p:spPr>
            <a:xfrm>
              <a:off x="1382654" y="0"/>
              <a:ext cx="384001" cy="532359"/>
            </a:xfrm>
            <a:custGeom>
              <a:avLst/>
              <a:gdLst/>
              <a:ahLst/>
              <a:cxnLst>
                <a:cxn ang="0">
                  <a:pos x="wd2" y="hd2"/>
                </a:cxn>
                <a:cxn ang="5400000">
                  <a:pos x="wd2" y="hd2"/>
                </a:cxn>
                <a:cxn ang="10800000">
                  <a:pos x="wd2" y="hd2"/>
                </a:cxn>
                <a:cxn ang="16200000">
                  <a:pos x="wd2" y="hd2"/>
                </a:cxn>
              </a:cxnLst>
              <a:rect l="0" t="0" r="r" b="b"/>
              <a:pathLst>
                <a:path w="21600" h="21551" extrusionOk="0">
                  <a:moveTo>
                    <a:pt x="2184" y="21551"/>
                  </a:moveTo>
                  <a:cubicBezTo>
                    <a:pt x="1618" y="20387"/>
                    <a:pt x="1052" y="19222"/>
                    <a:pt x="647" y="18029"/>
                  </a:cubicBezTo>
                  <a:cubicBezTo>
                    <a:pt x="243" y="16835"/>
                    <a:pt x="0" y="15612"/>
                    <a:pt x="0" y="14419"/>
                  </a:cubicBezTo>
                  <a:cubicBezTo>
                    <a:pt x="0" y="13225"/>
                    <a:pt x="243" y="12061"/>
                    <a:pt x="688" y="10955"/>
                  </a:cubicBezTo>
                  <a:cubicBezTo>
                    <a:pt x="1133" y="9849"/>
                    <a:pt x="1780" y="8801"/>
                    <a:pt x="2710" y="7724"/>
                  </a:cubicBezTo>
                  <a:cubicBezTo>
                    <a:pt x="3640" y="6646"/>
                    <a:pt x="4854" y="5540"/>
                    <a:pt x="5987" y="4754"/>
                  </a:cubicBezTo>
                  <a:cubicBezTo>
                    <a:pt x="7119" y="3968"/>
                    <a:pt x="8171" y="3502"/>
                    <a:pt x="9384" y="2949"/>
                  </a:cubicBezTo>
                  <a:cubicBezTo>
                    <a:pt x="10598" y="2396"/>
                    <a:pt x="11973" y="1756"/>
                    <a:pt x="13025" y="1290"/>
                  </a:cubicBezTo>
                  <a:cubicBezTo>
                    <a:pt x="14076" y="824"/>
                    <a:pt x="14804" y="533"/>
                    <a:pt x="15371" y="359"/>
                  </a:cubicBezTo>
                  <a:cubicBezTo>
                    <a:pt x="15937" y="184"/>
                    <a:pt x="16342" y="126"/>
                    <a:pt x="16746" y="67"/>
                  </a:cubicBezTo>
                  <a:cubicBezTo>
                    <a:pt x="17151" y="9"/>
                    <a:pt x="17555" y="-49"/>
                    <a:pt x="17838" y="67"/>
                  </a:cubicBezTo>
                  <a:cubicBezTo>
                    <a:pt x="18121" y="184"/>
                    <a:pt x="18283" y="475"/>
                    <a:pt x="18526" y="1377"/>
                  </a:cubicBezTo>
                  <a:cubicBezTo>
                    <a:pt x="18769" y="2280"/>
                    <a:pt x="19092" y="3794"/>
                    <a:pt x="19456" y="5424"/>
                  </a:cubicBezTo>
                  <a:cubicBezTo>
                    <a:pt x="19820" y="7054"/>
                    <a:pt x="20225" y="8801"/>
                    <a:pt x="20589" y="10227"/>
                  </a:cubicBezTo>
                  <a:cubicBezTo>
                    <a:pt x="20953" y="11653"/>
                    <a:pt x="21276" y="12760"/>
                    <a:pt x="21600" y="13866"/>
                  </a:cubicBezTo>
                  <a:close/>
                </a:path>
              </a:pathLst>
            </a:custGeom>
            <a:solidFill>
              <a:srgbClr val="0061FE"/>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32" name="Form"/>
            <p:cNvSpPr/>
            <p:nvPr/>
          </p:nvSpPr>
          <p:spPr>
            <a:xfrm>
              <a:off x="0" y="825751"/>
              <a:ext cx="511103" cy="382036"/>
            </a:xfrm>
            <a:custGeom>
              <a:avLst/>
              <a:gdLst/>
              <a:ahLst/>
              <a:cxnLst>
                <a:cxn ang="0">
                  <a:pos x="wd2" y="hd2"/>
                </a:cxn>
                <a:cxn ang="5400000">
                  <a:pos x="wd2" y="hd2"/>
                </a:cxn>
                <a:cxn ang="10800000">
                  <a:pos x="wd2" y="hd2"/>
                </a:cxn>
                <a:cxn ang="16200000">
                  <a:pos x="wd2" y="hd2"/>
                </a:cxn>
              </a:cxnLst>
              <a:rect l="0" t="0" r="r" b="b"/>
              <a:pathLst>
                <a:path w="21562" h="21570" extrusionOk="0">
                  <a:moveTo>
                    <a:pt x="21562" y="0"/>
                  </a:moveTo>
                  <a:cubicBezTo>
                    <a:pt x="20166" y="0"/>
                    <a:pt x="18771" y="0"/>
                    <a:pt x="17618" y="41"/>
                  </a:cubicBezTo>
                  <a:cubicBezTo>
                    <a:pt x="16465" y="81"/>
                    <a:pt x="15555" y="162"/>
                    <a:pt x="14645" y="365"/>
                  </a:cubicBezTo>
                  <a:cubicBezTo>
                    <a:pt x="13735" y="568"/>
                    <a:pt x="12825" y="893"/>
                    <a:pt x="11854" y="1259"/>
                  </a:cubicBezTo>
                  <a:cubicBezTo>
                    <a:pt x="10883" y="1624"/>
                    <a:pt x="9852" y="2030"/>
                    <a:pt x="8942" y="2599"/>
                  </a:cubicBezTo>
                  <a:cubicBezTo>
                    <a:pt x="8032" y="3167"/>
                    <a:pt x="7243" y="3898"/>
                    <a:pt x="6515" y="4710"/>
                  </a:cubicBezTo>
                  <a:cubicBezTo>
                    <a:pt x="5787" y="5522"/>
                    <a:pt x="5119" y="6415"/>
                    <a:pt x="4422" y="7552"/>
                  </a:cubicBezTo>
                  <a:cubicBezTo>
                    <a:pt x="3724" y="8689"/>
                    <a:pt x="2996" y="10069"/>
                    <a:pt x="2419" y="11328"/>
                  </a:cubicBezTo>
                  <a:cubicBezTo>
                    <a:pt x="1843" y="12586"/>
                    <a:pt x="1418" y="13723"/>
                    <a:pt x="1054" y="14941"/>
                  </a:cubicBezTo>
                  <a:cubicBezTo>
                    <a:pt x="690" y="16159"/>
                    <a:pt x="387" y="17459"/>
                    <a:pt x="205" y="18311"/>
                  </a:cubicBezTo>
                  <a:cubicBezTo>
                    <a:pt x="23" y="19164"/>
                    <a:pt x="-38" y="19570"/>
                    <a:pt x="23" y="19935"/>
                  </a:cubicBezTo>
                  <a:cubicBezTo>
                    <a:pt x="83" y="20301"/>
                    <a:pt x="265" y="20626"/>
                    <a:pt x="508" y="20788"/>
                  </a:cubicBezTo>
                  <a:cubicBezTo>
                    <a:pt x="751" y="20950"/>
                    <a:pt x="1054" y="20950"/>
                    <a:pt x="1873" y="20991"/>
                  </a:cubicBezTo>
                  <a:cubicBezTo>
                    <a:pt x="2692" y="21032"/>
                    <a:pt x="4027" y="21113"/>
                    <a:pt x="5453" y="21235"/>
                  </a:cubicBezTo>
                  <a:cubicBezTo>
                    <a:pt x="6879" y="21356"/>
                    <a:pt x="8396" y="21519"/>
                    <a:pt x="9852" y="21559"/>
                  </a:cubicBezTo>
                  <a:cubicBezTo>
                    <a:pt x="11308" y="21600"/>
                    <a:pt x="12704" y="21519"/>
                    <a:pt x="14099" y="21438"/>
                  </a:cubicBezTo>
                  <a:close/>
                </a:path>
              </a:pathLst>
            </a:custGeom>
            <a:solidFill>
              <a:srgbClr val="0061FE"/>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Beweis"/>
          <p:cNvSpPr txBox="1">
            <a:spLocks noGrp="1"/>
          </p:cNvSpPr>
          <p:nvPr>
            <p:ph type="ctrTitle"/>
          </p:nvPr>
        </p:nvSpPr>
        <p:spPr>
          <a:prstGeom prst="rect">
            <a:avLst/>
          </a:prstGeom>
        </p:spPr>
        <p:txBody>
          <a:bodyPr/>
          <a:lstStyle/>
          <a:p>
            <a:r>
              <a:t>Beweis</a:t>
            </a:r>
          </a:p>
        </p:txBody>
      </p:sp>
      <p:sp>
        <p:nvSpPr>
          <p:cNvPr id="436" name="Zu zeigen: Winkel FBD ist gleich Winkel BAD und Winkel EBD gleich DCB"/>
          <p:cNvSpPr txBox="1">
            <a:spLocks noGrp="1"/>
          </p:cNvSpPr>
          <p:nvPr>
            <p:ph type="subTitle" sz="quarter" idx="1"/>
          </p:nvPr>
        </p:nvSpPr>
        <p:spPr>
          <a:xfrm>
            <a:off x="734909" y="1610509"/>
            <a:ext cx="11534982" cy="606929"/>
          </a:xfrm>
          <a:prstGeom prst="rect">
            <a:avLst/>
          </a:prstGeom>
        </p:spPr>
        <p:txBody>
          <a:bodyPr/>
          <a:lstStyle/>
          <a:p>
            <a:pPr>
              <a:defRPr sz="2500"/>
            </a:pPr>
            <a:r>
              <a:t>Zu zeigen: Winkel </a:t>
            </a:r>
            <a:r>
              <a:rPr b="1">
                <a:solidFill>
                  <a:srgbClr val="E22400"/>
                </a:solidFill>
              </a:rPr>
              <a:t>FBD</a:t>
            </a:r>
            <a:r>
              <a:t> ist gleich Winkel </a:t>
            </a:r>
            <a:r>
              <a:rPr b="1">
                <a:solidFill>
                  <a:srgbClr val="E22400"/>
                </a:solidFill>
              </a:rPr>
              <a:t>BAD</a:t>
            </a:r>
            <a:r>
              <a:t> und Winkel </a:t>
            </a:r>
            <a:r>
              <a:rPr b="1">
                <a:solidFill>
                  <a:srgbClr val="0061FE"/>
                </a:solidFill>
              </a:rPr>
              <a:t>EBD</a:t>
            </a:r>
            <a:r>
              <a:t> gleich </a:t>
            </a:r>
            <a:r>
              <a:rPr b="1">
                <a:solidFill>
                  <a:srgbClr val="0061FE"/>
                </a:solidFill>
              </a:rPr>
              <a:t>DCB</a:t>
            </a:r>
          </a:p>
        </p:txBody>
      </p:sp>
      <p:sp>
        <p:nvSpPr>
          <p:cNvPr id="437"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438" name="—&gt; BAD und ABD sind zusammen…"/>
          <p:cNvSpPr txBox="1"/>
          <p:nvPr/>
        </p:nvSpPr>
        <p:spPr>
          <a:xfrm>
            <a:off x="7049328" y="5314007"/>
            <a:ext cx="5518143" cy="78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—&gt; </a:t>
            </a:r>
            <a:r>
              <a:rPr b="1">
                <a:solidFill>
                  <a:srgbClr val="E22400"/>
                </a:solidFill>
              </a:rPr>
              <a:t>BAD</a:t>
            </a:r>
            <a:r>
              <a:t> und </a:t>
            </a:r>
            <a:r>
              <a:rPr b="1">
                <a:solidFill>
                  <a:srgbClr val="BE38F3"/>
                </a:solidFill>
              </a:rPr>
              <a:t>ABD</a:t>
            </a:r>
            <a:r>
              <a:t> sind zusammen </a:t>
            </a:r>
          </a:p>
          <a:p>
            <a:pPr algn="l">
              <a:defRPr sz="2200" b="0"/>
            </a:pPr>
            <a:r>
              <a:t>       gleich einem rechten Winkel</a:t>
            </a:r>
          </a:p>
        </p:txBody>
      </p:sp>
      <p:sp>
        <p:nvSpPr>
          <p:cNvPr id="439" name="Buch I Prop 32: Winkelsumme im Dreieck ist 180°"/>
          <p:cNvSpPr/>
          <p:nvPr/>
        </p:nvSpPr>
        <p:spPr>
          <a:xfrm>
            <a:off x="7050656" y="4237704"/>
            <a:ext cx="4922081" cy="916910"/>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200" b="0"/>
            </a:lvl1pPr>
          </a:lstStyle>
          <a:p>
            <a:r>
              <a:t>Buch I Prop 32: Winkelsumme im Dreieck ist 180°</a:t>
            </a:r>
          </a:p>
        </p:txBody>
      </p:sp>
      <p:sp>
        <p:nvSpPr>
          <p:cNvPr id="440" name="Winkel ABF ist ein rechter Winkel"/>
          <p:cNvSpPr txBox="1"/>
          <p:nvPr/>
        </p:nvSpPr>
        <p:spPr>
          <a:xfrm>
            <a:off x="6972665" y="6231015"/>
            <a:ext cx="5747668" cy="437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Winkel </a:t>
            </a:r>
            <a:r>
              <a:rPr b="1">
                <a:solidFill>
                  <a:srgbClr val="FF6A00"/>
                </a:solidFill>
              </a:rPr>
              <a:t>ABF</a:t>
            </a:r>
            <a:r>
              <a:t> ist ein rechter Winkel</a:t>
            </a:r>
          </a:p>
        </p:txBody>
      </p:sp>
      <p:sp>
        <p:nvSpPr>
          <p:cNvPr id="441" name="—&gt; ABF = BAD + ABD"/>
          <p:cNvSpPr txBox="1"/>
          <p:nvPr/>
        </p:nvSpPr>
        <p:spPr>
          <a:xfrm>
            <a:off x="7139131" y="6769844"/>
            <a:ext cx="5338537" cy="437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—&gt; </a:t>
            </a:r>
            <a:r>
              <a:rPr b="1">
                <a:solidFill>
                  <a:srgbClr val="FF6A00"/>
                </a:solidFill>
              </a:rPr>
              <a:t>ABF</a:t>
            </a:r>
            <a:r>
              <a:t> = </a:t>
            </a:r>
            <a:r>
              <a:rPr b="1">
                <a:solidFill>
                  <a:srgbClr val="E22400"/>
                </a:solidFill>
              </a:rPr>
              <a:t>BAD </a:t>
            </a:r>
            <a:r>
              <a:t>+ </a:t>
            </a:r>
            <a:r>
              <a:rPr b="1">
                <a:solidFill>
                  <a:srgbClr val="BE38F3"/>
                </a:solidFill>
              </a:rPr>
              <a:t>ABD</a:t>
            </a:r>
            <a:r>
              <a:t> </a:t>
            </a:r>
          </a:p>
        </p:txBody>
      </p:sp>
      <p:pic>
        <p:nvPicPr>
          <p:cNvPr id="442" name="892EE7D0-B1E3-4257-A9B5-CC8DE8446064-L0-001.jpeg" descr="892EE7D0-B1E3-4257-A9B5-CC8DE8446064-L0-001.jpeg"/>
          <p:cNvPicPr>
            <a:picLocks noChangeAspect="1"/>
          </p:cNvPicPr>
          <p:nvPr/>
        </p:nvPicPr>
        <p:blipFill>
          <a:blip r:embed="rId2"/>
          <a:srcRect/>
          <a:stretch>
            <a:fillRect/>
          </a:stretch>
        </p:blipFill>
        <p:spPr>
          <a:xfrm>
            <a:off x="772615" y="2501407"/>
            <a:ext cx="5640240" cy="5347363"/>
          </a:xfrm>
          <a:prstGeom prst="rect">
            <a:avLst/>
          </a:prstGeom>
          <a:ln w="12700">
            <a:miter lim="400000"/>
          </a:ln>
        </p:spPr>
      </p:pic>
      <p:sp>
        <p:nvSpPr>
          <p:cNvPr id="443" name="Winkel ADB ist ein rechter Winkel und liegt im Halbkreis über BA"/>
          <p:cNvSpPr txBox="1"/>
          <p:nvPr/>
        </p:nvSpPr>
        <p:spPr>
          <a:xfrm>
            <a:off x="7028588" y="3250056"/>
            <a:ext cx="4915416" cy="78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Winkel </a:t>
            </a:r>
            <a:r>
              <a:rPr b="1">
                <a:solidFill>
                  <a:srgbClr val="76BB40"/>
                </a:solidFill>
              </a:rPr>
              <a:t>ADB</a:t>
            </a:r>
            <a:r>
              <a:t> ist ein rechter Winkel und liegt im Halbkreis über BA</a:t>
            </a:r>
          </a:p>
        </p:txBody>
      </p:sp>
      <p:sp>
        <p:nvSpPr>
          <p:cNvPr id="444" name="Zeichnung"/>
          <p:cNvSpPr/>
          <p:nvPr/>
        </p:nvSpPr>
        <p:spPr>
          <a:xfrm>
            <a:off x="3542686" y="5975701"/>
            <a:ext cx="990552" cy="1114748"/>
          </a:xfrm>
          <a:custGeom>
            <a:avLst/>
            <a:gdLst/>
            <a:ahLst/>
            <a:cxnLst>
              <a:cxn ang="0">
                <a:pos x="wd2" y="hd2"/>
              </a:cxn>
              <a:cxn ang="5400000">
                <a:pos x="wd2" y="hd2"/>
              </a:cxn>
              <a:cxn ang="10800000">
                <a:pos x="wd2" y="hd2"/>
              </a:cxn>
              <a:cxn ang="16200000">
                <a:pos x="wd2" y="hd2"/>
              </a:cxn>
            </a:cxnLst>
            <a:rect l="0" t="0" r="r" b="b"/>
            <a:pathLst>
              <a:path w="21595" h="21571" extrusionOk="0">
                <a:moveTo>
                  <a:pt x="116" y="21571"/>
                </a:moveTo>
                <a:cubicBezTo>
                  <a:pt x="75" y="20607"/>
                  <a:pt x="35" y="19643"/>
                  <a:pt x="15" y="18447"/>
                </a:cubicBezTo>
                <a:cubicBezTo>
                  <a:pt x="-5" y="17251"/>
                  <a:pt x="-5" y="15823"/>
                  <a:pt x="15" y="14645"/>
                </a:cubicBezTo>
                <a:cubicBezTo>
                  <a:pt x="35" y="13467"/>
                  <a:pt x="75" y="12538"/>
                  <a:pt x="96" y="11342"/>
                </a:cubicBezTo>
                <a:cubicBezTo>
                  <a:pt x="116" y="10146"/>
                  <a:pt x="116" y="8682"/>
                  <a:pt x="136" y="7504"/>
                </a:cubicBezTo>
                <a:cubicBezTo>
                  <a:pt x="156" y="6326"/>
                  <a:pt x="196" y="5433"/>
                  <a:pt x="216" y="4416"/>
                </a:cubicBezTo>
                <a:cubicBezTo>
                  <a:pt x="236" y="3398"/>
                  <a:pt x="236" y="2256"/>
                  <a:pt x="256" y="1595"/>
                </a:cubicBezTo>
                <a:cubicBezTo>
                  <a:pt x="277" y="935"/>
                  <a:pt x="317" y="756"/>
                  <a:pt x="337" y="578"/>
                </a:cubicBezTo>
                <a:cubicBezTo>
                  <a:pt x="357" y="399"/>
                  <a:pt x="357" y="221"/>
                  <a:pt x="458" y="114"/>
                </a:cubicBezTo>
                <a:cubicBezTo>
                  <a:pt x="558" y="7"/>
                  <a:pt x="759" y="-29"/>
                  <a:pt x="1161" y="25"/>
                </a:cubicBezTo>
                <a:cubicBezTo>
                  <a:pt x="1564" y="78"/>
                  <a:pt x="2167" y="221"/>
                  <a:pt x="2931" y="453"/>
                </a:cubicBezTo>
                <a:cubicBezTo>
                  <a:pt x="3696" y="685"/>
                  <a:pt x="4621" y="1006"/>
                  <a:pt x="5526" y="1381"/>
                </a:cubicBezTo>
                <a:cubicBezTo>
                  <a:pt x="6431" y="1756"/>
                  <a:pt x="7316" y="2185"/>
                  <a:pt x="8281" y="2720"/>
                </a:cubicBezTo>
                <a:cubicBezTo>
                  <a:pt x="9246" y="3256"/>
                  <a:pt x="10292" y="3898"/>
                  <a:pt x="11157" y="4577"/>
                </a:cubicBezTo>
                <a:cubicBezTo>
                  <a:pt x="12022" y="5255"/>
                  <a:pt x="12706" y="5969"/>
                  <a:pt x="13269" y="6540"/>
                </a:cubicBezTo>
                <a:cubicBezTo>
                  <a:pt x="13832" y="7111"/>
                  <a:pt x="14274" y="7540"/>
                  <a:pt x="14797" y="8129"/>
                </a:cubicBezTo>
                <a:cubicBezTo>
                  <a:pt x="15320" y="8718"/>
                  <a:pt x="15923" y="9468"/>
                  <a:pt x="16386" y="10093"/>
                </a:cubicBezTo>
                <a:cubicBezTo>
                  <a:pt x="16849" y="10717"/>
                  <a:pt x="17170" y="11217"/>
                  <a:pt x="17472" y="11717"/>
                </a:cubicBezTo>
                <a:cubicBezTo>
                  <a:pt x="17774" y="12217"/>
                  <a:pt x="18055" y="12717"/>
                  <a:pt x="18478" y="13484"/>
                </a:cubicBezTo>
                <a:cubicBezTo>
                  <a:pt x="18900" y="14252"/>
                  <a:pt x="19463" y="15287"/>
                  <a:pt x="19906" y="16269"/>
                </a:cubicBezTo>
                <a:cubicBezTo>
                  <a:pt x="20348" y="17251"/>
                  <a:pt x="20670" y="18179"/>
                  <a:pt x="20931" y="19054"/>
                </a:cubicBezTo>
                <a:cubicBezTo>
                  <a:pt x="21193" y="19929"/>
                  <a:pt x="21394" y="20750"/>
                  <a:pt x="21595" y="21571"/>
                </a:cubicBezTo>
                <a:close/>
              </a:path>
            </a:pathLst>
          </a:custGeom>
          <a:solidFill>
            <a:srgbClr val="FF8648"/>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445" name="Zeichnung"/>
          <p:cNvSpPr/>
          <p:nvPr/>
        </p:nvSpPr>
        <p:spPr>
          <a:xfrm>
            <a:off x="4612632" y="3470167"/>
            <a:ext cx="587154" cy="758558"/>
          </a:xfrm>
          <a:custGeom>
            <a:avLst/>
            <a:gdLst/>
            <a:ahLst/>
            <a:cxnLst>
              <a:cxn ang="0">
                <a:pos x="wd2" y="hd2"/>
              </a:cxn>
              <a:cxn ang="5400000">
                <a:pos x="wd2" y="hd2"/>
              </a:cxn>
              <a:cxn ang="10800000">
                <a:pos x="wd2" y="hd2"/>
              </a:cxn>
              <a:cxn ang="16200000">
                <a:pos x="wd2" y="hd2"/>
              </a:cxn>
            </a:cxnLst>
            <a:rect l="0" t="0" r="r" b="b"/>
            <a:pathLst>
              <a:path w="21544" h="21558" extrusionOk="0">
                <a:moveTo>
                  <a:pt x="21544" y="7846"/>
                </a:moveTo>
                <a:cubicBezTo>
                  <a:pt x="21020" y="8748"/>
                  <a:pt x="20496" y="9650"/>
                  <a:pt x="19856" y="10597"/>
                </a:cubicBezTo>
                <a:cubicBezTo>
                  <a:pt x="19215" y="11544"/>
                  <a:pt x="18458" y="12536"/>
                  <a:pt x="17818" y="13506"/>
                </a:cubicBezTo>
                <a:cubicBezTo>
                  <a:pt x="17177" y="14475"/>
                  <a:pt x="16653" y="15422"/>
                  <a:pt x="16129" y="16347"/>
                </a:cubicBezTo>
                <a:cubicBezTo>
                  <a:pt x="15605" y="17271"/>
                  <a:pt x="15081" y="18173"/>
                  <a:pt x="14616" y="18939"/>
                </a:cubicBezTo>
                <a:cubicBezTo>
                  <a:pt x="14150" y="19706"/>
                  <a:pt x="13742" y="20337"/>
                  <a:pt x="13422" y="20743"/>
                </a:cubicBezTo>
                <a:cubicBezTo>
                  <a:pt x="13102" y="21149"/>
                  <a:pt x="12869" y="21329"/>
                  <a:pt x="12607" y="21442"/>
                </a:cubicBezTo>
                <a:cubicBezTo>
                  <a:pt x="12345" y="21555"/>
                  <a:pt x="12054" y="21600"/>
                  <a:pt x="11617" y="21510"/>
                </a:cubicBezTo>
                <a:cubicBezTo>
                  <a:pt x="11181" y="21420"/>
                  <a:pt x="10598" y="21194"/>
                  <a:pt x="9783" y="20721"/>
                </a:cubicBezTo>
                <a:cubicBezTo>
                  <a:pt x="8968" y="20247"/>
                  <a:pt x="7920" y="19526"/>
                  <a:pt x="6931" y="18872"/>
                </a:cubicBezTo>
                <a:cubicBezTo>
                  <a:pt x="5941" y="18218"/>
                  <a:pt x="5009" y="17632"/>
                  <a:pt x="4281" y="17046"/>
                </a:cubicBezTo>
                <a:cubicBezTo>
                  <a:pt x="3554" y="16459"/>
                  <a:pt x="3030" y="15873"/>
                  <a:pt x="2506" y="15129"/>
                </a:cubicBezTo>
                <a:cubicBezTo>
                  <a:pt x="1982" y="14385"/>
                  <a:pt x="1458" y="13483"/>
                  <a:pt x="1050" y="12536"/>
                </a:cubicBezTo>
                <a:cubicBezTo>
                  <a:pt x="643" y="11589"/>
                  <a:pt x="352" y="10597"/>
                  <a:pt x="177" y="9650"/>
                </a:cubicBezTo>
                <a:cubicBezTo>
                  <a:pt x="2" y="8703"/>
                  <a:pt x="-56" y="7801"/>
                  <a:pt x="60" y="6674"/>
                </a:cubicBezTo>
                <a:cubicBezTo>
                  <a:pt x="177" y="5547"/>
                  <a:pt x="468" y="4194"/>
                  <a:pt x="672" y="3292"/>
                </a:cubicBezTo>
                <a:cubicBezTo>
                  <a:pt x="876" y="2390"/>
                  <a:pt x="992" y="1939"/>
                  <a:pt x="1167" y="1466"/>
                </a:cubicBezTo>
                <a:cubicBezTo>
                  <a:pt x="1341" y="992"/>
                  <a:pt x="1574" y="496"/>
                  <a:pt x="1807" y="0"/>
                </a:cubicBezTo>
                <a:close/>
              </a:path>
            </a:pathLst>
          </a:custGeom>
          <a:solidFill>
            <a:srgbClr val="76BB4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446" name="Buch III Prop 31: Satz des Thales"/>
          <p:cNvSpPr/>
          <p:nvPr/>
        </p:nvSpPr>
        <p:spPr>
          <a:xfrm>
            <a:off x="7047745" y="2415925"/>
            <a:ext cx="4927903" cy="651719"/>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200" b="0"/>
            </a:lvl1pPr>
          </a:lstStyle>
          <a:p>
            <a:r>
              <a:t>Buch III Prop 31: Satz des Thales</a:t>
            </a:r>
          </a:p>
        </p:txBody>
      </p:sp>
      <p:sp>
        <p:nvSpPr>
          <p:cNvPr id="447" name="„Bei beiden Seiten ABD wegnehmen“"/>
          <p:cNvSpPr txBox="1"/>
          <p:nvPr/>
        </p:nvSpPr>
        <p:spPr>
          <a:xfrm>
            <a:off x="7033635" y="7239279"/>
            <a:ext cx="5037647" cy="450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a:defRPr sz="2300" b="0"/>
            </a:pPr>
            <a:r>
              <a:t>„Bei beiden Seiten </a:t>
            </a:r>
            <a:r>
              <a:rPr b="1">
                <a:solidFill>
                  <a:srgbClr val="BE38F3"/>
                </a:solidFill>
              </a:rPr>
              <a:t>ABD</a:t>
            </a:r>
            <a:r>
              <a:t> wegnehmen“</a:t>
            </a:r>
          </a:p>
        </p:txBody>
      </p:sp>
      <p:sp>
        <p:nvSpPr>
          <p:cNvPr id="448" name="—&gt; FBD = BAD"/>
          <p:cNvSpPr txBox="1"/>
          <p:nvPr/>
        </p:nvSpPr>
        <p:spPr>
          <a:xfrm>
            <a:off x="7122240" y="7809856"/>
            <a:ext cx="5372319" cy="450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300" b="0"/>
            </a:pPr>
            <a:r>
              <a:t>—&gt; </a:t>
            </a:r>
            <a:r>
              <a:rPr b="1">
                <a:solidFill>
                  <a:srgbClr val="E22400"/>
                </a:solidFill>
              </a:rPr>
              <a:t>FBD</a:t>
            </a:r>
            <a:r>
              <a:t> = </a:t>
            </a:r>
            <a:r>
              <a:rPr b="1">
                <a:solidFill>
                  <a:srgbClr val="E22400"/>
                </a:solidFill>
              </a:rPr>
              <a:t>BAD</a:t>
            </a:r>
          </a:p>
        </p:txBody>
      </p:sp>
      <p:sp>
        <p:nvSpPr>
          <p:cNvPr id="449" name="Zeichnung"/>
          <p:cNvSpPr/>
          <p:nvPr/>
        </p:nvSpPr>
        <p:spPr>
          <a:xfrm>
            <a:off x="3511888" y="6211344"/>
            <a:ext cx="424219" cy="867795"/>
          </a:xfrm>
          <a:custGeom>
            <a:avLst/>
            <a:gdLst/>
            <a:ahLst/>
            <a:cxnLst>
              <a:cxn ang="0">
                <a:pos x="wd2" y="hd2"/>
              </a:cxn>
              <a:cxn ang="5400000">
                <a:pos x="wd2" y="hd2"/>
              </a:cxn>
              <a:cxn ang="10800000">
                <a:pos x="wd2" y="hd2"/>
              </a:cxn>
              <a:cxn ang="16200000">
                <a:pos x="wd2" y="hd2"/>
              </a:cxn>
            </a:cxnLst>
            <a:rect l="0" t="0" r="r" b="b"/>
            <a:pathLst>
              <a:path w="21600" h="21587" extrusionOk="0">
                <a:moveTo>
                  <a:pt x="338" y="21587"/>
                </a:moveTo>
                <a:cubicBezTo>
                  <a:pt x="225" y="19773"/>
                  <a:pt x="113" y="17960"/>
                  <a:pt x="56" y="15953"/>
                </a:cubicBezTo>
                <a:cubicBezTo>
                  <a:pt x="0" y="13947"/>
                  <a:pt x="0" y="11749"/>
                  <a:pt x="0" y="9468"/>
                </a:cubicBezTo>
                <a:cubicBezTo>
                  <a:pt x="0" y="7187"/>
                  <a:pt x="0" y="4824"/>
                  <a:pt x="0" y="3367"/>
                </a:cubicBezTo>
                <a:cubicBezTo>
                  <a:pt x="0" y="1911"/>
                  <a:pt x="0" y="1361"/>
                  <a:pt x="0" y="949"/>
                </a:cubicBezTo>
                <a:cubicBezTo>
                  <a:pt x="0" y="537"/>
                  <a:pt x="0" y="262"/>
                  <a:pt x="281" y="124"/>
                </a:cubicBezTo>
                <a:cubicBezTo>
                  <a:pt x="563" y="-13"/>
                  <a:pt x="1125" y="-13"/>
                  <a:pt x="2531" y="14"/>
                </a:cubicBezTo>
                <a:cubicBezTo>
                  <a:pt x="3938" y="42"/>
                  <a:pt x="6188" y="97"/>
                  <a:pt x="8213" y="207"/>
                </a:cubicBezTo>
                <a:cubicBezTo>
                  <a:pt x="10238" y="317"/>
                  <a:pt x="12038" y="482"/>
                  <a:pt x="14231" y="894"/>
                </a:cubicBezTo>
                <a:cubicBezTo>
                  <a:pt x="16425" y="1306"/>
                  <a:pt x="19012" y="1966"/>
                  <a:pt x="21600" y="2625"/>
                </a:cubicBezTo>
                <a:close/>
              </a:path>
            </a:pathLst>
          </a:custGeom>
          <a:solidFill>
            <a:srgbClr val="BE38F3"/>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4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4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4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5" animBg="1" advAuto="0"/>
      <p:bldP spid="439" grpId="4" animBg="1" advAuto="0"/>
      <p:bldP spid="440" grpId="7" animBg="1" advAuto="0"/>
      <p:bldP spid="441" grpId="9" animBg="1" advAuto="0"/>
      <p:bldP spid="443" grpId="2" animBg="1" advAuto="0"/>
      <p:bldP spid="444" grpId="8" animBg="1" advAuto="0"/>
      <p:bldP spid="445" grpId="3" animBg="1" advAuto="0"/>
      <p:bldP spid="446" grpId="1" animBg="1" advAuto="0"/>
      <p:bldP spid="447" grpId="10" animBg="1" advAuto="0"/>
      <p:bldP spid="448" grpId="11" animBg="1" advAuto="0"/>
      <p:bldP spid="449" grpId="6"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Zum Bearb. doppeltippen"/>
          <p:cNvSpPr txBox="1">
            <a:spLocks noGrp="1"/>
          </p:cNvSpPr>
          <p:nvPr>
            <p:ph type="ctrTitle"/>
          </p:nvPr>
        </p:nvSpPr>
        <p:spPr>
          <a:prstGeom prst="rect">
            <a:avLst/>
          </a:prstGeom>
        </p:spPr>
        <p:txBody>
          <a:bodyPr/>
          <a:lstStyle/>
          <a:p>
            <a:endParaRPr/>
          </a:p>
        </p:txBody>
      </p:sp>
      <p:sp>
        <p:nvSpPr>
          <p:cNvPr id="452"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453" name="—&gt; FBD &amp; DBE sind zusammen gleich BAD…"/>
          <p:cNvSpPr txBox="1"/>
          <p:nvPr/>
        </p:nvSpPr>
        <p:spPr>
          <a:xfrm>
            <a:off x="6395130" y="5249240"/>
            <a:ext cx="5736321" cy="782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—&gt; </a:t>
            </a:r>
            <a:r>
              <a:rPr b="1">
                <a:solidFill>
                  <a:srgbClr val="E22400"/>
                </a:solidFill>
              </a:rPr>
              <a:t>FBD</a:t>
            </a:r>
            <a:r>
              <a:t> &amp; </a:t>
            </a:r>
            <a:r>
              <a:rPr b="1">
                <a:solidFill>
                  <a:srgbClr val="0061FE"/>
                </a:solidFill>
              </a:rPr>
              <a:t>DBE</a:t>
            </a:r>
            <a:r>
              <a:t> sind zusammen gleich </a:t>
            </a:r>
            <a:r>
              <a:rPr b="1">
                <a:solidFill>
                  <a:srgbClr val="E22400"/>
                </a:solidFill>
              </a:rPr>
              <a:t>BAD</a:t>
            </a:r>
          </a:p>
          <a:p>
            <a:pPr algn="l">
              <a:defRPr sz="2200" b="0"/>
            </a:pPr>
            <a:r>
              <a:rPr b="1">
                <a:solidFill>
                  <a:srgbClr val="E22400"/>
                </a:solidFill>
              </a:rPr>
              <a:t>       </a:t>
            </a:r>
            <a:r>
              <a:t>&amp; </a:t>
            </a:r>
            <a:r>
              <a:rPr b="1">
                <a:solidFill>
                  <a:srgbClr val="0061FE"/>
                </a:solidFill>
              </a:rPr>
              <a:t>BCD</a:t>
            </a:r>
          </a:p>
        </p:txBody>
      </p:sp>
      <p:sp>
        <p:nvSpPr>
          <p:cNvPr id="454" name="Winkel FBD = Winkel BAD (gerade gezeigt)"/>
          <p:cNvSpPr txBox="1"/>
          <p:nvPr/>
        </p:nvSpPr>
        <p:spPr>
          <a:xfrm>
            <a:off x="6443180" y="6228066"/>
            <a:ext cx="6413999" cy="437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Winkel </a:t>
            </a:r>
            <a:r>
              <a:rPr b="1">
                <a:solidFill>
                  <a:srgbClr val="E22400"/>
                </a:solidFill>
              </a:rPr>
              <a:t>FBD </a:t>
            </a:r>
            <a:r>
              <a:t>= Winkel </a:t>
            </a:r>
            <a:r>
              <a:rPr b="1">
                <a:solidFill>
                  <a:srgbClr val="E22400"/>
                </a:solidFill>
              </a:rPr>
              <a:t>BAD </a:t>
            </a:r>
            <a:r>
              <a:t>(gerade gezeigt)</a:t>
            </a:r>
          </a:p>
        </p:txBody>
      </p:sp>
      <p:sp>
        <p:nvSpPr>
          <p:cNvPr id="455" name="FBD und DBE sind zusammen gleich zwei rechten Winkeln"/>
          <p:cNvSpPr txBox="1"/>
          <p:nvPr/>
        </p:nvSpPr>
        <p:spPr>
          <a:xfrm>
            <a:off x="6452645" y="4169930"/>
            <a:ext cx="6258774" cy="780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200" b="0"/>
            </a:pPr>
            <a:r>
              <a:rPr b="1">
                <a:solidFill>
                  <a:srgbClr val="E22400"/>
                </a:solidFill>
              </a:rPr>
              <a:t>FBD</a:t>
            </a:r>
            <a:r>
              <a:t> und </a:t>
            </a:r>
            <a:r>
              <a:rPr b="1">
                <a:solidFill>
                  <a:srgbClr val="0061FE"/>
                </a:solidFill>
              </a:rPr>
              <a:t>DBE</a:t>
            </a:r>
            <a:r>
              <a:t> sind zusammen gleich zwei rechten Winkeln</a:t>
            </a:r>
          </a:p>
        </p:txBody>
      </p:sp>
      <p:sp>
        <p:nvSpPr>
          <p:cNvPr id="456" name="Buch III Prop. 22:…"/>
          <p:cNvSpPr/>
          <p:nvPr/>
        </p:nvSpPr>
        <p:spPr>
          <a:xfrm>
            <a:off x="6473461" y="2443592"/>
            <a:ext cx="5936849" cy="1338078"/>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l">
              <a:spcBef>
                <a:spcPts val="4200"/>
              </a:spcBef>
              <a:defRPr sz="2200" b="0"/>
            </a:pPr>
            <a:r>
              <a:t>Buch III Prop. 22: </a:t>
            </a:r>
          </a:p>
          <a:p>
            <a:pPr algn="l">
              <a:spcBef>
                <a:spcPts val="800"/>
              </a:spcBef>
              <a:defRPr sz="2200" b="0"/>
            </a:pPr>
            <a:r>
              <a:t>Im Sehnenviereck ABCD sind gegenüber liegende Winkel gleich zwei rechten Winkeln</a:t>
            </a:r>
          </a:p>
        </p:txBody>
      </p:sp>
      <p:pic>
        <p:nvPicPr>
          <p:cNvPr id="457" name="892EE7D0-B1E3-4257-A9B5-CC8DE8446064-L0-001.jpeg" descr="892EE7D0-B1E3-4257-A9B5-CC8DE8446064-L0-001.jpeg"/>
          <p:cNvPicPr>
            <a:picLocks noChangeAspect="1"/>
          </p:cNvPicPr>
          <p:nvPr/>
        </p:nvPicPr>
        <p:blipFill>
          <a:blip r:embed="rId2"/>
          <a:stretch>
            <a:fillRect/>
          </a:stretch>
        </p:blipFill>
        <p:spPr>
          <a:xfrm>
            <a:off x="572256" y="2331319"/>
            <a:ext cx="5509417" cy="5223333"/>
          </a:xfrm>
          <a:prstGeom prst="rect">
            <a:avLst/>
          </a:prstGeom>
          <a:ln w="12700">
            <a:miter lim="400000"/>
          </a:ln>
        </p:spPr>
      </p:pic>
      <p:sp>
        <p:nvSpPr>
          <p:cNvPr id="458" name="—&gt;Winkel DBE = Winkel BCD"/>
          <p:cNvSpPr txBox="1"/>
          <p:nvPr/>
        </p:nvSpPr>
        <p:spPr>
          <a:xfrm>
            <a:off x="6433037" y="6926096"/>
            <a:ext cx="3979242" cy="437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2200" b="0"/>
            </a:pPr>
            <a:r>
              <a:t>—&gt;Winkel </a:t>
            </a:r>
            <a:r>
              <a:rPr b="1">
                <a:solidFill>
                  <a:srgbClr val="0061FE"/>
                </a:solidFill>
              </a:rPr>
              <a:t>DBE</a:t>
            </a:r>
            <a:r>
              <a:t> = Winkel </a:t>
            </a:r>
            <a:r>
              <a:rPr b="1">
                <a:solidFill>
                  <a:srgbClr val="0061FE"/>
                </a:solidFill>
              </a:rPr>
              <a:t>BCD</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3" animBg="1" advAuto="0"/>
      <p:bldP spid="454" grpId="4" animBg="1" advAuto="0"/>
      <p:bldP spid="455" grpId="2" animBg="1" advAuto="0"/>
      <p:bldP spid="456" grpId="1" animBg="1" advAuto="0"/>
      <p:bldP spid="458" grpId="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Euklid vs. Heute"/>
          <p:cNvSpPr txBox="1">
            <a:spLocks noGrp="1"/>
          </p:cNvSpPr>
          <p:nvPr>
            <p:ph type="subTitle" sz="quarter" idx="1"/>
          </p:nvPr>
        </p:nvSpPr>
        <p:spPr>
          <a:xfrm>
            <a:off x="2389389" y="3895260"/>
            <a:ext cx="8226022" cy="1963080"/>
          </a:xfrm>
          <a:prstGeom prst="rect">
            <a:avLst/>
          </a:prstGeom>
        </p:spPr>
        <p:txBody>
          <a:bodyPr/>
          <a:lstStyle>
            <a:lvl1pPr>
              <a:defRPr sz="8400"/>
            </a:lvl1pPr>
          </a:lstStyle>
          <a:p>
            <a:r>
              <a:t>Euklid vs. Heute</a:t>
            </a:r>
          </a:p>
        </p:txBody>
      </p:sp>
      <p:sp>
        <p:nvSpPr>
          <p:cNvPr id="461"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464" name="Proposition III.20: Zentri-Peripheriewinkelsatz / Kreiswinkelsatz…"/>
          <p:cNvSpPr txBox="1"/>
          <p:nvPr/>
        </p:nvSpPr>
        <p:spPr>
          <a:xfrm>
            <a:off x="386522" y="2347334"/>
            <a:ext cx="12231755" cy="3071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125000"/>
              </a:lnSpc>
              <a:defRPr sz="3600">
                <a:solidFill>
                  <a:srgbClr val="333333"/>
                </a:solidFill>
                <a:latin typeface="Arial"/>
                <a:ea typeface="Arial"/>
                <a:cs typeface="Arial"/>
                <a:sym typeface="Arial"/>
              </a:defRPr>
            </a:pPr>
            <a:r>
              <a:t>Proposition III.20: Zentri-Peripheriewinkelsatz / Kreiswinkelsatz</a:t>
            </a:r>
          </a:p>
          <a:p>
            <a:pPr>
              <a:lnSpc>
                <a:spcPct val="125000"/>
              </a:lnSpc>
              <a:defRPr sz="3500">
                <a:solidFill>
                  <a:srgbClr val="333333"/>
                </a:solidFill>
                <a:latin typeface="Arial"/>
                <a:ea typeface="Arial"/>
                <a:cs typeface="Arial"/>
                <a:sym typeface="Arial"/>
              </a:defRPr>
            </a:pPr>
            <a:endParaRPr/>
          </a:p>
          <a:p>
            <a:pPr>
              <a:lnSpc>
                <a:spcPct val="125000"/>
              </a:lnSpc>
              <a:defRPr sz="3100" b="0">
                <a:solidFill>
                  <a:srgbClr val="333333"/>
                </a:solidFill>
                <a:latin typeface="Arial"/>
                <a:ea typeface="Arial"/>
                <a:cs typeface="Arial"/>
                <a:sym typeface="Arial"/>
              </a:defRPr>
            </a:pPr>
            <a:r>
              <a:t>Der Winkel im Mittelpunkt über einem Kreisbogen ist das Doppelte des Winkels in einem Punkt auf der Kreislinie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Euklid"/>
          <p:cNvSpPr txBox="1">
            <a:spLocks noGrp="1"/>
          </p:cNvSpPr>
          <p:nvPr>
            <p:ph type="ctrTitle"/>
          </p:nvPr>
        </p:nvSpPr>
        <p:spPr>
          <a:xfrm>
            <a:off x="364439" y="233895"/>
            <a:ext cx="12275922" cy="804037"/>
          </a:xfrm>
          <a:prstGeom prst="rect">
            <a:avLst/>
          </a:prstGeom>
        </p:spPr>
        <p:txBody>
          <a:bodyPr/>
          <a:lstStyle>
            <a:lvl1pPr>
              <a:defRPr b="1"/>
            </a:lvl1pPr>
          </a:lstStyle>
          <a:p>
            <a:r>
              <a:t>Euklid</a:t>
            </a:r>
          </a:p>
        </p:txBody>
      </p:sp>
      <p:sp>
        <p:nvSpPr>
          <p:cNvPr id="467" name="Aussage: BEC (Winkel im Mittelpunkt) ist gleich dem doppelten BAC (Punkt auf der Kreislinie)"/>
          <p:cNvSpPr txBox="1">
            <a:spLocks noGrp="1"/>
          </p:cNvSpPr>
          <p:nvPr>
            <p:ph type="subTitle" sz="quarter" idx="1"/>
          </p:nvPr>
        </p:nvSpPr>
        <p:spPr>
          <a:xfrm>
            <a:off x="426831" y="1531310"/>
            <a:ext cx="12151138" cy="755095"/>
          </a:xfrm>
          <a:prstGeom prst="rect">
            <a:avLst/>
          </a:prstGeom>
        </p:spPr>
        <p:txBody>
          <a:bodyPr/>
          <a:lstStyle/>
          <a:p>
            <a:pPr defTabSz="525779">
              <a:defRPr sz="2250"/>
            </a:pPr>
            <a:r>
              <a:rPr b="1" u="sng"/>
              <a:t>Aussage</a:t>
            </a:r>
            <a:r>
              <a:t>: </a:t>
            </a:r>
            <a:r>
              <a:rPr b="1">
                <a:solidFill>
                  <a:srgbClr val="E63B7A"/>
                </a:solidFill>
              </a:rPr>
              <a:t>BEC</a:t>
            </a:r>
            <a:r>
              <a:t> (Winkel im Mittelpunkt) ist gleich dem doppelten </a:t>
            </a:r>
            <a:r>
              <a:rPr b="1">
                <a:solidFill>
                  <a:srgbClr val="00A1D8"/>
                </a:solidFill>
              </a:rPr>
              <a:t>BAC </a:t>
            </a:r>
            <a:r>
              <a:t>(Punkt auf der Kreislinie)</a:t>
            </a:r>
          </a:p>
        </p:txBody>
      </p:sp>
      <p:sp>
        <p:nvSpPr>
          <p:cNvPr id="468"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469" name="Kreis"/>
          <p:cNvSpPr/>
          <p:nvPr/>
        </p:nvSpPr>
        <p:spPr>
          <a:xfrm>
            <a:off x="8326678" y="3432445"/>
            <a:ext cx="3859155" cy="3859155"/>
          </a:xfrm>
          <a:prstGeom prst="ellips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479" name="Zeichnung"/>
          <p:cNvGrpSpPr/>
          <p:nvPr/>
        </p:nvGrpSpPr>
        <p:grpSpPr>
          <a:xfrm>
            <a:off x="10157129" y="3068465"/>
            <a:ext cx="2320771" cy="2157876"/>
            <a:chOff x="0" y="0"/>
            <a:chExt cx="2320769" cy="2157874"/>
          </a:xfrm>
        </p:grpSpPr>
        <p:sp>
          <p:nvSpPr>
            <p:cNvPr id="470" name="Linie"/>
            <p:cNvSpPr/>
            <p:nvPr/>
          </p:nvSpPr>
          <p:spPr>
            <a:xfrm>
              <a:off x="249300" y="1937640"/>
              <a:ext cx="177545" cy="220235"/>
            </a:xfrm>
            <a:custGeom>
              <a:avLst/>
              <a:gdLst/>
              <a:ahLst/>
              <a:cxnLst>
                <a:cxn ang="0">
                  <a:pos x="wd2" y="hd2"/>
                </a:cxn>
                <a:cxn ang="5400000">
                  <a:pos x="wd2" y="hd2"/>
                </a:cxn>
                <a:cxn ang="10800000">
                  <a:pos x="wd2" y="hd2"/>
                </a:cxn>
                <a:cxn ang="16200000">
                  <a:pos x="wd2" y="hd2"/>
                </a:cxn>
              </a:cxnLst>
              <a:rect l="0" t="0" r="r" b="b"/>
              <a:pathLst>
                <a:path w="21559" h="21600" extrusionOk="0">
                  <a:moveTo>
                    <a:pt x="2016" y="0"/>
                  </a:moveTo>
                  <a:cubicBezTo>
                    <a:pt x="1502" y="4708"/>
                    <a:pt x="988" y="9415"/>
                    <a:pt x="645" y="12462"/>
                  </a:cubicBezTo>
                  <a:cubicBezTo>
                    <a:pt x="302" y="15508"/>
                    <a:pt x="130" y="16892"/>
                    <a:pt x="45" y="17931"/>
                  </a:cubicBezTo>
                  <a:cubicBezTo>
                    <a:pt x="-41" y="18969"/>
                    <a:pt x="-41" y="19662"/>
                    <a:pt x="388" y="20077"/>
                  </a:cubicBezTo>
                  <a:cubicBezTo>
                    <a:pt x="816" y="20492"/>
                    <a:pt x="1673" y="20631"/>
                    <a:pt x="4245" y="20631"/>
                  </a:cubicBezTo>
                  <a:cubicBezTo>
                    <a:pt x="6816" y="20631"/>
                    <a:pt x="11102" y="20492"/>
                    <a:pt x="14273" y="20631"/>
                  </a:cubicBezTo>
                  <a:cubicBezTo>
                    <a:pt x="17445" y="20769"/>
                    <a:pt x="19502" y="21185"/>
                    <a:pt x="21559" y="2160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1" name="Linie"/>
            <p:cNvSpPr/>
            <p:nvPr/>
          </p:nvSpPr>
          <p:spPr>
            <a:xfrm>
              <a:off x="282845" y="2013875"/>
              <a:ext cx="160942" cy="84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95" y="18000"/>
                    <a:pt x="10989" y="14400"/>
                    <a:pt x="14589" y="10800"/>
                  </a:cubicBezTo>
                  <a:cubicBezTo>
                    <a:pt x="18189" y="7200"/>
                    <a:pt x="19895" y="3600"/>
                    <a:pt x="21600" y="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2" name="Linie"/>
            <p:cNvSpPr/>
            <p:nvPr/>
          </p:nvSpPr>
          <p:spPr>
            <a:xfrm>
              <a:off x="261668" y="1910816"/>
              <a:ext cx="177883" cy="5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971" y="10800"/>
                    <a:pt x="9943" y="0"/>
                    <a:pt x="13543" y="0"/>
                  </a:cubicBezTo>
                  <a:cubicBezTo>
                    <a:pt x="17143" y="0"/>
                    <a:pt x="19371" y="10800"/>
                    <a:pt x="21600" y="2160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3" name="Linie"/>
            <p:cNvSpPr/>
            <p:nvPr/>
          </p:nvSpPr>
          <p:spPr>
            <a:xfrm>
              <a:off x="0" y="0"/>
              <a:ext cx="194837" cy="259136"/>
            </a:xfrm>
            <a:custGeom>
              <a:avLst/>
              <a:gdLst/>
              <a:ahLst/>
              <a:cxnLst>
                <a:cxn ang="0">
                  <a:pos x="wd2" y="hd2"/>
                </a:cxn>
                <a:cxn ang="5400000">
                  <a:pos x="wd2" y="hd2"/>
                </a:cxn>
                <a:cxn ang="10800000">
                  <a:pos x="wd2" y="hd2"/>
                </a:cxn>
                <a:cxn ang="16200000">
                  <a:pos x="wd2" y="hd2"/>
                </a:cxn>
              </a:cxnLst>
              <a:rect l="0" t="0" r="r" b="b"/>
              <a:pathLst>
                <a:path w="21600" h="21405" extrusionOk="0">
                  <a:moveTo>
                    <a:pt x="0" y="21405"/>
                  </a:moveTo>
                  <a:cubicBezTo>
                    <a:pt x="1705" y="18581"/>
                    <a:pt x="3411" y="15758"/>
                    <a:pt x="5116" y="12864"/>
                  </a:cubicBezTo>
                  <a:cubicBezTo>
                    <a:pt x="6821" y="9970"/>
                    <a:pt x="8526" y="7005"/>
                    <a:pt x="9947" y="4958"/>
                  </a:cubicBezTo>
                  <a:cubicBezTo>
                    <a:pt x="11368" y="2911"/>
                    <a:pt x="12505" y="1781"/>
                    <a:pt x="13453" y="1005"/>
                  </a:cubicBezTo>
                  <a:cubicBezTo>
                    <a:pt x="14400" y="229"/>
                    <a:pt x="15158" y="-195"/>
                    <a:pt x="15537" y="87"/>
                  </a:cubicBezTo>
                  <a:cubicBezTo>
                    <a:pt x="15916" y="370"/>
                    <a:pt x="15916" y="1358"/>
                    <a:pt x="16389" y="3334"/>
                  </a:cubicBezTo>
                  <a:cubicBezTo>
                    <a:pt x="16863" y="5311"/>
                    <a:pt x="17811" y="8276"/>
                    <a:pt x="18758" y="11311"/>
                  </a:cubicBezTo>
                  <a:cubicBezTo>
                    <a:pt x="19705" y="14346"/>
                    <a:pt x="20653" y="17452"/>
                    <a:pt x="21600" y="20558"/>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4" name="Linie"/>
            <p:cNvSpPr/>
            <p:nvPr/>
          </p:nvSpPr>
          <p:spPr>
            <a:xfrm>
              <a:off x="30763" y="161717"/>
              <a:ext cx="179456" cy="102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5" name="Linie"/>
            <p:cNvSpPr/>
            <p:nvPr/>
          </p:nvSpPr>
          <p:spPr>
            <a:xfrm>
              <a:off x="1933871" y="1834557"/>
              <a:ext cx="98894" cy="676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032" y="3323"/>
                    <a:pt x="6063" y="6646"/>
                    <a:pt x="9663" y="10246"/>
                  </a:cubicBezTo>
                  <a:cubicBezTo>
                    <a:pt x="13263" y="13846"/>
                    <a:pt x="17432" y="17723"/>
                    <a:pt x="21600" y="2160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6" name="Linie"/>
            <p:cNvSpPr/>
            <p:nvPr/>
          </p:nvSpPr>
          <p:spPr>
            <a:xfrm>
              <a:off x="1949485" y="1834557"/>
              <a:ext cx="67665" cy="728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7" name="Linie"/>
            <p:cNvSpPr/>
            <p:nvPr/>
          </p:nvSpPr>
          <p:spPr>
            <a:xfrm>
              <a:off x="2149643" y="1584509"/>
              <a:ext cx="13245" cy="234434"/>
            </a:xfrm>
            <a:custGeom>
              <a:avLst/>
              <a:gdLst/>
              <a:ahLst/>
              <a:cxnLst>
                <a:cxn ang="0">
                  <a:pos x="wd2" y="hd2"/>
                </a:cxn>
                <a:cxn ang="5400000">
                  <a:pos x="wd2" y="hd2"/>
                </a:cxn>
                <a:cxn ang="10800000">
                  <a:pos x="wd2" y="hd2"/>
                </a:cxn>
                <a:cxn ang="16200000">
                  <a:pos x="wd2" y="hd2"/>
                </a:cxn>
              </a:cxnLst>
              <a:rect l="0" t="0" r="r" b="b"/>
              <a:pathLst>
                <a:path w="20609" h="21461" extrusionOk="0">
                  <a:moveTo>
                    <a:pt x="20609" y="2402"/>
                  </a:moveTo>
                  <a:cubicBezTo>
                    <a:pt x="20609" y="1290"/>
                    <a:pt x="20609" y="179"/>
                    <a:pt x="19259" y="20"/>
                  </a:cubicBezTo>
                  <a:cubicBezTo>
                    <a:pt x="17909" y="-139"/>
                    <a:pt x="15209" y="655"/>
                    <a:pt x="11159" y="3037"/>
                  </a:cubicBezTo>
                  <a:cubicBezTo>
                    <a:pt x="7109" y="5420"/>
                    <a:pt x="1709" y="9390"/>
                    <a:pt x="359" y="12726"/>
                  </a:cubicBezTo>
                  <a:cubicBezTo>
                    <a:pt x="-991" y="16061"/>
                    <a:pt x="1709" y="18761"/>
                    <a:pt x="4409" y="21461"/>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78" name="Linie"/>
            <p:cNvSpPr/>
            <p:nvPr/>
          </p:nvSpPr>
          <p:spPr>
            <a:xfrm>
              <a:off x="2074403" y="1567462"/>
              <a:ext cx="246367" cy="260538"/>
            </a:xfrm>
            <a:custGeom>
              <a:avLst/>
              <a:gdLst/>
              <a:ahLst/>
              <a:cxnLst>
                <a:cxn ang="0">
                  <a:pos x="wd2" y="hd2"/>
                </a:cxn>
                <a:cxn ang="5400000">
                  <a:pos x="wd2" y="hd2"/>
                </a:cxn>
                <a:cxn ang="10800000">
                  <a:pos x="wd2" y="hd2"/>
                </a:cxn>
                <a:cxn ang="16200000">
                  <a:pos x="wd2" y="hd2"/>
                </a:cxn>
              </a:cxnLst>
              <a:rect l="0" t="0" r="r" b="b"/>
              <a:pathLst>
                <a:path w="21600" h="21340" extrusionOk="0">
                  <a:moveTo>
                    <a:pt x="1825" y="1840"/>
                  </a:moveTo>
                  <a:cubicBezTo>
                    <a:pt x="2282" y="1272"/>
                    <a:pt x="2738" y="704"/>
                    <a:pt x="4107" y="348"/>
                  </a:cubicBezTo>
                  <a:cubicBezTo>
                    <a:pt x="5476" y="-7"/>
                    <a:pt x="7758" y="-149"/>
                    <a:pt x="9735" y="206"/>
                  </a:cubicBezTo>
                  <a:cubicBezTo>
                    <a:pt x="11713" y="562"/>
                    <a:pt x="13386" y="1414"/>
                    <a:pt x="15211" y="2693"/>
                  </a:cubicBezTo>
                  <a:cubicBezTo>
                    <a:pt x="17037" y="3972"/>
                    <a:pt x="19014" y="5677"/>
                    <a:pt x="20155" y="7240"/>
                  </a:cubicBezTo>
                  <a:cubicBezTo>
                    <a:pt x="21296" y="8804"/>
                    <a:pt x="21600" y="10225"/>
                    <a:pt x="21600" y="11646"/>
                  </a:cubicBezTo>
                  <a:cubicBezTo>
                    <a:pt x="21600" y="13067"/>
                    <a:pt x="21296" y="14488"/>
                    <a:pt x="20611" y="15767"/>
                  </a:cubicBezTo>
                  <a:cubicBezTo>
                    <a:pt x="19927" y="17046"/>
                    <a:pt x="18862" y="18183"/>
                    <a:pt x="17493" y="19106"/>
                  </a:cubicBezTo>
                  <a:cubicBezTo>
                    <a:pt x="16124" y="20030"/>
                    <a:pt x="14451" y="20740"/>
                    <a:pt x="12397" y="21096"/>
                  </a:cubicBezTo>
                  <a:cubicBezTo>
                    <a:pt x="10344" y="21451"/>
                    <a:pt x="7910" y="21451"/>
                    <a:pt x="5780" y="20883"/>
                  </a:cubicBezTo>
                  <a:cubicBezTo>
                    <a:pt x="3651" y="20314"/>
                    <a:pt x="1825" y="19177"/>
                    <a:pt x="0" y="1804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grpSp>
        <p:nvGrpSpPr>
          <p:cNvPr id="486" name="Zeichnung"/>
          <p:cNvGrpSpPr/>
          <p:nvPr/>
        </p:nvGrpSpPr>
        <p:grpSpPr>
          <a:xfrm>
            <a:off x="8510391" y="6531228"/>
            <a:ext cx="3540188" cy="1190447"/>
            <a:chOff x="0" y="0"/>
            <a:chExt cx="3540187" cy="1190446"/>
          </a:xfrm>
        </p:grpSpPr>
        <p:sp>
          <p:nvSpPr>
            <p:cNvPr id="480" name="Linie"/>
            <p:cNvSpPr/>
            <p:nvPr/>
          </p:nvSpPr>
          <p:spPr>
            <a:xfrm>
              <a:off x="1651865" y="939209"/>
              <a:ext cx="10255" cy="2512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600" y="4114"/>
                    <a:pt x="7199" y="8229"/>
                    <a:pt x="10799" y="11829"/>
                  </a:cubicBezTo>
                  <a:cubicBezTo>
                    <a:pt x="14399" y="15429"/>
                    <a:pt x="18000" y="18514"/>
                    <a:pt x="21600" y="2160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81" name="Linie"/>
            <p:cNvSpPr/>
            <p:nvPr/>
          </p:nvSpPr>
          <p:spPr>
            <a:xfrm>
              <a:off x="1641610" y="893064"/>
              <a:ext cx="210219" cy="153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82" name="Linie"/>
            <p:cNvSpPr/>
            <p:nvPr/>
          </p:nvSpPr>
          <p:spPr>
            <a:xfrm>
              <a:off x="1667246" y="1026373"/>
              <a:ext cx="148692" cy="51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83" name="Linie"/>
            <p:cNvSpPr/>
            <p:nvPr/>
          </p:nvSpPr>
          <p:spPr>
            <a:xfrm>
              <a:off x="53433" y="216755"/>
              <a:ext cx="12048" cy="189109"/>
            </a:xfrm>
            <a:custGeom>
              <a:avLst/>
              <a:gdLst/>
              <a:ahLst/>
              <a:cxnLst>
                <a:cxn ang="0">
                  <a:pos x="wd2" y="hd2"/>
                </a:cxn>
                <a:cxn ang="5400000">
                  <a:pos x="wd2" y="hd2"/>
                </a:cxn>
                <a:cxn ang="10800000">
                  <a:pos x="wd2" y="hd2"/>
                </a:cxn>
                <a:cxn ang="16200000">
                  <a:pos x="wd2" y="hd2"/>
                </a:cxn>
              </a:cxnLst>
              <a:rect l="0" t="0" r="r" b="b"/>
              <a:pathLst>
                <a:path w="21118" h="21465" extrusionOk="0">
                  <a:moveTo>
                    <a:pt x="21118" y="1419"/>
                  </a:moveTo>
                  <a:cubicBezTo>
                    <a:pt x="13918" y="642"/>
                    <a:pt x="6718" y="-135"/>
                    <a:pt x="3118" y="20"/>
                  </a:cubicBezTo>
                  <a:cubicBezTo>
                    <a:pt x="-482" y="176"/>
                    <a:pt x="-482" y="1264"/>
                    <a:pt x="718" y="4605"/>
                  </a:cubicBezTo>
                  <a:cubicBezTo>
                    <a:pt x="1918" y="7946"/>
                    <a:pt x="4318" y="13540"/>
                    <a:pt x="6718" y="16725"/>
                  </a:cubicBezTo>
                  <a:cubicBezTo>
                    <a:pt x="9119" y="19911"/>
                    <a:pt x="11519" y="20688"/>
                    <a:pt x="13919" y="21465"/>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84" name="Linie"/>
            <p:cNvSpPr/>
            <p:nvPr/>
          </p:nvSpPr>
          <p:spPr>
            <a:xfrm>
              <a:off x="0" y="142662"/>
              <a:ext cx="240968" cy="300915"/>
            </a:xfrm>
            <a:custGeom>
              <a:avLst/>
              <a:gdLst/>
              <a:ahLst/>
              <a:cxnLst>
                <a:cxn ang="0">
                  <a:pos x="wd2" y="hd2"/>
                </a:cxn>
                <a:cxn ang="5400000">
                  <a:pos x="wd2" y="hd2"/>
                </a:cxn>
                <a:cxn ang="10800000">
                  <a:pos x="wd2" y="hd2"/>
                </a:cxn>
                <a:cxn ang="16200000">
                  <a:pos x="wd2" y="hd2"/>
                </a:cxn>
              </a:cxnLst>
              <a:rect l="0" t="0" r="r" b="b"/>
              <a:pathLst>
                <a:path w="21358" h="21385" extrusionOk="0">
                  <a:moveTo>
                    <a:pt x="343" y="5862"/>
                  </a:moveTo>
                  <a:cubicBezTo>
                    <a:pt x="101" y="4889"/>
                    <a:pt x="-142" y="3916"/>
                    <a:pt x="101" y="2992"/>
                  </a:cubicBezTo>
                  <a:cubicBezTo>
                    <a:pt x="343" y="2068"/>
                    <a:pt x="1071" y="1192"/>
                    <a:pt x="2588" y="657"/>
                  </a:cubicBezTo>
                  <a:cubicBezTo>
                    <a:pt x="4105" y="122"/>
                    <a:pt x="6411" y="-73"/>
                    <a:pt x="8231" y="24"/>
                  </a:cubicBezTo>
                  <a:cubicBezTo>
                    <a:pt x="10051" y="122"/>
                    <a:pt x="11386" y="511"/>
                    <a:pt x="12418" y="1192"/>
                  </a:cubicBezTo>
                  <a:cubicBezTo>
                    <a:pt x="13449" y="1873"/>
                    <a:pt x="14177" y="2846"/>
                    <a:pt x="14420" y="3819"/>
                  </a:cubicBezTo>
                  <a:cubicBezTo>
                    <a:pt x="14662" y="4792"/>
                    <a:pt x="14420" y="5765"/>
                    <a:pt x="13813" y="6592"/>
                  </a:cubicBezTo>
                  <a:cubicBezTo>
                    <a:pt x="13206" y="7419"/>
                    <a:pt x="12236" y="8100"/>
                    <a:pt x="11447" y="8586"/>
                  </a:cubicBezTo>
                  <a:cubicBezTo>
                    <a:pt x="10658" y="9073"/>
                    <a:pt x="10051" y="9365"/>
                    <a:pt x="9445" y="9511"/>
                  </a:cubicBezTo>
                  <a:cubicBezTo>
                    <a:pt x="8838" y="9657"/>
                    <a:pt x="8231" y="9657"/>
                    <a:pt x="8231" y="9608"/>
                  </a:cubicBezTo>
                  <a:cubicBezTo>
                    <a:pt x="8231" y="9559"/>
                    <a:pt x="8838" y="9462"/>
                    <a:pt x="10112" y="9511"/>
                  </a:cubicBezTo>
                  <a:cubicBezTo>
                    <a:pt x="11386" y="9559"/>
                    <a:pt x="13328" y="9754"/>
                    <a:pt x="15087" y="10289"/>
                  </a:cubicBezTo>
                  <a:cubicBezTo>
                    <a:pt x="16847" y="10824"/>
                    <a:pt x="18424" y="11700"/>
                    <a:pt x="19516" y="12673"/>
                  </a:cubicBezTo>
                  <a:cubicBezTo>
                    <a:pt x="20609" y="13646"/>
                    <a:pt x="21215" y="14716"/>
                    <a:pt x="21337" y="15786"/>
                  </a:cubicBezTo>
                  <a:cubicBezTo>
                    <a:pt x="21458" y="16857"/>
                    <a:pt x="21094" y="17927"/>
                    <a:pt x="19698" y="18900"/>
                  </a:cubicBezTo>
                  <a:cubicBezTo>
                    <a:pt x="18303" y="19873"/>
                    <a:pt x="15876" y="20749"/>
                    <a:pt x="13570" y="21138"/>
                  </a:cubicBezTo>
                  <a:cubicBezTo>
                    <a:pt x="11265" y="21527"/>
                    <a:pt x="9080" y="21430"/>
                    <a:pt x="7382" y="21041"/>
                  </a:cubicBezTo>
                  <a:cubicBezTo>
                    <a:pt x="5683" y="20651"/>
                    <a:pt x="4469" y="19970"/>
                    <a:pt x="3256" y="19289"/>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85" name="Linie"/>
            <p:cNvSpPr/>
            <p:nvPr/>
          </p:nvSpPr>
          <p:spPr>
            <a:xfrm>
              <a:off x="3335915" y="0"/>
              <a:ext cx="204273" cy="243913"/>
            </a:xfrm>
            <a:custGeom>
              <a:avLst/>
              <a:gdLst/>
              <a:ahLst/>
              <a:cxnLst>
                <a:cxn ang="0">
                  <a:pos x="wd2" y="hd2"/>
                </a:cxn>
                <a:cxn ang="5400000">
                  <a:pos x="wd2" y="hd2"/>
                </a:cxn>
                <a:cxn ang="10800000">
                  <a:pos x="wd2" y="hd2"/>
                </a:cxn>
                <a:cxn ang="16200000">
                  <a:pos x="wd2" y="hd2"/>
                </a:cxn>
              </a:cxnLst>
              <a:rect l="0" t="0" r="r" b="b"/>
              <a:pathLst>
                <a:path w="21343" h="21261" extrusionOk="0">
                  <a:moveTo>
                    <a:pt x="17910" y="1008"/>
                  </a:moveTo>
                  <a:cubicBezTo>
                    <a:pt x="15478" y="412"/>
                    <a:pt x="13046" y="-185"/>
                    <a:pt x="10901" y="54"/>
                  </a:cubicBezTo>
                  <a:cubicBezTo>
                    <a:pt x="8755" y="292"/>
                    <a:pt x="6895" y="1366"/>
                    <a:pt x="5179" y="3037"/>
                  </a:cubicBezTo>
                  <a:cubicBezTo>
                    <a:pt x="3462" y="4708"/>
                    <a:pt x="1889" y="6975"/>
                    <a:pt x="959" y="8825"/>
                  </a:cubicBezTo>
                  <a:cubicBezTo>
                    <a:pt x="29" y="10675"/>
                    <a:pt x="-257" y="12107"/>
                    <a:pt x="244" y="13598"/>
                  </a:cubicBezTo>
                  <a:cubicBezTo>
                    <a:pt x="744" y="15090"/>
                    <a:pt x="2032" y="16642"/>
                    <a:pt x="3748" y="17954"/>
                  </a:cubicBezTo>
                  <a:cubicBezTo>
                    <a:pt x="5465" y="19267"/>
                    <a:pt x="7611" y="20341"/>
                    <a:pt x="9542" y="20878"/>
                  </a:cubicBezTo>
                  <a:cubicBezTo>
                    <a:pt x="11473" y="21415"/>
                    <a:pt x="13189" y="21415"/>
                    <a:pt x="15120" y="20699"/>
                  </a:cubicBezTo>
                  <a:cubicBezTo>
                    <a:pt x="17052" y="19983"/>
                    <a:pt x="19197" y="18551"/>
                    <a:pt x="21343" y="17119"/>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487" name="Linie"/>
          <p:cNvSpPr/>
          <p:nvPr/>
        </p:nvSpPr>
        <p:spPr>
          <a:xfrm flipV="1">
            <a:off x="8788434" y="3420972"/>
            <a:ext cx="1476350" cy="3219862"/>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88" name="Linie"/>
          <p:cNvSpPr/>
          <p:nvPr/>
        </p:nvSpPr>
        <p:spPr>
          <a:xfrm flipH="1" flipV="1">
            <a:off x="10243027" y="3424889"/>
            <a:ext cx="1588772" cy="3073605"/>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89" name="„Denn wird der Radius EA bis F verlängert, dann ist EA gleich EF“"/>
          <p:cNvSpPr txBox="1"/>
          <p:nvPr/>
        </p:nvSpPr>
        <p:spPr>
          <a:xfrm>
            <a:off x="371212" y="2214781"/>
            <a:ext cx="9764322" cy="437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sz="2200" b="0"/>
            </a:pPr>
            <a:r>
              <a:t>„Denn wird der Radius </a:t>
            </a:r>
            <a:r>
              <a:rPr b="1">
                <a:solidFill>
                  <a:srgbClr val="76BB40"/>
                </a:solidFill>
              </a:rPr>
              <a:t>EA bis F verlängert</a:t>
            </a:r>
            <a:r>
              <a:t>, dann ist </a:t>
            </a:r>
            <a:r>
              <a:rPr b="1">
                <a:solidFill>
                  <a:srgbClr val="76BB40"/>
                </a:solidFill>
              </a:rPr>
              <a:t>EA</a:t>
            </a:r>
            <a:r>
              <a:t> gleich </a:t>
            </a:r>
            <a:r>
              <a:rPr b="1">
                <a:solidFill>
                  <a:srgbClr val="76BB40"/>
                </a:solidFill>
              </a:rPr>
              <a:t>EF</a:t>
            </a:r>
            <a:r>
              <a:t>“</a:t>
            </a:r>
          </a:p>
        </p:txBody>
      </p:sp>
      <p:sp>
        <p:nvSpPr>
          <p:cNvPr id="490" name="Linie"/>
          <p:cNvSpPr/>
          <p:nvPr/>
        </p:nvSpPr>
        <p:spPr>
          <a:xfrm flipV="1">
            <a:off x="8814768" y="5384898"/>
            <a:ext cx="1423684" cy="1246300"/>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91" name="Linie"/>
          <p:cNvSpPr/>
          <p:nvPr/>
        </p:nvSpPr>
        <p:spPr>
          <a:xfrm flipH="1" flipV="1">
            <a:off x="10278112" y="5385656"/>
            <a:ext cx="1518603" cy="1112036"/>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92" name="„Somit ist der Winkel EAB gleich EBA und deshalb die Winkel EAB und EBA zusammen gleich dem doppelten EAB“"/>
          <p:cNvSpPr txBox="1"/>
          <p:nvPr/>
        </p:nvSpPr>
        <p:spPr>
          <a:xfrm>
            <a:off x="390604" y="2750965"/>
            <a:ext cx="8513054" cy="865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sz="2200" b="0"/>
            </a:pPr>
            <a:r>
              <a:t>„Somit ist der Winkel </a:t>
            </a:r>
            <a:r>
              <a:rPr b="1">
                <a:solidFill>
                  <a:srgbClr val="BE38F3"/>
                </a:solidFill>
              </a:rPr>
              <a:t>EAB</a:t>
            </a:r>
            <a:r>
              <a:t> gleich </a:t>
            </a:r>
            <a:r>
              <a:rPr b="1">
                <a:solidFill>
                  <a:srgbClr val="BE38F3"/>
                </a:solidFill>
              </a:rPr>
              <a:t>EBA</a:t>
            </a:r>
            <a:r>
              <a:t> und deshalb die Winkel EAB und EBA zusammen gleich dem doppelten EAB“</a:t>
            </a:r>
          </a:p>
        </p:txBody>
      </p:sp>
      <p:sp>
        <p:nvSpPr>
          <p:cNvPr id="493" name="„Da am Dreieck EAB der äußere Winkel gleich den beiden inneren ggü. liegenden Winkeln zusammen ist, ist der Winkel BEF gleich den Winkeln EAB und EBA zusammen“"/>
          <p:cNvSpPr txBox="1"/>
          <p:nvPr/>
        </p:nvSpPr>
        <p:spPr>
          <a:xfrm>
            <a:off x="456253" y="4708188"/>
            <a:ext cx="7505143" cy="1291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sz="2200" b="0"/>
            </a:pPr>
            <a:r>
              <a:t>„Da am Dreieck EAB der äußere Winkel gleich den beiden inneren ggü. liegenden Winkeln zusammen ist, ist der Winkel </a:t>
            </a:r>
            <a:r>
              <a:rPr b="1">
                <a:solidFill>
                  <a:srgbClr val="FEB43F"/>
                </a:solidFill>
              </a:rPr>
              <a:t>BEF</a:t>
            </a:r>
            <a:r>
              <a:t> gleich den Winkeln </a:t>
            </a:r>
            <a:r>
              <a:rPr b="1">
                <a:solidFill>
                  <a:srgbClr val="BE38F3"/>
                </a:solidFill>
              </a:rPr>
              <a:t>EAB</a:t>
            </a:r>
            <a:r>
              <a:t> und </a:t>
            </a:r>
            <a:r>
              <a:rPr b="1">
                <a:solidFill>
                  <a:srgbClr val="BE38F3"/>
                </a:solidFill>
              </a:rPr>
              <a:t>EBA</a:t>
            </a:r>
            <a:r>
              <a:t> zusammen“</a:t>
            </a:r>
          </a:p>
        </p:txBody>
      </p:sp>
      <p:sp>
        <p:nvSpPr>
          <p:cNvPr id="494" name="Linie"/>
          <p:cNvSpPr/>
          <p:nvPr/>
        </p:nvSpPr>
        <p:spPr>
          <a:xfrm flipV="1">
            <a:off x="10256255" y="5355373"/>
            <a:ext cx="1" cy="1984602"/>
          </a:xfrm>
          <a:prstGeom prst="line">
            <a:avLst/>
          </a:prstGeom>
          <a:ln w="38100">
            <a:solidFill>
              <a:schemeClr val="accent3"/>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95" name="Buch I Proposition 32:…"/>
          <p:cNvSpPr txBox="1"/>
          <p:nvPr/>
        </p:nvSpPr>
        <p:spPr>
          <a:xfrm>
            <a:off x="475611" y="6155243"/>
            <a:ext cx="7217931" cy="1599190"/>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Buch I Proposition 32:</a:t>
            </a:r>
          </a:p>
          <a:p>
            <a:pPr algn="l">
              <a:lnSpc>
                <a:spcPct val="125000"/>
              </a:lnSpc>
              <a:defRPr sz="2200" b="0">
                <a:latin typeface="Arial"/>
                <a:ea typeface="Arial"/>
                <a:cs typeface="Arial"/>
                <a:sym typeface="Arial"/>
              </a:defRPr>
            </a:pPr>
            <a:r>
              <a:rPr>
                <a:solidFill>
                  <a:srgbClr val="E22400"/>
                </a:solidFill>
              </a:rPr>
              <a:t>Der Außenwinkel eines Dreiecks ist die Summe der zwei nicht anliegenden Innenwinkel.</a:t>
            </a:r>
            <a:r>
              <a:t> Die Summe aller 3 Winkel ist 2 Rechte.</a:t>
            </a:r>
          </a:p>
        </p:txBody>
      </p:sp>
      <p:sp>
        <p:nvSpPr>
          <p:cNvPr id="496" name="Buch I Proposition 5:…"/>
          <p:cNvSpPr txBox="1"/>
          <p:nvPr/>
        </p:nvSpPr>
        <p:spPr>
          <a:xfrm>
            <a:off x="455104" y="3797271"/>
            <a:ext cx="7157345" cy="778260"/>
          </a:xfrm>
          <a:prstGeom prst="rect">
            <a:avLst/>
          </a:prstGeom>
          <a:solidFill>
            <a:srgbClr val="FFF2D5"/>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Buch I Proposition 5:</a:t>
            </a:r>
          </a:p>
          <a:p>
            <a:pPr algn="l">
              <a:lnSpc>
                <a:spcPct val="125000"/>
              </a:lnSpc>
              <a:defRPr sz="2200" b="0">
                <a:solidFill>
                  <a:srgbClr val="E22400"/>
                </a:solidFill>
                <a:latin typeface="Arial"/>
                <a:ea typeface="Arial"/>
                <a:cs typeface="Arial"/>
                <a:sym typeface="Arial"/>
              </a:defRPr>
            </a:pPr>
            <a:r>
              <a:t>Gleichheit der Basiswinkel im gleichschenkligen Dreieck</a:t>
            </a:r>
          </a:p>
        </p:txBody>
      </p:sp>
      <p:grpSp>
        <p:nvGrpSpPr>
          <p:cNvPr id="499" name="Zeichnung"/>
          <p:cNvGrpSpPr/>
          <p:nvPr/>
        </p:nvGrpSpPr>
        <p:grpSpPr>
          <a:xfrm>
            <a:off x="8806325" y="3476035"/>
            <a:ext cx="1444658" cy="3132861"/>
            <a:chOff x="0" y="0"/>
            <a:chExt cx="1444657" cy="3132859"/>
          </a:xfrm>
        </p:grpSpPr>
        <p:sp>
          <p:nvSpPr>
            <p:cNvPr id="497" name="Form"/>
            <p:cNvSpPr/>
            <p:nvPr/>
          </p:nvSpPr>
          <p:spPr>
            <a:xfrm>
              <a:off x="980504" y="0"/>
              <a:ext cx="464154" cy="1195580"/>
            </a:xfrm>
            <a:custGeom>
              <a:avLst/>
              <a:gdLst/>
              <a:ahLst/>
              <a:cxnLst>
                <a:cxn ang="0">
                  <a:pos x="wd2" y="hd2"/>
                </a:cxn>
                <a:cxn ang="5400000">
                  <a:pos x="wd2" y="hd2"/>
                </a:cxn>
                <a:cxn ang="10800000">
                  <a:pos x="wd2" y="hd2"/>
                </a:cxn>
                <a:cxn ang="16200000">
                  <a:pos x="wd2" y="hd2"/>
                </a:cxn>
              </a:cxnLst>
              <a:rect l="0" t="0" r="r" b="b"/>
              <a:pathLst>
                <a:path w="21563" h="21600" extrusionOk="0">
                  <a:moveTo>
                    <a:pt x="21563" y="0"/>
                  </a:moveTo>
                  <a:cubicBezTo>
                    <a:pt x="20620" y="700"/>
                    <a:pt x="19677" y="1400"/>
                    <a:pt x="18906" y="2000"/>
                  </a:cubicBezTo>
                  <a:cubicBezTo>
                    <a:pt x="18134" y="2600"/>
                    <a:pt x="17534" y="3100"/>
                    <a:pt x="16892" y="3567"/>
                  </a:cubicBezTo>
                  <a:cubicBezTo>
                    <a:pt x="16249" y="4033"/>
                    <a:pt x="15563" y="4467"/>
                    <a:pt x="14877" y="5067"/>
                  </a:cubicBezTo>
                  <a:cubicBezTo>
                    <a:pt x="14192" y="5667"/>
                    <a:pt x="13506" y="6433"/>
                    <a:pt x="12820" y="7167"/>
                  </a:cubicBezTo>
                  <a:cubicBezTo>
                    <a:pt x="12134" y="7900"/>
                    <a:pt x="11449" y="8600"/>
                    <a:pt x="10634" y="9367"/>
                  </a:cubicBezTo>
                  <a:cubicBezTo>
                    <a:pt x="9820" y="10133"/>
                    <a:pt x="8877" y="10967"/>
                    <a:pt x="8106" y="11617"/>
                  </a:cubicBezTo>
                  <a:cubicBezTo>
                    <a:pt x="7334" y="12267"/>
                    <a:pt x="6734" y="12733"/>
                    <a:pt x="6177" y="13100"/>
                  </a:cubicBezTo>
                  <a:cubicBezTo>
                    <a:pt x="5620" y="13467"/>
                    <a:pt x="5106" y="13733"/>
                    <a:pt x="4634" y="14100"/>
                  </a:cubicBezTo>
                  <a:cubicBezTo>
                    <a:pt x="4163" y="14467"/>
                    <a:pt x="3734" y="14933"/>
                    <a:pt x="3092" y="15600"/>
                  </a:cubicBezTo>
                  <a:cubicBezTo>
                    <a:pt x="2449" y="16267"/>
                    <a:pt x="1592" y="17133"/>
                    <a:pt x="1034" y="17633"/>
                  </a:cubicBezTo>
                  <a:cubicBezTo>
                    <a:pt x="477" y="18133"/>
                    <a:pt x="220" y="18267"/>
                    <a:pt x="92" y="18417"/>
                  </a:cubicBezTo>
                  <a:cubicBezTo>
                    <a:pt x="-37" y="18567"/>
                    <a:pt x="-37" y="18733"/>
                    <a:pt x="134" y="18867"/>
                  </a:cubicBezTo>
                  <a:cubicBezTo>
                    <a:pt x="306" y="19000"/>
                    <a:pt x="649" y="19100"/>
                    <a:pt x="1377" y="19300"/>
                  </a:cubicBezTo>
                  <a:cubicBezTo>
                    <a:pt x="2106" y="19500"/>
                    <a:pt x="3220" y="19800"/>
                    <a:pt x="4677" y="20067"/>
                  </a:cubicBezTo>
                  <a:cubicBezTo>
                    <a:pt x="6134" y="20333"/>
                    <a:pt x="7934" y="20567"/>
                    <a:pt x="9520" y="20733"/>
                  </a:cubicBezTo>
                  <a:cubicBezTo>
                    <a:pt x="11106" y="20900"/>
                    <a:pt x="12477" y="21000"/>
                    <a:pt x="14020" y="21083"/>
                  </a:cubicBezTo>
                  <a:cubicBezTo>
                    <a:pt x="15563" y="21167"/>
                    <a:pt x="17277" y="21233"/>
                    <a:pt x="18349" y="21283"/>
                  </a:cubicBezTo>
                  <a:cubicBezTo>
                    <a:pt x="19420" y="21333"/>
                    <a:pt x="19849" y="21367"/>
                    <a:pt x="20277" y="21400"/>
                  </a:cubicBezTo>
                  <a:cubicBezTo>
                    <a:pt x="20706" y="21433"/>
                    <a:pt x="21134" y="21467"/>
                    <a:pt x="21306" y="21500"/>
                  </a:cubicBezTo>
                  <a:cubicBezTo>
                    <a:pt x="21477" y="21533"/>
                    <a:pt x="21392" y="21567"/>
                    <a:pt x="21306" y="21600"/>
                  </a:cubicBezTo>
                  <a:close/>
                </a:path>
              </a:pathLst>
            </a:custGeom>
            <a:solidFill>
              <a:srgbClr val="D357FE"/>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498" name="Form"/>
            <p:cNvSpPr/>
            <p:nvPr/>
          </p:nvSpPr>
          <p:spPr>
            <a:xfrm>
              <a:off x="0" y="2427709"/>
              <a:ext cx="592255" cy="705151"/>
            </a:xfrm>
            <a:custGeom>
              <a:avLst/>
              <a:gdLst/>
              <a:ahLst/>
              <a:cxnLst>
                <a:cxn ang="0">
                  <a:pos x="wd2" y="hd2"/>
                </a:cxn>
                <a:cxn ang="5400000">
                  <a:pos x="wd2" y="hd2"/>
                </a:cxn>
                <a:cxn ang="10800000">
                  <a:pos x="wd2" y="hd2"/>
                </a:cxn>
                <a:cxn ang="16200000">
                  <a:pos x="wd2" y="hd2"/>
                </a:cxn>
              </a:cxnLst>
              <a:rect l="0" t="0" r="r" b="b"/>
              <a:pathLst>
                <a:path w="21600" h="21554" extrusionOk="0">
                  <a:moveTo>
                    <a:pt x="0" y="21554"/>
                  </a:moveTo>
                  <a:cubicBezTo>
                    <a:pt x="404" y="20764"/>
                    <a:pt x="807" y="19975"/>
                    <a:pt x="1178" y="19101"/>
                  </a:cubicBezTo>
                  <a:cubicBezTo>
                    <a:pt x="1548" y="18227"/>
                    <a:pt x="1884" y="17268"/>
                    <a:pt x="2288" y="16394"/>
                  </a:cubicBezTo>
                  <a:cubicBezTo>
                    <a:pt x="2692" y="15520"/>
                    <a:pt x="3163" y="14730"/>
                    <a:pt x="3667" y="13969"/>
                  </a:cubicBezTo>
                  <a:cubicBezTo>
                    <a:pt x="4172" y="13207"/>
                    <a:pt x="4710" y="12474"/>
                    <a:pt x="5215" y="11713"/>
                  </a:cubicBezTo>
                  <a:cubicBezTo>
                    <a:pt x="5720" y="10951"/>
                    <a:pt x="6191" y="10162"/>
                    <a:pt x="6729" y="9231"/>
                  </a:cubicBezTo>
                  <a:cubicBezTo>
                    <a:pt x="7267" y="8301"/>
                    <a:pt x="7873" y="7229"/>
                    <a:pt x="8478" y="6101"/>
                  </a:cubicBezTo>
                  <a:cubicBezTo>
                    <a:pt x="9084" y="4973"/>
                    <a:pt x="9690" y="3789"/>
                    <a:pt x="10127" y="2915"/>
                  </a:cubicBezTo>
                  <a:cubicBezTo>
                    <a:pt x="10564" y="2041"/>
                    <a:pt x="10834" y="1477"/>
                    <a:pt x="11002" y="1054"/>
                  </a:cubicBezTo>
                  <a:cubicBezTo>
                    <a:pt x="11170" y="631"/>
                    <a:pt x="11237" y="349"/>
                    <a:pt x="11439" y="180"/>
                  </a:cubicBezTo>
                  <a:cubicBezTo>
                    <a:pt x="11641" y="10"/>
                    <a:pt x="11978" y="-46"/>
                    <a:pt x="12650" y="39"/>
                  </a:cubicBezTo>
                  <a:cubicBezTo>
                    <a:pt x="13323" y="123"/>
                    <a:pt x="14333" y="349"/>
                    <a:pt x="15275" y="687"/>
                  </a:cubicBezTo>
                  <a:cubicBezTo>
                    <a:pt x="16217" y="1026"/>
                    <a:pt x="17092" y="1477"/>
                    <a:pt x="17933" y="2210"/>
                  </a:cubicBezTo>
                  <a:cubicBezTo>
                    <a:pt x="18774" y="2943"/>
                    <a:pt x="19581" y="3958"/>
                    <a:pt x="20187" y="4720"/>
                  </a:cubicBezTo>
                  <a:cubicBezTo>
                    <a:pt x="20793" y="5481"/>
                    <a:pt x="21196" y="5988"/>
                    <a:pt x="21600" y="6496"/>
                  </a:cubicBezTo>
                  <a:close/>
                </a:path>
              </a:pathLst>
            </a:custGeom>
            <a:solidFill>
              <a:srgbClr val="D357FE"/>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grpSp>
        <p:nvGrpSpPr>
          <p:cNvPr id="502" name="Zeichnung"/>
          <p:cNvGrpSpPr/>
          <p:nvPr/>
        </p:nvGrpSpPr>
        <p:grpSpPr>
          <a:xfrm>
            <a:off x="9855362" y="3487105"/>
            <a:ext cx="838428" cy="971632"/>
            <a:chOff x="0" y="0"/>
            <a:chExt cx="838427" cy="971630"/>
          </a:xfrm>
        </p:grpSpPr>
        <p:sp>
          <p:nvSpPr>
            <p:cNvPr id="500" name="Linie"/>
            <p:cNvSpPr/>
            <p:nvPr/>
          </p:nvSpPr>
          <p:spPr>
            <a:xfrm>
              <a:off x="0" y="798122"/>
              <a:ext cx="814657" cy="172752"/>
            </a:xfrm>
            <a:custGeom>
              <a:avLst/>
              <a:gdLst/>
              <a:ahLst/>
              <a:cxnLst>
                <a:cxn ang="0">
                  <a:pos x="wd2" y="hd2"/>
                </a:cxn>
                <a:cxn ang="5400000">
                  <a:pos x="wd2" y="hd2"/>
                </a:cxn>
                <a:cxn ang="10800000">
                  <a:pos x="wd2" y="hd2"/>
                </a:cxn>
                <a:cxn ang="16200000">
                  <a:pos x="wd2" y="hd2"/>
                </a:cxn>
              </a:cxnLst>
              <a:rect l="0" t="0" r="r" b="b"/>
              <a:pathLst>
                <a:path w="21600" h="21394" extrusionOk="0">
                  <a:moveTo>
                    <a:pt x="0" y="5742"/>
                  </a:moveTo>
                  <a:cubicBezTo>
                    <a:pt x="644" y="8476"/>
                    <a:pt x="1288" y="11210"/>
                    <a:pt x="2078" y="13397"/>
                  </a:cubicBezTo>
                  <a:cubicBezTo>
                    <a:pt x="2868" y="15585"/>
                    <a:pt x="3805" y="17225"/>
                    <a:pt x="4859" y="18592"/>
                  </a:cubicBezTo>
                  <a:cubicBezTo>
                    <a:pt x="5912" y="19959"/>
                    <a:pt x="7083" y="21053"/>
                    <a:pt x="8400" y="21327"/>
                  </a:cubicBezTo>
                  <a:cubicBezTo>
                    <a:pt x="9717" y="21600"/>
                    <a:pt x="11180" y="21053"/>
                    <a:pt x="12644" y="19549"/>
                  </a:cubicBezTo>
                  <a:cubicBezTo>
                    <a:pt x="14107" y="18046"/>
                    <a:pt x="15571" y="15585"/>
                    <a:pt x="16712" y="13397"/>
                  </a:cubicBezTo>
                  <a:cubicBezTo>
                    <a:pt x="17854" y="11210"/>
                    <a:pt x="18673" y="9296"/>
                    <a:pt x="19434" y="7109"/>
                  </a:cubicBezTo>
                  <a:cubicBezTo>
                    <a:pt x="20195" y="4921"/>
                    <a:pt x="20898" y="2461"/>
                    <a:pt x="21600" y="0"/>
                  </a:cubicBezTo>
                </a:path>
              </a:pathLst>
            </a:custGeom>
            <a:noFill/>
            <a:ln w="25400" cap="rnd">
              <a:solidFill>
                <a:srgbClr val="00A1D8"/>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501" name="Form"/>
            <p:cNvSpPr/>
            <p:nvPr/>
          </p:nvSpPr>
          <p:spPr>
            <a:xfrm>
              <a:off x="3748" y="0"/>
              <a:ext cx="834680" cy="971631"/>
            </a:xfrm>
            <a:custGeom>
              <a:avLst/>
              <a:gdLst/>
              <a:ahLst/>
              <a:cxnLst>
                <a:cxn ang="0">
                  <a:pos x="wd2" y="hd2"/>
                </a:cxn>
                <a:cxn ang="5400000">
                  <a:pos x="wd2" y="hd2"/>
                </a:cxn>
                <a:cxn ang="10800000">
                  <a:pos x="wd2" y="hd2"/>
                </a:cxn>
                <a:cxn ang="16200000">
                  <a:pos x="wd2" y="hd2"/>
                </a:cxn>
              </a:cxnLst>
              <a:rect l="0" t="0" r="r" b="b"/>
              <a:pathLst>
                <a:path w="21571" h="21584" extrusionOk="0">
                  <a:moveTo>
                    <a:pt x="10127" y="0"/>
                  </a:moveTo>
                  <a:cubicBezTo>
                    <a:pt x="9603" y="984"/>
                    <a:pt x="9078" y="1967"/>
                    <a:pt x="8601" y="2808"/>
                  </a:cubicBezTo>
                  <a:cubicBezTo>
                    <a:pt x="8125" y="3648"/>
                    <a:pt x="7695" y="4345"/>
                    <a:pt x="7314" y="5000"/>
                  </a:cubicBezTo>
                  <a:cubicBezTo>
                    <a:pt x="6933" y="5656"/>
                    <a:pt x="6599" y="6271"/>
                    <a:pt x="6337" y="6783"/>
                  </a:cubicBezTo>
                  <a:cubicBezTo>
                    <a:pt x="6074" y="7296"/>
                    <a:pt x="5884" y="7706"/>
                    <a:pt x="5693" y="8115"/>
                  </a:cubicBezTo>
                  <a:cubicBezTo>
                    <a:pt x="5502" y="8525"/>
                    <a:pt x="5311" y="8935"/>
                    <a:pt x="5001" y="9550"/>
                  </a:cubicBezTo>
                  <a:cubicBezTo>
                    <a:pt x="4692" y="10165"/>
                    <a:pt x="4262" y="10984"/>
                    <a:pt x="3929" y="11722"/>
                  </a:cubicBezTo>
                  <a:cubicBezTo>
                    <a:pt x="3595" y="12460"/>
                    <a:pt x="3356" y="13116"/>
                    <a:pt x="3046" y="13710"/>
                  </a:cubicBezTo>
                  <a:cubicBezTo>
                    <a:pt x="2737" y="14304"/>
                    <a:pt x="2355" y="14837"/>
                    <a:pt x="1974" y="15391"/>
                  </a:cubicBezTo>
                  <a:cubicBezTo>
                    <a:pt x="1592" y="15944"/>
                    <a:pt x="1211" y="16518"/>
                    <a:pt x="877" y="17009"/>
                  </a:cubicBezTo>
                  <a:cubicBezTo>
                    <a:pt x="543" y="17501"/>
                    <a:pt x="257" y="17911"/>
                    <a:pt x="114" y="18219"/>
                  </a:cubicBezTo>
                  <a:cubicBezTo>
                    <a:pt x="-29" y="18526"/>
                    <a:pt x="-29" y="18731"/>
                    <a:pt x="66" y="18895"/>
                  </a:cubicBezTo>
                  <a:cubicBezTo>
                    <a:pt x="162" y="19059"/>
                    <a:pt x="352" y="19182"/>
                    <a:pt x="877" y="19489"/>
                  </a:cubicBezTo>
                  <a:cubicBezTo>
                    <a:pt x="1401" y="19797"/>
                    <a:pt x="2260" y="20288"/>
                    <a:pt x="3237" y="20657"/>
                  </a:cubicBezTo>
                  <a:cubicBezTo>
                    <a:pt x="4215" y="21026"/>
                    <a:pt x="5311" y="21272"/>
                    <a:pt x="6337" y="21416"/>
                  </a:cubicBezTo>
                  <a:cubicBezTo>
                    <a:pt x="7362" y="21559"/>
                    <a:pt x="8315" y="21600"/>
                    <a:pt x="9388" y="21580"/>
                  </a:cubicBezTo>
                  <a:cubicBezTo>
                    <a:pt x="10461" y="21559"/>
                    <a:pt x="11653" y="21477"/>
                    <a:pt x="12726" y="21313"/>
                  </a:cubicBezTo>
                  <a:cubicBezTo>
                    <a:pt x="13799" y="21149"/>
                    <a:pt x="14752" y="20903"/>
                    <a:pt x="15587" y="20596"/>
                  </a:cubicBezTo>
                  <a:cubicBezTo>
                    <a:pt x="16421" y="20288"/>
                    <a:pt x="17137" y="19920"/>
                    <a:pt x="17804" y="19551"/>
                  </a:cubicBezTo>
                  <a:cubicBezTo>
                    <a:pt x="18472" y="19182"/>
                    <a:pt x="19092" y="18813"/>
                    <a:pt x="19711" y="18465"/>
                  </a:cubicBezTo>
                  <a:cubicBezTo>
                    <a:pt x="20331" y="18116"/>
                    <a:pt x="20951" y="17788"/>
                    <a:pt x="21571" y="17460"/>
                  </a:cubicBezTo>
                  <a:close/>
                </a:path>
              </a:pathLst>
            </a:custGeom>
            <a:solidFill>
              <a:srgbClr val="00A1D8"/>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503" name="Linie"/>
          <p:cNvSpPr/>
          <p:nvPr/>
        </p:nvSpPr>
        <p:spPr>
          <a:xfrm flipV="1">
            <a:off x="10256255" y="3428593"/>
            <a:ext cx="1" cy="1923527"/>
          </a:xfrm>
          <a:prstGeom prst="line">
            <a:avLst/>
          </a:prstGeom>
          <a:ln w="38100">
            <a:solidFill>
              <a:schemeClr val="accent3"/>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04" name="Zeichnung"/>
          <p:cNvSpPr/>
          <p:nvPr/>
        </p:nvSpPr>
        <p:spPr>
          <a:xfrm>
            <a:off x="9648439" y="5369035"/>
            <a:ext cx="608079" cy="846869"/>
          </a:xfrm>
          <a:custGeom>
            <a:avLst/>
            <a:gdLst/>
            <a:ahLst/>
            <a:cxnLst>
              <a:cxn ang="0">
                <a:pos x="wd2" y="hd2"/>
              </a:cxn>
              <a:cxn ang="5400000">
                <a:pos x="wd2" y="hd2"/>
              </a:cxn>
              <a:cxn ang="10800000">
                <a:pos x="wd2" y="hd2"/>
              </a:cxn>
              <a:cxn ang="16200000">
                <a:pos x="wd2" y="hd2"/>
              </a:cxn>
            </a:cxnLst>
            <a:rect l="0" t="0" r="r" b="b"/>
            <a:pathLst>
              <a:path w="21507" h="21600" extrusionOk="0">
                <a:moveTo>
                  <a:pt x="21115" y="0"/>
                </a:moveTo>
                <a:cubicBezTo>
                  <a:pt x="20137" y="612"/>
                  <a:pt x="19158" y="1224"/>
                  <a:pt x="18277" y="1765"/>
                </a:cubicBezTo>
                <a:cubicBezTo>
                  <a:pt x="17396" y="2306"/>
                  <a:pt x="16613" y="2776"/>
                  <a:pt x="15960" y="3318"/>
                </a:cubicBezTo>
                <a:cubicBezTo>
                  <a:pt x="15308" y="3859"/>
                  <a:pt x="14786" y="4471"/>
                  <a:pt x="14296" y="4941"/>
                </a:cubicBezTo>
                <a:cubicBezTo>
                  <a:pt x="13807" y="5412"/>
                  <a:pt x="13350" y="5741"/>
                  <a:pt x="12338" y="6329"/>
                </a:cubicBezTo>
                <a:cubicBezTo>
                  <a:pt x="11327" y="6918"/>
                  <a:pt x="9761" y="7765"/>
                  <a:pt x="8554" y="8518"/>
                </a:cubicBezTo>
                <a:cubicBezTo>
                  <a:pt x="7346" y="9271"/>
                  <a:pt x="6498" y="9929"/>
                  <a:pt x="5421" y="10635"/>
                </a:cubicBezTo>
                <a:cubicBezTo>
                  <a:pt x="4344" y="11341"/>
                  <a:pt x="3039" y="12094"/>
                  <a:pt x="2126" y="12635"/>
                </a:cubicBezTo>
                <a:cubicBezTo>
                  <a:pt x="1212" y="13176"/>
                  <a:pt x="690" y="13506"/>
                  <a:pt x="364" y="13788"/>
                </a:cubicBezTo>
                <a:cubicBezTo>
                  <a:pt x="38" y="14071"/>
                  <a:pt x="-93" y="14306"/>
                  <a:pt x="70" y="14612"/>
                </a:cubicBezTo>
                <a:cubicBezTo>
                  <a:pt x="233" y="14918"/>
                  <a:pt x="690" y="15294"/>
                  <a:pt x="1408" y="15835"/>
                </a:cubicBezTo>
                <a:cubicBezTo>
                  <a:pt x="2126" y="16376"/>
                  <a:pt x="3105" y="17082"/>
                  <a:pt x="4149" y="17718"/>
                </a:cubicBezTo>
                <a:cubicBezTo>
                  <a:pt x="5193" y="18353"/>
                  <a:pt x="6302" y="18918"/>
                  <a:pt x="7705" y="19459"/>
                </a:cubicBezTo>
                <a:cubicBezTo>
                  <a:pt x="9108" y="20000"/>
                  <a:pt x="10805" y="20518"/>
                  <a:pt x="12338" y="20871"/>
                </a:cubicBezTo>
                <a:cubicBezTo>
                  <a:pt x="13872" y="21224"/>
                  <a:pt x="15242" y="21412"/>
                  <a:pt x="16743" y="21506"/>
                </a:cubicBezTo>
                <a:cubicBezTo>
                  <a:pt x="18244" y="21600"/>
                  <a:pt x="19876" y="21600"/>
                  <a:pt x="21507" y="21600"/>
                </a:cubicBezTo>
                <a:close/>
              </a:path>
            </a:pathLst>
          </a:custGeom>
          <a:solidFill>
            <a:srgbClr val="FEB43F"/>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grpSp>
        <p:nvGrpSpPr>
          <p:cNvPr id="509" name="Zeichnung"/>
          <p:cNvGrpSpPr/>
          <p:nvPr/>
        </p:nvGrpSpPr>
        <p:grpSpPr>
          <a:xfrm>
            <a:off x="9853653" y="5281398"/>
            <a:ext cx="878883" cy="654919"/>
            <a:chOff x="0" y="0"/>
            <a:chExt cx="878882" cy="654917"/>
          </a:xfrm>
        </p:grpSpPr>
        <p:sp>
          <p:nvSpPr>
            <p:cNvPr id="505" name="Linie"/>
            <p:cNvSpPr/>
            <p:nvPr/>
          </p:nvSpPr>
          <p:spPr>
            <a:xfrm>
              <a:off x="340674" y="0"/>
              <a:ext cx="118589" cy="160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086" y="3221"/>
                    <a:pt x="6171" y="6442"/>
                    <a:pt x="9771" y="10042"/>
                  </a:cubicBezTo>
                  <a:cubicBezTo>
                    <a:pt x="13371" y="13642"/>
                    <a:pt x="17486" y="17621"/>
                    <a:pt x="21600" y="2160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506" name="Linie"/>
            <p:cNvSpPr/>
            <p:nvPr/>
          </p:nvSpPr>
          <p:spPr>
            <a:xfrm>
              <a:off x="327969" y="12705"/>
              <a:ext cx="139765" cy="13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364" y="18116"/>
                    <a:pt x="8727" y="14632"/>
                    <a:pt x="12327" y="11032"/>
                  </a:cubicBezTo>
                  <a:cubicBezTo>
                    <a:pt x="15927" y="7432"/>
                    <a:pt x="18764" y="3716"/>
                    <a:pt x="21600" y="0"/>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507" name="Linie"/>
            <p:cNvSpPr/>
            <p:nvPr/>
          </p:nvSpPr>
          <p:spPr>
            <a:xfrm>
              <a:off x="1708" y="447692"/>
              <a:ext cx="854397" cy="207226"/>
            </a:xfrm>
            <a:custGeom>
              <a:avLst/>
              <a:gdLst/>
              <a:ahLst/>
              <a:cxnLst>
                <a:cxn ang="0">
                  <a:pos x="wd2" y="hd2"/>
                </a:cxn>
                <a:cxn ang="5400000">
                  <a:pos x="wd2" y="hd2"/>
                </a:cxn>
                <a:cxn ang="10800000">
                  <a:pos x="wd2" y="hd2"/>
                </a:cxn>
                <a:cxn ang="16200000">
                  <a:pos x="wd2" y="hd2"/>
                </a:cxn>
              </a:cxnLst>
              <a:rect l="0" t="0" r="r" b="b"/>
              <a:pathLst>
                <a:path w="21600" h="21341" extrusionOk="0">
                  <a:moveTo>
                    <a:pt x="0" y="2046"/>
                  </a:moveTo>
                  <a:cubicBezTo>
                    <a:pt x="279" y="4093"/>
                    <a:pt x="558" y="6139"/>
                    <a:pt x="1200" y="8526"/>
                  </a:cubicBezTo>
                  <a:cubicBezTo>
                    <a:pt x="1842" y="10914"/>
                    <a:pt x="2847" y="13642"/>
                    <a:pt x="3907" y="15802"/>
                  </a:cubicBezTo>
                  <a:cubicBezTo>
                    <a:pt x="4967" y="17962"/>
                    <a:pt x="6084" y="19554"/>
                    <a:pt x="7451" y="20463"/>
                  </a:cubicBezTo>
                  <a:cubicBezTo>
                    <a:pt x="8819" y="21373"/>
                    <a:pt x="10437" y="21600"/>
                    <a:pt x="11860" y="21032"/>
                  </a:cubicBezTo>
                  <a:cubicBezTo>
                    <a:pt x="13284" y="20463"/>
                    <a:pt x="14512" y="19099"/>
                    <a:pt x="15488" y="17507"/>
                  </a:cubicBezTo>
                  <a:cubicBezTo>
                    <a:pt x="16465" y="15916"/>
                    <a:pt x="17191" y="14097"/>
                    <a:pt x="17916" y="12278"/>
                  </a:cubicBezTo>
                  <a:cubicBezTo>
                    <a:pt x="18642" y="10459"/>
                    <a:pt x="19367" y="8640"/>
                    <a:pt x="19814" y="7276"/>
                  </a:cubicBezTo>
                  <a:cubicBezTo>
                    <a:pt x="20260" y="5912"/>
                    <a:pt x="20428" y="5002"/>
                    <a:pt x="20679" y="3865"/>
                  </a:cubicBezTo>
                  <a:cubicBezTo>
                    <a:pt x="20930" y="2728"/>
                    <a:pt x="21265" y="1364"/>
                    <a:pt x="21600" y="0"/>
                  </a:cubicBezTo>
                </a:path>
              </a:pathLst>
            </a:custGeom>
            <a:noFill/>
            <a:ln w="25400" cap="rnd">
              <a:solidFill>
                <a:srgbClr val="E63B7A"/>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508" name="Form"/>
            <p:cNvSpPr/>
            <p:nvPr/>
          </p:nvSpPr>
          <p:spPr>
            <a:xfrm>
              <a:off x="0" y="98706"/>
              <a:ext cx="878883" cy="544695"/>
            </a:xfrm>
            <a:custGeom>
              <a:avLst/>
              <a:gdLst/>
              <a:ahLst/>
              <a:cxnLst>
                <a:cxn ang="0">
                  <a:pos x="wd2" y="hd2"/>
                </a:cxn>
                <a:cxn ang="5400000">
                  <a:pos x="wd2" y="hd2"/>
                </a:cxn>
                <a:cxn ang="10800000">
                  <a:pos x="wd2" y="hd2"/>
                </a:cxn>
                <a:cxn ang="16200000">
                  <a:pos x="wd2" y="hd2"/>
                </a:cxn>
              </a:cxnLst>
              <a:rect l="0" t="0" r="r" b="b"/>
              <a:pathLst>
                <a:path w="21571" h="21543" extrusionOk="0">
                  <a:moveTo>
                    <a:pt x="9616" y="0"/>
                  </a:moveTo>
                  <a:cubicBezTo>
                    <a:pt x="8801" y="1095"/>
                    <a:pt x="7986" y="2189"/>
                    <a:pt x="7329" y="3174"/>
                  </a:cubicBezTo>
                  <a:cubicBezTo>
                    <a:pt x="6673" y="4159"/>
                    <a:pt x="6175" y="5035"/>
                    <a:pt x="5699" y="5874"/>
                  </a:cubicBezTo>
                  <a:cubicBezTo>
                    <a:pt x="5224" y="6714"/>
                    <a:pt x="4771" y="7516"/>
                    <a:pt x="4092" y="8501"/>
                  </a:cubicBezTo>
                  <a:cubicBezTo>
                    <a:pt x="3413" y="9486"/>
                    <a:pt x="2507" y="10654"/>
                    <a:pt x="1873" y="11493"/>
                  </a:cubicBezTo>
                  <a:cubicBezTo>
                    <a:pt x="1239" y="12332"/>
                    <a:pt x="877" y="12843"/>
                    <a:pt x="605" y="13208"/>
                  </a:cubicBezTo>
                  <a:cubicBezTo>
                    <a:pt x="333" y="13573"/>
                    <a:pt x="152" y="13792"/>
                    <a:pt x="62" y="14084"/>
                  </a:cubicBezTo>
                  <a:cubicBezTo>
                    <a:pt x="-29" y="14376"/>
                    <a:pt x="-29" y="14741"/>
                    <a:pt x="129" y="15178"/>
                  </a:cubicBezTo>
                  <a:cubicBezTo>
                    <a:pt x="288" y="15616"/>
                    <a:pt x="605" y="16127"/>
                    <a:pt x="990" y="16784"/>
                  </a:cubicBezTo>
                  <a:cubicBezTo>
                    <a:pt x="1375" y="17441"/>
                    <a:pt x="1828" y="18243"/>
                    <a:pt x="2280" y="18791"/>
                  </a:cubicBezTo>
                  <a:cubicBezTo>
                    <a:pt x="2733" y="19338"/>
                    <a:pt x="3186" y="19630"/>
                    <a:pt x="3752" y="19922"/>
                  </a:cubicBezTo>
                  <a:cubicBezTo>
                    <a:pt x="4318" y="20214"/>
                    <a:pt x="4997" y="20505"/>
                    <a:pt x="5677" y="20761"/>
                  </a:cubicBezTo>
                  <a:cubicBezTo>
                    <a:pt x="6356" y="21016"/>
                    <a:pt x="7035" y="21235"/>
                    <a:pt x="7941" y="21381"/>
                  </a:cubicBezTo>
                  <a:cubicBezTo>
                    <a:pt x="8846" y="21527"/>
                    <a:pt x="9979" y="21600"/>
                    <a:pt x="11065" y="21491"/>
                  </a:cubicBezTo>
                  <a:cubicBezTo>
                    <a:pt x="12152" y="21381"/>
                    <a:pt x="13194" y="21089"/>
                    <a:pt x="14145" y="20615"/>
                  </a:cubicBezTo>
                  <a:cubicBezTo>
                    <a:pt x="15096" y="20141"/>
                    <a:pt x="15956" y="19484"/>
                    <a:pt x="16680" y="18827"/>
                  </a:cubicBezTo>
                  <a:cubicBezTo>
                    <a:pt x="17405" y="18170"/>
                    <a:pt x="17994" y="17514"/>
                    <a:pt x="18560" y="16857"/>
                  </a:cubicBezTo>
                  <a:cubicBezTo>
                    <a:pt x="19126" y="16200"/>
                    <a:pt x="19669" y="15543"/>
                    <a:pt x="20167" y="14959"/>
                  </a:cubicBezTo>
                  <a:cubicBezTo>
                    <a:pt x="20665" y="14376"/>
                    <a:pt x="21118" y="13865"/>
                    <a:pt x="21571" y="13354"/>
                  </a:cubicBezTo>
                  <a:close/>
                </a:path>
              </a:pathLst>
            </a:custGeom>
            <a:solidFill>
              <a:srgbClr val="E63B7A"/>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510" name="„Also ist der Winkel BEF gleich dem doppelten EAB“"/>
          <p:cNvSpPr txBox="1"/>
          <p:nvPr/>
        </p:nvSpPr>
        <p:spPr>
          <a:xfrm>
            <a:off x="458039" y="7924788"/>
            <a:ext cx="7176875" cy="437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200" b="0"/>
            </a:pPr>
            <a:r>
              <a:t>„Also ist der Winkel </a:t>
            </a:r>
            <a:r>
              <a:rPr b="1">
                <a:solidFill>
                  <a:srgbClr val="FEB43F"/>
                </a:solidFill>
              </a:rPr>
              <a:t>BEF</a:t>
            </a:r>
            <a:r>
              <a:t> gleich dem doppelten </a:t>
            </a:r>
            <a:r>
              <a:rPr b="1">
                <a:solidFill>
                  <a:srgbClr val="BE38F3"/>
                </a:solidFill>
              </a:rPr>
              <a:t>EAB</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5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1" animBg="1" advAuto="0"/>
      <p:bldP spid="492" grpId="3" animBg="1" advAuto="0"/>
      <p:bldP spid="493" grpId="6" animBg="1" advAuto="0"/>
      <p:bldP spid="494" grpId="2" animBg="1" advAuto="0"/>
      <p:bldP spid="495" grpId="8" animBg="1" advAuto="0"/>
      <p:bldP spid="496" grpId="5" animBg="1" advAuto="0"/>
      <p:bldP spid="499" grpId="4" animBg="1" advAuto="0"/>
      <p:bldP spid="504" grpId="7" animBg="1" advAuto="0"/>
      <p:bldP spid="510" grpId="9"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Aus den gleichen Gründen ist der Winkel FEC gleich dem doppelten EAC und ist BEC gleich dem doppelten BAC“"/>
          <p:cNvSpPr txBox="1">
            <a:spLocks noGrp="1"/>
          </p:cNvSpPr>
          <p:nvPr>
            <p:ph type="subTitle" sz="quarter" idx="1"/>
          </p:nvPr>
        </p:nvSpPr>
        <p:spPr>
          <a:xfrm>
            <a:off x="238166" y="1698522"/>
            <a:ext cx="8050822" cy="1554986"/>
          </a:xfrm>
          <a:prstGeom prst="rect">
            <a:avLst/>
          </a:prstGeom>
        </p:spPr>
        <p:txBody>
          <a:bodyPr/>
          <a:lstStyle/>
          <a:p>
            <a:pPr>
              <a:defRPr sz="2400"/>
            </a:pPr>
            <a:r>
              <a:t>„Aus den gleichen Gründen ist der Winkel </a:t>
            </a:r>
            <a:r>
              <a:rPr b="1">
                <a:solidFill>
                  <a:srgbClr val="858585"/>
                </a:solidFill>
              </a:rPr>
              <a:t>FEC</a:t>
            </a:r>
            <a:r>
              <a:t> gleich dem doppelten </a:t>
            </a:r>
            <a:r>
              <a:rPr b="1">
                <a:solidFill>
                  <a:srgbClr val="929292"/>
                </a:solidFill>
              </a:rPr>
              <a:t>EAC</a:t>
            </a:r>
            <a:r>
              <a:t> und ist </a:t>
            </a:r>
            <a:r>
              <a:rPr b="1">
                <a:solidFill>
                  <a:srgbClr val="E63B7A"/>
                </a:solidFill>
              </a:rPr>
              <a:t>BEC</a:t>
            </a:r>
            <a:r>
              <a:t> gleich dem doppelten </a:t>
            </a:r>
            <a:r>
              <a:rPr b="1">
                <a:solidFill>
                  <a:srgbClr val="0061FE"/>
                </a:solidFill>
              </a:rPr>
              <a:t>BAC</a:t>
            </a:r>
            <a:r>
              <a:t>“</a:t>
            </a:r>
          </a:p>
        </p:txBody>
      </p:sp>
      <p:sp>
        <p:nvSpPr>
          <p:cNvPr id="515"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516" name="„... da der Winkel GEB gleich dem doppelten GDB und damit ist BEC gleich dem doppelten BDC“"/>
          <p:cNvSpPr txBox="1"/>
          <p:nvPr/>
        </p:nvSpPr>
        <p:spPr>
          <a:xfrm>
            <a:off x="287380" y="5595402"/>
            <a:ext cx="7926993" cy="922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5000"/>
              </a:lnSpc>
              <a:defRPr b="0"/>
            </a:pPr>
            <a:r>
              <a:t>„... da der Winkel </a:t>
            </a:r>
            <a:r>
              <a:rPr b="1">
                <a:solidFill>
                  <a:srgbClr val="858585"/>
                </a:solidFill>
              </a:rPr>
              <a:t>GEB</a:t>
            </a:r>
            <a:r>
              <a:t> gleich dem doppelten </a:t>
            </a:r>
            <a:r>
              <a:rPr b="1">
                <a:solidFill>
                  <a:srgbClr val="858585"/>
                </a:solidFill>
              </a:rPr>
              <a:t>GDB</a:t>
            </a:r>
            <a:r>
              <a:t> und damit ist </a:t>
            </a:r>
            <a:r>
              <a:rPr b="1">
                <a:solidFill>
                  <a:srgbClr val="B18CFE"/>
                </a:solidFill>
              </a:rPr>
              <a:t>BEC</a:t>
            </a:r>
            <a:r>
              <a:t> gleich dem doppelten </a:t>
            </a:r>
            <a:r>
              <a:rPr b="1">
                <a:solidFill>
                  <a:srgbClr val="B18CFE"/>
                </a:solidFill>
              </a:rPr>
              <a:t>BDC</a:t>
            </a:r>
            <a:r>
              <a:t>“</a:t>
            </a:r>
          </a:p>
        </p:txBody>
      </p:sp>
      <p:pic>
        <p:nvPicPr>
          <p:cNvPr id="517" name="67EF8264-FD18-4254-8C1A-E3BF3D1604E9-L0-001.jpeg" descr="67EF8264-FD18-4254-8C1A-E3BF3D1604E9-L0-001.jpeg"/>
          <p:cNvPicPr>
            <a:picLocks noChangeAspect="1"/>
          </p:cNvPicPr>
          <p:nvPr/>
        </p:nvPicPr>
        <p:blipFill>
          <a:blip r:embed="rId2"/>
          <a:stretch>
            <a:fillRect/>
          </a:stretch>
        </p:blipFill>
        <p:spPr>
          <a:xfrm>
            <a:off x="8488236" y="4837974"/>
            <a:ext cx="3954887" cy="4020618"/>
          </a:xfrm>
          <a:prstGeom prst="rect">
            <a:avLst/>
          </a:prstGeom>
          <a:ln w="12700">
            <a:miter lim="400000"/>
          </a:ln>
        </p:spPr>
      </p:pic>
      <p:sp>
        <p:nvSpPr>
          <p:cNvPr id="518" name="Linie"/>
          <p:cNvSpPr/>
          <p:nvPr/>
        </p:nvSpPr>
        <p:spPr>
          <a:xfrm flipV="1">
            <a:off x="11761921" y="6460899"/>
            <a:ext cx="262083" cy="1258406"/>
          </a:xfrm>
          <a:prstGeom prst="line">
            <a:avLst/>
          </a:prstGeom>
          <a:ln w="38100">
            <a:solidFill>
              <a:srgbClr val="FF6A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19" name="Linie"/>
          <p:cNvSpPr/>
          <p:nvPr/>
        </p:nvSpPr>
        <p:spPr>
          <a:xfrm flipV="1">
            <a:off x="8919569" y="6448372"/>
            <a:ext cx="3117623" cy="749022"/>
          </a:xfrm>
          <a:prstGeom prst="line">
            <a:avLst/>
          </a:prstGeom>
          <a:ln w="38100">
            <a:solidFill>
              <a:srgbClr val="01C7FC"/>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20" name="„Deshalb ist der Winkel im Mittelpunkt über einem Kreisbogen gleich dem doppelten Winkel in einem Punkt auf der Kreislinie, was zu zeigen war“"/>
          <p:cNvSpPr txBox="1"/>
          <p:nvPr/>
        </p:nvSpPr>
        <p:spPr>
          <a:xfrm>
            <a:off x="277428" y="6945226"/>
            <a:ext cx="7972297" cy="1377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5000"/>
              </a:lnSpc>
              <a:defRPr b="0"/>
            </a:lvl1pPr>
          </a:lstStyle>
          <a:p>
            <a:r>
              <a:t>„Deshalb ist der Winkel im Mittelpunkt über einem Kreisbogen gleich dem doppelten Winkel in einem Punkt auf der Kreislinie, was zu zeigen war“</a:t>
            </a:r>
          </a:p>
        </p:txBody>
      </p:sp>
      <p:sp>
        <p:nvSpPr>
          <p:cNvPr id="521" name="Linie"/>
          <p:cNvSpPr/>
          <p:nvPr/>
        </p:nvSpPr>
        <p:spPr>
          <a:xfrm flipV="1">
            <a:off x="9305378" y="6442040"/>
            <a:ext cx="2729432" cy="1400975"/>
          </a:xfrm>
          <a:prstGeom prst="line">
            <a:avLst/>
          </a:prstGeom>
          <a:ln w="38100">
            <a:solidFill>
              <a:srgbClr val="FF6A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22" name="Zeichnung"/>
          <p:cNvSpPr/>
          <p:nvPr/>
        </p:nvSpPr>
        <p:spPr>
          <a:xfrm>
            <a:off x="9927431" y="7078487"/>
            <a:ext cx="1093195" cy="408549"/>
          </a:xfrm>
          <a:custGeom>
            <a:avLst/>
            <a:gdLst/>
            <a:ahLst/>
            <a:cxnLst>
              <a:cxn ang="0">
                <a:pos x="wd2" y="hd2"/>
              </a:cxn>
              <a:cxn ang="5400000">
                <a:pos x="wd2" y="hd2"/>
              </a:cxn>
              <a:cxn ang="10800000">
                <a:pos x="wd2" y="hd2"/>
              </a:cxn>
              <a:cxn ang="16200000">
                <a:pos x="wd2" y="hd2"/>
              </a:cxn>
            </a:cxnLst>
            <a:rect l="0" t="0" r="r" b="b"/>
            <a:pathLst>
              <a:path w="21588" h="21546" extrusionOk="0">
                <a:moveTo>
                  <a:pt x="3809" y="1348"/>
                </a:moveTo>
                <a:cubicBezTo>
                  <a:pt x="3872" y="1725"/>
                  <a:pt x="3934" y="2102"/>
                  <a:pt x="4052" y="2500"/>
                </a:cubicBezTo>
                <a:cubicBezTo>
                  <a:pt x="4170" y="2897"/>
                  <a:pt x="4342" y="3316"/>
                  <a:pt x="4554" y="3839"/>
                </a:cubicBezTo>
                <a:cubicBezTo>
                  <a:pt x="4765" y="4362"/>
                  <a:pt x="5016" y="4990"/>
                  <a:pt x="5267" y="5493"/>
                </a:cubicBezTo>
                <a:cubicBezTo>
                  <a:pt x="5518" y="5995"/>
                  <a:pt x="5768" y="6372"/>
                  <a:pt x="6051" y="6769"/>
                </a:cubicBezTo>
                <a:cubicBezTo>
                  <a:pt x="6333" y="7167"/>
                  <a:pt x="6646" y="7586"/>
                  <a:pt x="6975" y="7900"/>
                </a:cubicBezTo>
                <a:cubicBezTo>
                  <a:pt x="7304" y="8214"/>
                  <a:pt x="7649" y="8423"/>
                  <a:pt x="8026" y="8611"/>
                </a:cubicBezTo>
                <a:cubicBezTo>
                  <a:pt x="8402" y="8800"/>
                  <a:pt x="8809" y="8967"/>
                  <a:pt x="9193" y="9114"/>
                </a:cubicBezTo>
                <a:cubicBezTo>
                  <a:pt x="9577" y="9260"/>
                  <a:pt x="9938" y="9386"/>
                  <a:pt x="10314" y="9448"/>
                </a:cubicBezTo>
                <a:cubicBezTo>
                  <a:pt x="10690" y="9511"/>
                  <a:pt x="11082" y="9511"/>
                  <a:pt x="11435" y="9469"/>
                </a:cubicBezTo>
                <a:cubicBezTo>
                  <a:pt x="11788" y="9427"/>
                  <a:pt x="12101" y="9344"/>
                  <a:pt x="12375" y="9260"/>
                </a:cubicBezTo>
                <a:cubicBezTo>
                  <a:pt x="12650" y="9176"/>
                  <a:pt x="12885" y="9093"/>
                  <a:pt x="13198" y="8925"/>
                </a:cubicBezTo>
                <a:cubicBezTo>
                  <a:pt x="13512" y="8758"/>
                  <a:pt x="13904" y="8507"/>
                  <a:pt x="14233" y="8255"/>
                </a:cubicBezTo>
                <a:cubicBezTo>
                  <a:pt x="14562" y="8004"/>
                  <a:pt x="14828" y="7753"/>
                  <a:pt x="15118" y="7418"/>
                </a:cubicBezTo>
                <a:cubicBezTo>
                  <a:pt x="15408" y="7083"/>
                  <a:pt x="15722" y="6665"/>
                  <a:pt x="16028" y="6204"/>
                </a:cubicBezTo>
                <a:cubicBezTo>
                  <a:pt x="16333" y="5744"/>
                  <a:pt x="16631" y="5241"/>
                  <a:pt x="16866" y="4781"/>
                </a:cubicBezTo>
                <a:cubicBezTo>
                  <a:pt x="17101" y="4320"/>
                  <a:pt x="17274" y="3902"/>
                  <a:pt x="17423" y="3504"/>
                </a:cubicBezTo>
                <a:cubicBezTo>
                  <a:pt x="17572" y="3107"/>
                  <a:pt x="17697" y="2730"/>
                  <a:pt x="17838" y="2311"/>
                </a:cubicBezTo>
                <a:cubicBezTo>
                  <a:pt x="17979" y="1893"/>
                  <a:pt x="18136" y="1432"/>
                  <a:pt x="18269" y="1034"/>
                </a:cubicBezTo>
                <a:cubicBezTo>
                  <a:pt x="18402" y="637"/>
                  <a:pt x="18512" y="302"/>
                  <a:pt x="18606" y="134"/>
                </a:cubicBezTo>
                <a:cubicBezTo>
                  <a:pt x="18700" y="-33"/>
                  <a:pt x="18779" y="-33"/>
                  <a:pt x="18841" y="72"/>
                </a:cubicBezTo>
                <a:cubicBezTo>
                  <a:pt x="18904" y="176"/>
                  <a:pt x="18951" y="386"/>
                  <a:pt x="19061" y="720"/>
                </a:cubicBezTo>
                <a:cubicBezTo>
                  <a:pt x="19170" y="1055"/>
                  <a:pt x="19343" y="1516"/>
                  <a:pt x="19492" y="1872"/>
                </a:cubicBezTo>
                <a:cubicBezTo>
                  <a:pt x="19641" y="2227"/>
                  <a:pt x="19766" y="2479"/>
                  <a:pt x="19938" y="2834"/>
                </a:cubicBezTo>
                <a:cubicBezTo>
                  <a:pt x="20111" y="3190"/>
                  <a:pt x="20330" y="3651"/>
                  <a:pt x="20558" y="4174"/>
                </a:cubicBezTo>
                <a:cubicBezTo>
                  <a:pt x="20785" y="4697"/>
                  <a:pt x="21020" y="5283"/>
                  <a:pt x="21169" y="5639"/>
                </a:cubicBezTo>
                <a:cubicBezTo>
                  <a:pt x="21318" y="5995"/>
                  <a:pt x="21381" y="6120"/>
                  <a:pt x="21443" y="6246"/>
                </a:cubicBezTo>
                <a:cubicBezTo>
                  <a:pt x="21506" y="6372"/>
                  <a:pt x="21569" y="6497"/>
                  <a:pt x="21584" y="6665"/>
                </a:cubicBezTo>
                <a:cubicBezTo>
                  <a:pt x="21600" y="6832"/>
                  <a:pt x="21569" y="7041"/>
                  <a:pt x="21498" y="7293"/>
                </a:cubicBezTo>
                <a:cubicBezTo>
                  <a:pt x="21428" y="7544"/>
                  <a:pt x="21318" y="7837"/>
                  <a:pt x="21177" y="8193"/>
                </a:cubicBezTo>
                <a:cubicBezTo>
                  <a:pt x="21036" y="8548"/>
                  <a:pt x="20863" y="8967"/>
                  <a:pt x="20691" y="9386"/>
                </a:cubicBezTo>
                <a:cubicBezTo>
                  <a:pt x="20518" y="9804"/>
                  <a:pt x="20346" y="10223"/>
                  <a:pt x="20174" y="10641"/>
                </a:cubicBezTo>
                <a:cubicBezTo>
                  <a:pt x="20001" y="11060"/>
                  <a:pt x="19829" y="11479"/>
                  <a:pt x="19680" y="11814"/>
                </a:cubicBezTo>
                <a:cubicBezTo>
                  <a:pt x="19531" y="12148"/>
                  <a:pt x="19406" y="12400"/>
                  <a:pt x="19241" y="12693"/>
                </a:cubicBezTo>
                <a:cubicBezTo>
                  <a:pt x="19076" y="12986"/>
                  <a:pt x="18873" y="13320"/>
                  <a:pt x="18606" y="13697"/>
                </a:cubicBezTo>
                <a:cubicBezTo>
                  <a:pt x="18340" y="14074"/>
                  <a:pt x="18010" y="14493"/>
                  <a:pt x="17720" y="14953"/>
                </a:cubicBezTo>
                <a:cubicBezTo>
                  <a:pt x="17430" y="15414"/>
                  <a:pt x="17180" y="15916"/>
                  <a:pt x="16913" y="16355"/>
                </a:cubicBezTo>
                <a:cubicBezTo>
                  <a:pt x="16647" y="16795"/>
                  <a:pt x="16365" y="17172"/>
                  <a:pt x="16153" y="17444"/>
                </a:cubicBezTo>
                <a:cubicBezTo>
                  <a:pt x="15941" y="17716"/>
                  <a:pt x="15800" y="17883"/>
                  <a:pt x="15612" y="18114"/>
                </a:cubicBezTo>
                <a:cubicBezTo>
                  <a:pt x="15424" y="18344"/>
                  <a:pt x="15189" y="18637"/>
                  <a:pt x="14946" y="18867"/>
                </a:cubicBezTo>
                <a:cubicBezTo>
                  <a:pt x="14703" y="19097"/>
                  <a:pt x="14452" y="19265"/>
                  <a:pt x="14170" y="19453"/>
                </a:cubicBezTo>
                <a:cubicBezTo>
                  <a:pt x="13888" y="19641"/>
                  <a:pt x="13574" y="19851"/>
                  <a:pt x="13245" y="20039"/>
                </a:cubicBezTo>
                <a:cubicBezTo>
                  <a:pt x="12916" y="20227"/>
                  <a:pt x="12571" y="20395"/>
                  <a:pt x="12234" y="20541"/>
                </a:cubicBezTo>
                <a:cubicBezTo>
                  <a:pt x="11897" y="20688"/>
                  <a:pt x="11568" y="20814"/>
                  <a:pt x="11247" y="20918"/>
                </a:cubicBezTo>
                <a:cubicBezTo>
                  <a:pt x="10925" y="21023"/>
                  <a:pt x="10612" y="21107"/>
                  <a:pt x="10298" y="21211"/>
                </a:cubicBezTo>
                <a:cubicBezTo>
                  <a:pt x="9985" y="21316"/>
                  <a:pt x="9671" y="21441"/>
                  <a:pt x="9280" y="21504"/>
                </a:cubicBezTo>
                <a:cubicBezTo>
                  <a:pt x="8888" y="21567"/>
                  <a:pt x="8417" y="21567"/>
                  <a:pt x="8026" y="21441"/>
                </a:cubicBezTo>
                <a:cubicBezTo>
                  <a:pt x="7634" y="21316"/>
                  <a:pt x="7320" y="21065"/>
                  <a:pt x="6991" y="20814"/>
                </a:cubicBezTo>
                <a:cubicBezTo>
                  <a:pt x="6662" y="20562"/>
                  <a:pt x="6317" y="20311"/>
                  <a:pt x="6027" y="20081"/>
                </a:cubicBezTo>
                <a:cubicBezTo>
                  <a:pt x="5737" y="19851"/>
                  <a:pt x="5502" y="19641"/>
                  <a:pt x="5228" y="19327"/>
                </a:cubicBezTo>
                <a:cubicBezTo>
                  <a:pt x="4953" y="19014"/>
                  <a:pt x="4640" y="18595"/>
                  <a:pt x="4318" y="18155"/>
                </a:cubicBezTo>
                <a:cubicBezTo>
                  <a:pt x="3997" y="17716"/>
                  <a:pt x="3668" y="17255"/>
                  <a:pt x="3315" y="16690"/>
                </a:cubicBezTo>
                <a:cubicBezTo>
                  <a:pt x="2963" y="16125"/>
                  <a:pt x="2586" y="15455"/>
                  <a:pt x="2296" y="14953"/>
                </a:cubicBezTo>
                <a:cubicBezTo>
                  <a:pt x="2006" y="14451"/>
                  <a:pt x="1803" y="14116"/>
                  <a:pt x="1591" y="13697"/>
                </a:cubicBezTo>
                <a:cubicBezTo>
                  <a:pt x="1379" y="13279"/>
                  <a:pt x="1160" y="12776"/>
                  <a:pt x="964" y="12316"/>
                </a:cubicBezTo>
                <a:cubicBezTo>
                  <a:pt x="768" y="11855"/>
                  <a:pt x="596" y="11437"/>
                  <a:pt x="439" y="11102"/>
                </a:cubicBezTo>
                <a:cubicBezTo>
                  <a:pt x="282" y="10767"/>
                  <a:pt x="141" y="10516"/>
                  <a:pt x="0" y="10265"/>
                </a:cubicBezTo>
                <a:close/>
              </a:path>
            </a:pathLst>
          </a:custGeom>
          <a:solidFill>
            <a:srgbClr val="B18CFE"/>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523" name="Zeichnung"/>
          <p:cNvSpPr/>
          <p:nvPr/>
        </p:nvSpPr>
        <p:spPr>
          <a:xfrm>
            <a:off x="9765637" y="6923948"/>
            <a:ext cx="362561" cy="347236"/>
          </a:xfrm>
          <a:custGeom>
            <a:avLst/>
            <a:gdLst/>
            <a:ahLst/>
            <a:cxnLst>
              <a:cxn ang="0">
                <a:pos x="wd2" y="hd2"/>
              </a:cxn>
              <a:cxn ang="5400000">
                <a:pos x="wd2" y="hd2"/>
              </a:cxn>
              <a:cxn ang="10800000">
                <a:pos x="wd2" y="hd2"/>
              </a:cxn>
              <a:cxn ang="16200000">
                <a:pos x="wd2" y="hd2"/>
              </a:cxn>
            </a:cxnLst>
            <a:rect l="0" t="0" r="r" b="b"/>
            <a:pathLst>
              <a:path w="21528" h="21549" extrusionOk="0">
                <a:moveTo>
                  <a:pt x="21528" y="11649"/>
                </a:moveTo>
                <a:cubicBezTo>
                  <a:pt x="20882" y="10674"/>
                  <a:pt x="20236" y="9699"/>
                  <a:pt x="19626" y="8649"/>
                </a:cubicBezTo>
                <a:cubicBezTo>
                  <a:pt x="19016" y="7599"/>
                  <a:pt x="18442" y="6474"/>
                  <a:pt x="17904" y="5386"/>
                </a:cubicBezTo>
                <a:cubicBezTo>
                  <a:pt x="17366" y="4299"/>
                  <a:pt x="16864" y="3249"/>
                  <a:pt x="16577" y="2536"/>
                </a:cubicBezTo>
                <a:cubicBezTo>
                  <a:pt x="16289" y="1824"/>
                  <a:pt x="16218" y="1449"/>
                  <a:pt x="16146" y="1074"/>
                </a:cubicBezTo>
                <a:cubicBezTo>
                  <a:pt x="16074" y="699"/>
                  <a:pt x="16002" y="324"/>
                  <a:pt x="15787" y="137"/>
                </a:cubicBezTo>
                <a:cubicBezTo>
                  <a:pt x="15572" y="-51"/>
                  <a:pt x="15213" y="-51"/>
                  <a:pt x="14495" y="174"/>
                </a:cubicBezTo>
                <a:cubicBezTo>
                  <a:pt x="13778" y="399"/>
                  <a:pt x="12701" y="849"/>
                  <a:pt x="11625" y="1299"/>
                </a:cubicBezTo>
                <a:cubicBezTo>
                  <a:pt x="10549" y="1749"/>
                  <a:pt x="9472" y="2199"/>
                  <a:pt x="8216" y="2686"/>
                </a:cubicBezTo>
                <a:cubicBezTo>
                  <a:pt x="6961" y="3174"/>
                  <a:pt x="5525" y="3699"/>
                  <a:pt x="4270" y="4074"/>
                </a:cubicBezTo>
                <a:cubicBezTo>
                  <a:pt x="3014" y="4449"/>
                  <a:pt x="1937" y="4674"/>
                  <a:pt x="1220" y="4861"/>
                </a:cubicBezTo>
                <a:cubicBezTo>
                  <a:pt x="502" y="5049"/>
                  <a:pt x="143" y="5199"/>
                  <a:pt x="36" y="5574"/>
                </a:cubicBezTo>
                <a:cubicBezTo>
                  <a:pt x="-72" y="5949"/>
                  <a:pt x="72" y="6549"/>
                  <a:pt x="359" y="7411"/>
                </a:cubicBezTo>
                <a:cubicBezTo>
                  <a:pt x="646" y="8274"/>
                  <a:pt x="1076" y="9399"/>
                  <a:pt x="1614" y="10749"/>
                </a:cubicBezTo>
                <a:cubicBezTo>
                  <a:pt x="2153" y="12099"/>
                  <a:pt x="2798" y="13674"/>
                  <a:pt x="3444" y="14986"/>
                </a:cubicBezTo>
                <a:cubicBezTo>
                  <a:pt x="4090" y="16299"/>
                  <a:pt x="4736" y="17349"/>
                  <a:pt x="5310" y="18136"/>
                </a:cubicBezTo>
                <a:cubicBezTo>
                  <a:pt x="5884" y="18924"/>
                  <a:pt x="6386" y="19449"/>
                  <a:pt x="6925" y="19936"/>
                </a:cubicBezTo>
                <a:cubicBezTo>
                  <a:pt x="7463" y="20424"/>
                  <a:pt x="8037" y="20874"/>
                  <a:pt x="8503" y="21136"/>
                </a:cubicBezTo>
                <a:cubicBezTo>
                  <a:pt x="8970" y="21399"/>
                  <a:pt x="9329" y="21474"/>
                  <a:pt x="9687" y="21549"/>
                </a:cubicBezTo>
                <a:close/>
              </a:path>
            </a:pathLst>
          </a:custGeom>
          <a:solidFill>
            <a:srgbClr val="999999"/>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grpSp>
        <p:nvGrpSpPr>
          <p:cNvPr id="526" name="Zeichnung"/>
          <p:cNvGrpSpPr/>
          <p:nvPr/>
        </p:nvGrpSpPr>
        <p:grpSpPr>
          <a:xfrm>
            <a:off x="8554128" y="7056129"/>
            <a:ext cx="221793" cy="262670"/>
            <a:chOff x="0" y="0"/>
            <a:chExt cx="221791" cy="262669"/>
          </a:xfrm>
        </p:grpSpPr>
        <p:sp>
          <p:nvSpPr>
            <p:cNvPr id="524" name="Linie"/>
            <p:cNvSpPr/>
            <p:nvPr/>
          </p:nvSpPr>
          <p:spPr>
            <a:xfrm>
              <a:off x="0" y="0"/>
              <a:ext cx="208536" cy="238366"/>
            </a:xfrm>
            <a:custGeom>
              <a:avLst/>
              <a:gdLst/>
              <a:ahLst/>
              <a:cxnLst>
                <a:cxn ang="0">
                  <a:pos x="wd2" y="hd2"/>
                </a:cxn>
                <a:cxn ang="5400000">
                  <a:pos x="wd2" y="hd2"/>
                </a:cxn>
                <a:cxn ang="10800000">
                  <a:pos x="wd2" y="hd2"/>
                </a:cxn>
                <a:cxn ang="16200000">
                  <a:pos x="wd2" y="hd2"/>
                </a:cxn>
              </a:cxnLst>
              <a:rect l="0" t="0" r="r" b="b"/>
              <a:pathLst>
                <a:path w="21460" h="21379" extrusionOk="0">
                  <a:moveTo>
                    <a:pt x="21460" y="2751"/>
                  </a:moveTo>
                  <a:cubicBezTo>
                    <a:pt x="19186" y="1562"/>
                    <a:pt x="16913" y="373"/>
                    <a:pt x="14639" y="76"/>
                  </a:cubicBezTo>
                  <a:cubicBezTo>
                    <a:pt x="12365" y="-221"/>
                    <a:pt x="10092" y="373"/>
                    <a:pt x="8159" y="1463"/>
                  </a:cubicBezTo>
                  <a:cubicBezTo>
                    <a:pt x="6226" y="2553"/>
                    <a:pt x="4635" y="4139"/>
                    <a:pt x="3384" y="5823"/>
                  </a:cubicBezTo>
                  <a:cubicBezTo>
                    <a:pt x="2134" y="7507"/>
                    <a:pt x="1224" y="9291"/>
                    <a:pt x="656" y="11372"/>
                  </a:cubicBezTo>
                  <a:cubicBezTo>
                    <a:pt x="87" y="13452"/>
                    <a:pt x="-140" y="15830"/>
                    <a:pt x="87" y="17416"/>
                  </a:cubicBezTo>
                  <a:cubicBezTo>
                    <a:pt x="315" y="19001"/>
                    <a:pt x="997" y="19794"/>
                    <a:pt x="2475" y="20388"/>
                  </a:cubicBezTo>
                  <a:cubicBezTo>
                    <a:pt x="3953" y="20983"/>
                    <a:pt x="6226" y="21379"/>
                    <a:pt x="9523" y="21379"/>
                  </a:cubicBezTo>
                  <a:cubicBezTo>
                    <a:pt x="12820" y="21379"/>
                    <a:pt x="17140" y="20983"/>
                    <a:pt x="21460" y="20586"/>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525" name="Linie"/>
            <p:cNvSpPr/>
            <p:nvPr/>
          </p:nvSpPr>
          <p:spPr>
            <a:xfrm>
              <a:off x="102481" y="111046"/>
              <a:ext cx="119311" cy="151624"/>
            </a:xfrm>
            <a:custGeom>
              <a:avLst/>
              <a:gdLst/>
              <a:ahLst/>
              <a:cxnLst>
                <a:cxn ang="0">
                  <a:pos x="wd2" y="hd2"/>
                </a:cxn>
                <a:cxn ang="5400000">
                  <a:pos x="wd2" y="hd2"/>
                </a:cxn>
                <a:cxn ang="10800000">
                  <a:pos x="wd2" y="hd2"/>
                </a:cxn>
                <a:cxn ang="16200000">
                  <a:pos x="wd2" y="hd2"/>
                </a:cxn>
              </a:cxnLst>
              <a:rect l="0" t="0" r="r" b="b"/>
              <a:pathLst>
                <a:path w="21600" h="21483" extrusionOk="0">
                  <a:moveTo>
                    <a:pt x="0" y="1761"/>
                  </a:moveTo>
                  <a:cubicBezTo>
                    <a:pt x="4000" y="1135"/>
                    <a:pt x="8000" y="509"/>
                    <a:pt x="11000" y="196"/>
                  </a:cubicBezTo>
                  <a:cubicBezTo>
                    <a:pt x="14000" y="-117"/>
                    <a:pt x="16000" y="-117"/>
                    <a:pt x="17400" y="666"/>
                  </a:cubicBezTo>
                  <a:cubicBezTo>
                    <a:pt x="18800" y="1448"/>
                    <a:pt x="19600" y="3013"/>
                    <a:pt x="20200" y="6613"/>
                  </a:cubicBezTo>
                  <a:cubicBezTo>
                    <a:pt x="20800" y="10213"/>
                    <a:pt x="21200" y="15848"/>
                    <a:pt x="21600" y="21483"/>
                  </a:cubicBezTo>
                </a:path>
              </a:pathLst>
            </a:custGeom>
            <a:noFill/>
            <a:ln w="254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527" name="Zeichnung"/>
          <p:cNvSpPr/>
          <p:nvPr/>
        </p:nvSpPr>
        <p:spPr>
          <a:xfrm>
            <a:off x="10024604" y="6786891"/>
            <a:ext cx="872057" cy="475480"/>
          </a:xfrm>
          <a:custGeom>
            <a:avLst/>
            <a:gdLst/>
            <a:ahLst/>
            <a:cxnLst>
              <a:cxn ang="0">
                <a:pos x="wd2" y="hd2"/>
              </a:cxn>
              <a:cxn ang="5400000">
                <a:pos x="wd2" y="hd2"/>
              </a:cxn>
              <a:cxn ang="10800000">
                <a:pos x="wd2" y="hd2"/>
              </a:cxn>
              <a:cxn ang="16200000">
                <a:pos x="wd2" y="hd2"/>
              </a:cxn>
            </a:cxnLst>
            <a:rect l="0" t="0" r="r" b="b"/>
            <a:pathLst>
              <a:path w="21577" h="21579" extrusionOk="0">
                <a:moveTo>
                  <a:pt x="11071" y="0"/>
                </a:moveTo>
                <a:cubicBezTo>
                  <a:pt x="10452" y="341"/>
                  <a:pt x="9832" y="682"/>
                  <a:pt x="9212" y="1052"/>
                </a:cubicBezTo>
                <a:cubicBezTo>
                  <a:pt x="8592" y="1421"/>
                  <a:pt x="7972" y="1819"/>
                  <a:pt x="7229" y="2245"/>
                </a:cubicBezTo>
                <a:cubicBezTo>
                  <a:pt x="6485" y="2672"/>
                  <a:pt x="5617" y="3126"/>
                  <a:pt x="4718" y="3553"/>
                </a:cubicBezTo>
                <a:cubicBezTo>
                  <a:pt x="3820" y="3979"/>
                  <a:pt x="2890" y="4377"/>
                  <a:pt x="2193" y="4689"/>
                </a:cubicBezTo>
                <a:cubicBezTo>
                  <a:pt x="1496" y="5002"/>
                  <a:pt x="1031" y="5229"/>
                  <a:pt x="721" y="5372"/>
                </a:cubicBezTo>
                <a:cubicBezTo>
                  <a:pt x="411" y="5514"/>
                  <a:pt x="256" y="5571"/>
                  <a:pt x="147" y="5741"/>
                </a:cubicBezTo>
                <a:cubicBezTo>
                  <a:pt x="39" y="5912"/>
                  <a:pt x="-23" y="6196"/>
                  <a:pt x="8" y="6594"/>
                </a:cubicBezTo>
                <a:cubicBezTo>
                  <a:pt x="39" y="6992"/>
                  <a:pt x="163" y="7503"/>
                  <a:pt x="318" y="8214"/>
                </a:cubicBezTo>
                <a:cubicBezTo>
                  <a:pt x="473" y="8924"/>
                  <a:pt x="659" y="9834"/>
                  <a:pt x="984" y="10885"/>
                </a:cubicBezTo>
                <a:cubicBezTo>
                  <a:pt x="1310" y="11937"/>
                  <a:pt x="1774" y="13131"/>
                  <a:pt x="2131" y="14125"/>
                </a:cubicBezTo>
                <a:cubicBezTo>
                  <a:pt x="2487" y="15120"/>
                  <a:pt x="2735" y="15916"/>
                  <a:pt x="3030" y="16626"/>
                </a:cubicBezTo>
                <a:cubicBezTo>
                  <a:pt x="3324" y="17337"/>
                  <a:pt x="3665" y="17962"/>
                  <a:pt x="4052" y="18502"/>
                </a:cubicBezTo>
                <a:cubicBezTo>
                  <a:pt x="4440" y="19042"/>
                  <a:pt x="4873" y="19497"/>
                  <a:pt x="5416" y="19895"/>
                </a:cubicBezTo>
                <a:cubicBezTo>
                  <a:pt x="5958" y="20293"/>
                  <a:pt x="6609" y="20634"/>
                  <a:pt x="7260" y="20889"/>
                </a:cubicBezTo>
                <a:cubicBezTo>
                  <a:pt x="7910" y="21145"/>
                  <a:pt x="8561" y="21316"/>
                  <a:pt x="9212" y="21429"/>
                </a:cubicBezTo>
                <a:cubicBezTo>
                  <a:pt x="9863" y="21543"/>
                  <a:pt x="10514" y="21600"/>
                  <a:pt x="11226" y="21572"/>
                </a:cubicBezTo>
                <a:cubicBezTo>
                  <a:pt x="11939" y="21543"/>
                  <a:pt x="12714" y="21429"/>
                  <a:pt x="13489" y="21145"/>
                </a:cubicBezTo>
                <a:cubicBezTo>
                  <a:pt x="14263" y="20861"/>
                  <a:pt x="15038" y="20406"/>
                  <a:pt x="15751" y="19952"/>
                </a:cubicBezTo>
                <a:cubicBezTo>
                  <a:pt x="16464" y="19497"/>
                  <a:pt x="17114" y="19042"/>
                  <a:pt x="17703" y="18417"/>
                </a:cubicBezTo>
                <a:cubicBezTo>
                  <a:pt x="18292" y="17792"/>
                  <a:pt x="18819" y="16996"/>
                  <a:pt x="19330" y="16257"/>
                </a:cubicBezTo>
                <a:cubicBezTo>
                  <a:pt x="19842" y="15518"/>
                  <a:pt x="20337" y="14836"/>
                  <a:pt x="20632" y="14381"/>
                </a:cubicBezTo>
                <a:cubicBezTo>
                  <a:pt x="20926" y="13926"/>
                  <a:pt x="21019" y="13699"/>
                  <a:pt x="21143" y="13557"/>
                </a:cubicBezTo>
                <a:cubicBezTo>
                  <a:pt x="21267" y="13415"/>
                  <a:pt x="21422" y="13358"/>
                  <a:pt x="21577" y="13301"/>
                </a:cubicBezTo>
                <a:close/>
              </a:path>
            </a:pathLst>
          </a:custGeom>
          <a:solidFill>
            <a:srgbClr val="E2240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528" name="Zeichnung"/>
          <p:cNvSpPr/>
          <p:nvPr/>
        </p:nvSpPr>
        <p:spPr>
          <a:xfrm>
            <a:off x="11265206" y="6582334"/>
            <a:ext cx="345873" cy="226194"/>
          </a:xfrm>
          <a:custGeom>
            <a:avLst/>
            <a:gdLst/>
            <a:ahLst/>
            <a:cxnLst>
              <a:cxn ang="0">
                <a:pos x="wd2" y="hd2"/>
              </a:cxn>
              <a:cxn ang="5400000">
                <a:pos x="wd2" y="hd2"/>
              </a:cxn>
              <a:cxn ang="10800000">
                <a:pos x="wd2" y="hd2"/>
              </a:cxn>
              <a:cxn ang="16200000">
                <a:pos x="wd2" y="hd2"/>
              </a:cxn>
            </a:cxnLst>
            <a:rect l="0" t="0" r="r" b="b"/>
            <a:pathLst>
              <a:path w="21539" h="21504" extrusionOk="0">
                <a:moveTo>
                  <a:pt x="19507" y="0"/>
                </a:moveTo>
                <a:cubicBezTo>
                  <a:pt x="17701" y="345"/>
                  <a:pt x="15894" y="689"/>
                  <a:pt x="14201" y="1264"/>
                </a:cubicBezTo>
                <a:cubicBezTo>
                  <a:pt x="12508" y="1838"/>
                  <a:pt x="10927" y="2643"/>
                  <a:pt x="9384" y="3389"/>
                </a:cubicBezTo>
                <a:cubicBezTo>
                  <a:pt x="7841" y="4136"/>
                  <a:pt x="6336" y="4826"/>
                  <a:pt x="4982" y="5400"/>
                </a:cubicBezTo>
                <a:cubicBezTo>
                  <a:pt x="3627" y="5974"/>
                  <a:pt x="2423" y="6434"/>
                  <a:pt x="1632" y="6721"/>
                </a:cubicBezTo>
                <a:cubicBezTo>
                  <a:pt x="842" y="7009"/>
                  <a:pt x="466" y="7123"/>
                  <a:pt x="240" y="7468"/>
                </a:cubicBezTo>
                <a:cubicBezTo>
                  <a:pt x="14" y="7813"/>
                  <a:pt x="-61" y="8387"/>
                  <a:pt x="52" y="9191"/>
                </a:cubicBezTo>
                <a:cubicBezTo>
                  <a:pt x="165" y="9996"/>
                  <a:pt x="466" y="11030"/>
                  <a:pt x="917" y="12409"/>
                </a:cubicBezTo>
                <a:cubicBezTo>
                  <a:pt x="1369" y="13787"/>
                  <a:pt x="1971" y="15511"/>
                  <a:pt x="2460" y="16889"/>
                </a:cubicBezTo>
                <a:cubicBezTo>
                  <a:pt x="2949" y="18268"/>
                  <a:pt x="3326" y="19302"/>
                  <a:pt x="3627" y="20049"/>
                </a:cubicBezTo>
                <a:cubicBezTo>
                  <a:pt x="3928" y="20796"/>
                  <a:pt x="4154" y="21255"/>
                  <a:pt x="4455" y="21428"/>
                </a:cubicBezTo>
                <a:cubicBezTo>
                  <a:pt x="4756" y="21600"/>
                  <a:pt x="5132" y="21485"/>
                  <a:pt x="5847" y="21026"/>
                </a:cubicBezTo>
                <a:cubicBezTo>
                  <a:pt x="6562" y="20566"/>
                  <a:pt x="7616" y="19762"/>
                  <a:pt x="8632" y="18900"/>
                </a:cubicBezTo>
                <a:cubicBezTo>
                  <a:pt x="9648" y="18038"/>
                  <a:pt x="10626" y="17119"/>
                  <a:pt x="11680" y="16143"/>
                </a:cubicBezTo>
                <a:cubicBezTo>
                  <a:pt x="12733" y="15166"/>
                  <a:pt x="13862" y="14132"/>
                  <a:pt x="14916" y="13155"/>
                </a:cubicBezTo>
                <a:cubicBezTo>
                  <a:pt x="15970" y="12179"/>
                  <a:pt x="16948" y="11260"/>
                  <a:pt x="17776" y="10513"/>
                </a:cubicBezTo>
                <a:cubicBezTo>
                  <a:pt x="18604" y="9766"/>
                  <a:pt x="19281" y="9191"/>
                  <a:pt x="19883" y="8674"/>
                </a:cubicBezTo>
                <a:cubicBezTo>
                  <a:pt x="20485" y="8157"/>
                  <a:pt x="21012" y="7698"/>
                  <a:pt x="21539" y="7238"/>
                </a:cubicBezTo>
                <a:close/>
              </a:path>
            </a:pathLst>
          </a:custGeom>
          <a:solidFill>
            <a:srgbClr val="999999"/>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529" name="Zeichnung"/>
          <p:cNvSpPr/>
          <p:nvPr/>
        </p:nvSpPr>
        <p:spPr>
          <a:xfrm>
            <a:off x="11376413" y="6431602"/>
            <a:ext cx="630908" cy="660612"/>
          </a:xfrm>
          <a:custGeom>
            <a:avLst/>
            <a:gdLst/>
            <a:ahLst/>
            <a:cxnLst>
              <a:cxn ang="0">
                <a:pos x="wd2" y="hd2"/>
              </a:cxn>
              <a:cxn ang="5400000">
                <a:pos x="wd2" y="hd2"/>
              </a:cxn>
              <a:cxn ang="10800000">
                <a:pos x="wd2" y="hd2"/>
              </a:cxn>
              <a:cxn ang="16200000">
                <a:pos x="wd2" y="hd2"/>
              </a:cxn>
            </a:cxnLst>
            <a:rect l="0" t="0" r="r" b="b"/>
            <a:pathLst>
              <a:path w="21579" h="21600" extrusionOk="0">
                <a:moveTo>
                  <a:pt x="21579" y="0"/>
                </a:moveTo>
                <a:cubicBezTo>
                  <a:pt x="20821" y="408"/>
                  <a:pt x="20063" y="815"/>
                  <a:pt x="19211" y="1336"/>
                </a:cubicBezTo>
                <a:cubicBezTo>
                  <a:pt x="18358" y="1857"/>
                  <a:pt x="17411" y="2491"/>
                  <a:pt x="16392" y="3170"/>
                </a:cubicBezTo>
                <a:cubicBezTo>
                  <a:pt x="15374" y="3849"/>
                  <a:pt x="14284" y="4574"/>
                  <a:pt x="13100" y="5208"/>
                </a:cubicBezTo>
                <a:cubicBezTo>
                  <a:pt x="11916" y="5842"/>
                  <a:pt x="10637" y="6385"/>
                  <a:pt x="9618" y="6883"/>
                </a:cubicBezTo>
                <a:cubicBezTo>
                  <a:pt x="8600" y="7381"/>
                  <a:pt x="7842" y="7834"/>
                  <a:pt x="7013" y="8309"/>
                </a:cubicBezTo>
                <a:cubicBezTo>
                  <a:pt x="6184" y="8785"/>
                  <a:pt x="5284" y="9283"/>
                  <a:pt x="4503" y="9713"/>
                </a:cubicBezTo>
                <a:cubicBezTo>
                  <a:pt x="3721" y="10143"/>
                  <a:pt x="3058" y="10506"/>
                  <a:pt x="2395" y="10845"/>
                </a:cubicBezTo>
                <a:cubicBezTo>
                  <a:pt x="1732" y="11185"/>
                  <a:pt x="1068" y="11502"/>
                  <a:pt x="642" y="11728"/>
                </a:cubicBezTo>
                <a:cubicBezTo>
                  <a:pt x="216" y="11955"/>
                  <a:pt x="26" y="12091"/>
                  <a:pt x="3" y="12249"/>
                </a:cubicBezTo>
                <a:cubicBezTo>
                  <a:pt x="-21" y="12408"/>
                  <a:pt x="121" y="12589"/>
                  <a:pt x="476" y="12974"/>
                </a:cubicBezTo>
                <a:cubicBezTo>
                  <a:pt x="832" y="13358"/>
                  <a:pt x="1400" y="13947"/>
                  <a:pt x="1921" y="14491"/>
                </a:cubicBezTo>
                <a:cubicBezTo>
                  <a:pt x="2442" y="15034"/>
                  <a:pt x="2916" y="15532"/>
                  <a:pt x="3484" y="15985"/>
                </a:cubicBezTo>
                <a:cubicBezTo>
                  <a:pt x="4053" y="16438"/>
                  <a:pt x="4716" y="16845"/>
                  <a:pt x="5379" y="17208"/>
                </a:cubicBezTo>
                <a:cubicBezTo>
                  <a:pt x="6042" y="17570"/>
                  <a:pt x="6705" y="17887"/>
                  <a:pt x="7368" y="18226"/>
                </a:cubicBezTo>
                <a:cubicBezTo>
                  <a:pt x="8032" y="18566"/>
                  <a:pt x="8695" y="18928"/>
                  <a:pt x="9382" y="19245"/>
                </a:cubicBezTo>
                <a:cubicBezTo>
                  <a:pt x="10068" y="19562"/>
                  <a:pt x="10779" y="19834"/>
                  <a:pt x="11868" y="20219"/>
                </a:cubicBezTo>
                <a:cubicBezTo>
                  <a:pt x="12958" y="20604"/>
                  <a:pt x="14426" y="21102"/>
                  <a:pt x="15397" y="21351"/>
                </a:cubicBezTo>
                <a:cubicBezTo>
                  <a:pt x="16368" y="21600"/>
                  <a:pt x="16842" y="21600"/>
                  <a:pt x="17316" y="21600"/>
                </a:cubicBezTo>
                <a:close/>
              </a:path>
            </a:pathLst>
          </a:custGeom>
          <a:solidFill>
            <a:srgbClr val="B18CFE"/>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530" name="Zeichnung"/>
          <p:cNvSpPr/>
          <p:nvPr/>
        </p:nvSpPr>
        <p:spPr>
          <a:xfrm>
            <a:off x="11569772" y="6437307"/>
            <a:ext cx="446904" cy="376387"/>
          </a:xfrm>
          <a:custGeom>
            <a:avLst/>
            <a:gdLst/>
            <a:ahLst/>
            <a:cxnLst>
              <a:cxn ang="0">
                <a:pos x="wd2" y="hd2"/>
              </a:cxn>
              <a:cxn ang="5400000">
                <a:pos x="wd2" y="hd2"/>
              </a:cxn>
              <a:cxn ang="10800000">
                <a:pos x="wd2" y="hd2"/>
              </a:cxn>
              <a:cxn ang="16200000">
                <a:pos x="wd2" y="hd2"/>
              </a:cxn>
            </a:cxnLst>
            <a:rect l="0" t="0" r="r" b="b"/>
            <a:pathLst>
              <a:path w="21531" h="21600" extrusionOk="0">
                <a:moveTo>
                  <a:pt x="21531" y="0"/>
                </a:moveTo>
                <a:cubicBezTo>
                  <a:pt x="21087" y="0"/>
                  <a:pt x="20642" y="0"/>
                  <a:pt x="20020" y="212"/>
                </a:cubicBezTo>
                <a:cubicBezTo>
                  <a:pt x="19398" y="424"/>
                  <a:pt x="18598" y="847"/>
                  <a:pt x="16864" y="1429"/>
                </a:cubicBezTo>
                <a:cubicBezTo>
                  <a:pt x="15131" y="2012"/>
                  <a:pt x="12464" y="2753"/>
                  <a:pt x="10153" y="3494"/>
                </a:cubicBezTo>
                <a:cubicBezTo>
                  <a:pt x="7842" y="4235"/>
                  <a:pt x="5887" y="4976"/>
                  <a:pt x="4464" y="5506"/>
                </a:cubicBezTo>
                <a:cubicBezTo>
                  <a:pt x="3042" y="6035"/>
                  <a:pt x="2153" y="6353"/>
                  <a:pt x="1487" y="6565"/>
                </a:cubicBezTo>
                <a:cubicBezTo>
                  <a:pt x="820" y="6776"/>
                  <a:pt x="375" y="6882"/>
                  <a:pt x="153" y="7200"/>
                </a:cubicBezTo>
                <a:cubicBezTo>
                  <a:pt x="-69" y="7518"/>
                  <a:pt x="-69" y="8047"/>
                  <a:pt x="287" y="8894"/>
                </a:cubicBezTo>
                <a:cubicBezTo>
                  <a:pt x="642" y="9741"/>
                  <a:pt x="1353" y="10906"/>
                  <a:pt x="2420" y="12282"/>
                </a:cubicBezTo>
                <a:cubicBezTo>
                  <a:pt x="3487" y="13659"/>
                  <a:pt x="4909" y="15247"/>
                  <a:pt x="6509" y="16571"/>
                </a:cubicBezTo>
                <a:cubicBezTo>
                  <a:pt x="8109" y="17894"/>
                  <a:pt x="9887" y="18953"/>
                  <a:pt x="11842" y="19747"/>
                </a:cubicBezTo>
                <a:cubicBezTo>
                  <a:pt x="13798" y="20541"/>
                  <a:pt x="15931" y="21071"/>
                  <a:pt x="18064" y="21600"/>
                </a:cubicBezTo>
                <a:close/>
              </a:path>
            </a:pathLst>
          </a:custGeom>
          <a:solidFill>
            <a:srgbClr val="76BB4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pic>
        <p:nvPicPr>
          <p:cNvPr id="531" name="2B9E09E2-212B-435F-982B-EE41469BA214-L0-001.jpeg" descr="2B9E09E2-212B-435F-982B-EE41469BA214-L0-001.jpeg"/>
          <p:cNvPicPr>
            <a:picLocks noChangeAspect="1"/>
          </p:cNvPicPr>
          <p:nvPr/>
        </p:nvPicPr>
        <p:blipFill>
          <a:blip r:embed="rId3"/>
          <a:stretch>
            <a:fillRect/>
          </a:stretch>
        </p:blipFill>
        <p:spPr>
          <a:xfrm>
            <a:off x="8553271" y="424498"/>
            <a:ext cx="3824818" cy="4326433"/>
          </a:xfrm>
          <a:prstGeom prst="rect">
            <a:avLst/>
          </a:prstGeom>
          <a:ln w="12700">
            <a:miter lim="400000"/>
          </a:ln>
        </p:spPr>
      </p:pic>
      <p:sp>
        <p:nvSpPr>
          <p:cNvPr id="532" name="„Wird nun der Winkel BDC am Punkt D der Kreislinie angelegt und DE bis G verlängert, dann können wir ebenso zeigen, dass der Winkel GEC gleich dem doppelten GDC ist“"/>
          <p:cNvSpPr txBox="1"/>
          <p:nvPr/>
        </p:nvSpPr>
        <p:spPr>
          <a:xfrm>
            <a:off x="226998" y="3785508"/>
            <a:ext cx="8810056" cy="1382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„Wird nun der Winkel </a:t>
            </a:r>
            <a:r>
              <a:rPr b="1">
                <a:solidFill>
                  <a:srgbClr val="B18CFE"/>
                </a:solidFill>
              </a:rPr>
              <a:t>BDC</a:t>
            </a:r>
            <a:r>
              <a:t> am Punkt D der Kreislinie angelegt und </a:t>
            </a:r>
            <a:r>
              <a:rPr b="1">
                <a:solidFill>
                  <a:srgbClr val="01C7FC"/>
                </a:solidFill>
              </a:rPr>
              <a:t>DE bis G verlängert</a:t>
            </a:r>
            <a:r>
              <a:t>, dann können wir ebenso zeigen, dass der Winkel </a:t>
            </a:r>
            <a:r>
              <a:rPr b="1">
                <a:solidFill>
                  <a:srgbClr val="E22400"/>
                </a:solidFill>
              </a:rPr>
              <a:t>GEC</a:t>
            </a:r>
            <a:r>
              <a:t> gleich dem doppelten </a:t>
            </a:r>
            <a:r>
              <a:rPr b="1">
                <a:solidFill>
                  <a:srgbClr val="76BB40"/>
                </a:solidFill>
              </a:rPr>
              <a:t>GDC</a:t>
            </a:r>
            <a:r>
              <a:t> ist“</a:t>
            </a:r>
          </a:p>
        </p:txBody>
      </p:sp>
      <p:grpSp>
        <p:nvGrpSpPr>
          <p:cNvPr id="536" name="Zeichnung"/>
          <p:cNvGrpSpPr/>
          <p:nvPr/>
        </p:nvGrpSpPr>
        <p:grpSpPr>
          <a:xfrm>
            <a:off x="10361684" y="1597595"/>
            <a:ext cx="580267" cy="1651414"/>
            <a:chOff x="0" y="0"/>
            <a:chExt cx="580266" cy="1651413"/>
          </a:xfrm>
        </p:grpSpPr>
        <p:sp>
          <p:nvSpPr>
            <p:cNvPr id="533" name="Form"/>
            <p:cNvSpPr/>
            <p:nvPr/>
          </p:nvSpPr>
          <p:spPr>
            <a:xfrm>
              <a:off x="0" y="157027"/>
              <a:ext cx="5536" cy="1328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close/>
                </a:path>
              </a:pathLst>
            </a:custGeom>
            <a:solidFill>
              <a:srgbClr val="858585"/>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534" name="Form"/>
            <p:cNvSpPr/>
            <p:nvPr/>
          </p:nvSpPr>
          <p:spPr>
            <a:xfrm>
              <a:off x="11171" y="0"/>
              <a:ext cx="425216" cy="311535"/>
            </a:xfrm>
            <a:custGeom>
              <a:avLst/>
              <a:gdLst/>
              <a:ahLst/>
              <a:cxnLst>
                <a:cxn ang="0">
                  <a:pos x="wd2" y="hd2"/>
                </a:cxn>
                <a:cxn ang="5400000">
                  <a:pos x="wd2" y="hd2"/>
                </a:cxn>
                <a:cxn ang="10800000">
                  <a:pos x="wd2" y="hd2"/>
                </a:cxn>
                <a:cxn ang="16200000">
                  <a:pos x="wd2" y="hd2"/>
                </a:cxn>
              </a:cxnLst>
              <a:rect l="0" t="0" r="r" b="b"/>
              <a:pathLst>
                <a:path w="21563" h="21486" extrusionOk="0">
                  <a:moveTo>
                    <a:pt x="147" y="10246"/>
                  </a:moveTo>
                  <a:cubicBezTo>
                    <a:pt x="98" y="12040"/>
                    <a:pt x="49" y="13834"/>
                    <a:pt x="24" y="15562"/>
                  </a:cubicBezTo>
                  <a:cubicBezTo>
                    <a:pt x="0" y="17290"/>
                    <a:pt x="0" y="18952"/>
                    <a:pt x="0" y="19949"/>
                  </a:cubicBezTo>
                  <a:cubicBezTo>
                    <a:pt x="0" y="20946"/>
                    <a:pt x="0" y="21278"/>
                    <a:pt x="122" y="21411"/>
                  </a:cubicBezTo>
                  <a:cubicBezTo>
                    <a:pt x="244" y="21544"/>
                    <a:pt x="489" y="21478"/>
                    <a:pt x="1100" y="21378"/>
                  </a:cubicBezTo>
                  <a:cubicBezTo>
                    <a:pt x="1710" y="21278"/>
                    <a:pt x="2688" y="21145"/>
                    <a:pt x="3812" y="20846"/>
                  </a:cubicBezTo>
                  <a:cubicBezTo>
                    <a:pt x="4936" y="20547"/>
                    <a:pt x="6206" y="20082"/>
                    <a:pt x="7330" y="19650"/>
                  </a:cubicBezTo>
                  <a:cubicBezTo>
                    <a:pt x="8454" y="19218"/>
                    <a:pt x="9432" y="18819"/>
                    <a:pt x="10311" y="18454"/>
                  </a:cubicBezTo>
                  <a:cubicBezTo>
                    <a:pt x="11191" y="18088"/>
                    <a:pt x="11973" y="17756"/>
                    <a:pt x="12706" y="17357"/>
                  </a:cubicBezTo>
                  <a:cubicBezTo>
                    <a:pt x="13439" y="16958"/>
                    <a:pt x="14123" y="16493"/>
                    <a:pt x="14832" y="16028"/>
                  </a:cubicBezTo>
                  <a:cubicBezTo>
                    <a:pt x="15540" y="15562"/>
                    <a:pt x="16273" y="15097"/>
                    <a:pt x="17153" y="14399"/>
                  </a:cubicBezTo>
                  <a:cubicBezTo>
                    <a:pt x="18033" y="13702"/>
                    <a:pt x="19059" y="12771"/>
                    <a:pt x="19743" y="12073"/>
                  </a:cubicBezTo>
                  <a:cubicBezTo>
                    <a:pt x="20427" y="11375"/>
                    <a:pt x="20769" y="10910"/>
                    <a:pt x="21038" y="10578"/>
                  </a:cubicBezTo>
                  <a:cubicBezTo>
                    <a:pt x="21307" y="10246"/>
                    <a:pt x="21502" y="10046"/>
                    <a:pt x="21551" y="9448"/>
                  </a:cubicBezTo>
                  <a:cubicBezTo>
                    <a:pt x="21600" y="8850"/>
                    <a:pt x="21502" y="7853"/>
                    <a:pt x="21258" y="6922"/>
                  </a:cubicBezTo>
                  <a:cubicBezTo>
                    <a:pt x="21014" y="5992"/>
                    <a:pt x="20623" y="5128"/>
                    <a:pt x="20207" y="4264"/>
                  </a:cubicBezTo>
                  <a:cubicBezTo>
                    <a:pt x="19792" y="3400"/>
                    <a:pt x="19352" y="2536"/>
                    <a:pt x="19083" y="1938"/>
                  </a:cubicBezTo>
                  <a:cubicBezTo>
                    <a:pt x="18814" y="1340"/>
                    <a:pt x="18717" y="1007"/>
                    <a:pt x="18595" y="708"/>
                  </a:cubicBezTo>
                  <a:cubicBezTo>
                    <a:pt x="18472" y="409"/>
                    <a:pt x="18326" y="143"/>
                    <a:pt x="18130" y="44"/>
                  </a:cubicBezTo>
                  <a:cubicBezTo>
                    <a:pt x="17935" y="-56"/>
                    <a:pt x="17691" y="10"/>
                    <a:pt x="17397" y="276"/>
                  </a:cubicBezTo>
                  <a:cubicBezTo>
                    <a:pt x="17104" y="542"/>
                    <a:pt x="16762" y="1007"/>
                    <a:pt x="15907" y="1838"/>
                  </a:cubicBezTo>
                  <a:cubicBezTo>
                    <a:pt x="15052" y="2669"/>
                    <a:pt x="13683" y="3865"/>
                    <a:pt x="12388" y="4829"/>
                  </a:cubicBezTo>
                  <a:cubicBezTo>
                    <a:pt x="11093" y="5793"/>
                    <a:pt x="9871" y="6524"/>
                    <a:pt x="8796" y="7122"/>
                  </a:cubicBezTo>
                  <a:cubicBezTo>
                    <a:pt x="7721" y="7720"/>
                    <a:pt x="6793" y="8185"/>
                    <a:pt x="5742" y="8484"/>
                  </a:cubicBezTo>
                  <a:cubicBezTo>
                    <a:pt x="4691" y="8783"/>
                    <a:pt x="3519" y="8916"/>
                    <a:pt x="2688" y="8983"/>
                  </a:cubicBezTo>
                  <a:cubicBezTo>
                    <a:pt x="1857" y="9049"/>
                    <a:pt x="1368" y="9049"/>
                    <a:pt x="1051" y="9182"/>
                  </a:cubicBezTo>
                  <a:cubicBezTo>
                    <a:pt x="733" y="9315"/>
                    <a:pt x="586" y="9581"/>
                    <a:pt x="440" y="9847"/>
                  </a:cubicBezTo>
                  <a:close/>
                </a:path>
              </a:pathLst>
            </a:custGeom>
            <a:solidFill>
              <a:srgbClr val="858585"/>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535" name="Form"/>
            <p:cNvSpPr/>
            <p:nvPr/>
          </p:nvSpPr>
          <p:spPr>
            <a:xfrm>
              <a:off x="19843" y="1239238"/>
              <a:ext cx="560424" cy="412176"/>
            </a:xfrm>
            <a:custGeom>
              <a:avLst/>
              <a:gdLst/>
              <a:ahLst/>
              <a:cxnLst>
                <a:cxn ang="0">
                  <a:pos x="wd2" y="hd2"/>
                </a:cxn>
                <a:cxn ang="5400000">
                  <a:pos x="wd2" y="hd2"/>
                </a:cxn>
                <a:cxn ang="10800000">
                  <a:pos x="wd2" y="hd2"/>
                </a:cxn>
                <a:cxn ang="16200000">
                  <a:pos x="wd2" y="hd2"/>
                </a:cxn>
              </a:cxnLst>
              <a:rect l="0" t="0" r="r" b="b"/>
              <a:pathLst>
                <a:path w="21583" h="21535" extrusionOk="0">
                  <a:moveTo>
                    <a:pt x="0" y="10381"/>
                  </a:moveTo>
                  <a:cubicBezTo>
                    <a:pt x="37" y="11791"/>
                    <a:pt x="74" y="13201"/>
                    <a:pt x="93" y="14686"/>
                  </a:cubicBezTo>
                  <a:cubicBezTo>
                    <a:pt x="111" y="16172"/>
                    <a:pt x="111" y="17732"/>
                    <a:pt x="93" y="18765"/>
                  </a:cubicBezTo>
                  <a:cubicBezTo>
                    <a:pt x="74" y="19797"/>
                    <a:pt x="37" y="20300"/>
                    <a:pt x="19" y="20678"/>
                  </a:cubicBezTo>
                  <a:cubicBezTo>
                    <a:pt x="0" y="21056"/>
                    <a:pt x="0" y="21307"/>
                    <a:pt x="93" y="21433"/>
                  </a:cubicBezTo>
                  <a:cubicBezTo>
                    <a:pt x="186" y="21559"/>
                    <a:pt x="371" y="21559"/>
                    <a:pt x="835" y="21483"/>
                  </a:cubicBezTo>
                  <a:cubicBezTo>
                    <a:pt x="1299" y="21408"/>
                    <a:pt x="2041" y="21257"/>
                    <a:pt x="2784" y="21156"/>
                  </a:cubicBezTo>
                  <a:cubicBezTo>
                    <a:pt x="3526" y="21056"/>
                    <a:pt x="4268" y="21005"/>
                    <a:pt x="5085" y="20829"/>
                  </a:cubicBezTo>
                  <a:cubicBezTo>
                    <a:pt x="5901" y="20653"/>
                    <a:pt x="6792" y="20351"/>
                    <a:pt x="7608" y="20049"/>
                  </a:cubicBezTo>
                  <a:cubicBezTo>
                    <a:pt x="8425" y="19746"/>
                    <a:pt x="9167" y="19444"/>
                    <a:pt x="9909" y="19067"/>
                  </a:cubicBezTo>
                  <a:cubicBezTo>
                    <a:pt x="10652" y="18689"/>
                    <a:pt x="11394" y="18236"/>
                    <a:pt x="12118" y="17732"/>
                  </a:cubicBezTo>
                  <a:cubicBezTo>
                    <a:pt x="12841" y="17229"/>
                    <a:pt x="13546" y="16675"/>
                    <a:pt x="14214" y="16071"/>
                  </a:cubicBezTo>
                  <a:cubicBezTo>
                    <a:pt x="14882" y="15467"/>
                    <a:pt x="15513" y="14812"/>
                    <a:pt x="16070" y="14283"/>
                  </a:cubicBezTo>
                  <a:cubicBezTo>
                    <a:pt x="16627" y="13755"/>
                    <a:pt x="17109" y="13352"/>
                    <a:pt x="17685" y="12672"/>
                  </a:cubicBezTo>
                  <a:cubicBezTo>
                    <a:pt x="18260" y="11993"/>
                    <a:pt x="18928" y="11036"/>
                    <a:pt x="19429" y="10205"/>
                  </a:cubicBezTo>
                  <a:cubicBezTo>
                    <a:pt x="19930" y="9374"/>
                    <a:pt x="20264" y="8669"/>
                    <a:pt x="20505" y="8216"/>
                  </a:cubicBezTo>
                  <a:cubicBezTo>
                    <a:pt x="20746" y="7763"/>
                    <a:pt x="20895" y="7562"/>
                    <a:pt x="21025" y="7360"/>
                  </a:cubicBezTo>
                  <a:cubicBezTo>
                    <a:pt x="21155" y="7159"/>
                    <a:pt x="21266" y="6958"/>
                    <a:pt x="21377" y="6756"/>
                  </a:cubicBezTo>
                  <a:cubicBezTo>
                    <a:pt x="21489" y="6555"/>
                    <a:pt x="21600" y="6353"/>
                    <a:pt x="21581" y="6177"/>
                  </a:cubicBezTo>
                  <a:cubicBezTo>
                    <a:pt x="21563" y="6001"/>
                    <a:pt x="21414" y="5850"/>
                    <a:pt x="20969" y="5397"/>
                  </a:cubicBezTo>
                  <a:cubicBezTo>
                    <a:pt x="20524" y="4944"/>
                    <a:pt x="19781" y="4188"/>
                    <a:pt x="19188" y="3584"/>
                  </a:cubicBezTo>
                  <a:cubicBezTo>
                    <a:pt x="18594" y="2980"/>
                    <a:pt x="18148" y="2527"/>
                    <a:pt x="17666" y="2124"/>
                  </a:cubicBezTo>
                  <a:cubicBezTo>
                    <a:pt x="17184" y="1721"/>
                    <a:pt x="16664" y="1369"/>
                    <a:pt x="16237" y="1067"/>
                  </a:cubicBezTo>
                  <a:cubicBezTo>
                    <a:pt x="15810" y="765"/>
                    <a:pt x="15476" y="513"/>
                    <a:pt x="15235" y="311"/>
                  </a:cubicBezTo>
                  <a:cubicBezTo>
                    <a:pt x="14994" y="110"/>
                    <a:pt x="14845" y="-41"/>
                    <a:pt x="14734" y="9"/>
                  </a:cubicBezTo>
                  <a:cubicBezTo>
                    <a:pt x="14623" y="60"/>
                    <a:pt x="14548" y="311"/>
                    <a:pt x="14233" y="890"/>
                  </a:cubicBezTo>
                  <a:cubicBezTo>
                    <a:pt x="13918" y="1469"/>
                    <a:pt x="13361" y="2376"/>
                    <a:pt x="12878" y="3081"/>
                  </a:cubicBezTo>
                  <a:cubicBezTo>
                    <a:pt x="12396" y="3786"/>
                    <a:pt x="11988" y="4289"/>
                    <a:pt x="11524" y="4767"/>
                  </a:cubicBezTo>
                  <a:cubicBezTo>
                    <a:pt x="11060" y="5246"/>
                    <a:pt x="10540" y="5699"/>
                    <a:pt x="10021" y="6102"/>
                  </a:cubicBezTo>
                  <a:cubicBezTo>
                    <a:pt x="9501" y="6504"/>
                    <a:pt x="8981" y="6857"/>
                    <a:pt x="8443" y="7209"/>
                  </a:cubicBezTo>
                  <a:cubicBezTo>
                    <a:pt x="7905" y="7562"/>
                    <a:pt x="7348" y="7914"/>
                    <a:pt x="6810" y="8267"/>
                  </a:cubicBezTo>
                  <a:cubicBezTo>
                    <a:pt x="6272" y="8619"/>
                    <a:pt x="5753" y="8972"/>
                    <a:pt x="5103" y="9274"/>
                  </a:cubicBezTo>
                  <a:cubicBezTo>
                    <a:pt x="4454" y="9576"/>
                    <a:pt x="3674" y="9828"/>
                    <a:pt x="2988" y="10004"/>
                  </a:cubicBezTo>
                  <a:cubicBezTo>
                    <a:pt x="2301" y="10180"/>
                    <a:pt x="1707" y="10281"/>
                    <a:pt x="1318" y="10306"/>
                  </a:cubicBezTo>
                  <a:cubicBezTo>
                    <a:pt x="928" y="10331"/>
                    <a:pt x="742" y="10281"/>
                    <a:pt x="575" y="10356"/>
                  </a:cubicBezTo>
                  <a:cubicBezTo>
                    <a:pt x="408" y="10432"/>
                    <a:pt x="260" y="10633"/>
                    <a:pt x="111" y="10835"/>
                  </a:cubicBezTo>
                  <a:close/>
                </a:path>
              </a:pathLst>
            </a:custGeom>
            <a:solidFill>
              <a:srgbClr val="858585"/>
            </a:solidFill>
            <a:ln w="12700" cap="flat">
              <a:noFill/>
              <a:miter lim="400000"/>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pic>
        <p:nvPicPr>
          <p:cNvPr id="537" name="95AF1261-8CE9-45C0-BF8E-859550CB399B-L0-001.jpeg" descr="95AF1261-8CE9-45C0-BF8E-859550CB399B-L0-001.jpeg"/>
          <p:cNvPicPr>
            <a:picLocks noChangeAspect="1"/>
          </p:cNvPicPr>
          <p:nvPr/>
        </p:nvPicPr>
        <p:blipFill>
          <a:blip r:embed="rId4"/>
          <a:stretch>
            <a:fillRect/>
          </a:stretch>
        </p:blipFill>
        <p:spPr>
          <a:xfrm>
            <a:off x="8502729" y="4766305"/>
            <a:ext cx="3925902" cy="411315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5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5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5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5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5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5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5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5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5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5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5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7" nodeType="clickEffect">
                                  <p:stCondLst>
                                    <p:cond delay="0"/>
                                  </p:stCondLst>
                                  <p:iterate>
                                    <p:tmAbs val="0"/>
                                  </p:iterate>
                                  <p:childTnLst>
                                    <p:set>
                                      <p:cBhvr>
                                        <p:cTn id="70" fill="hold"/>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1" animBg="1" advAuto="0"/>
      <p:bldP spid="516" grpId="12" animBg="1" advAuto="0"/>
      <p:bldP spid="517" grpId="4" animBg="1" advAuto="0"/>
      <p:bldP spid="518" grpId="6" animBg="1" advAuto="0"/>
      <p:bldP spid="519" grpId="8" animBg="1" advAuto="0"/>
      <p:bldP spid="520" grpId="17" animBg="1" advAuto="0"/>
      <p:bldP spid="521" grpId="5" animBg="1" advAuto="0"/>
      <p:bldP spid="522" grpId="15" animBg="1" advAuto="0"/>
      <p:bldP spid="523" grpId="13" animBg="1" advAuto="0"/>
      <p:bldP spid="526" grpId="9" animBg="1" advAuto="0"/>
      <p:bldP spid="527" grpId="10" animBg="1" advAuto="0"/>
      <p:bldP spid="528" grpId="14" animBg="1" advAuto="0"/>
      <p:bldP spid="529" grpId="7" animBg="1" advAuto="0"/>
      <p:bldP spid="530" grpId="11" animBg="1" advAuto="0"/>
      <p:bldP spid="532" grpId="3" animBg="1" advAuto="0"/>
      <p:bldP spid="536" grpId="2" animBg="1" advAuto="0"/>
      <p:bldP spid="537" grpId="1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Euklid (von Alexandria)"/>
          <p:cNvSpPr txBox="1">
            <a:spLocks noGrp="1"/>
          </p:cNvSpPr>
          <p:nvPr>
            <p:ph type="ctrTitle"/>
          </p:nvPr>
        </p:nvSpPr>
        <p:spPr>
          <a:prstGeom prst="rect">
            <a:avLst/>
          </a:prstGeom>
        </p:spPr>
        <p:txBody>
          <a:bodyPr/>
          <a:lstStyle/>
          <a:p>
            <a:r>
              <a:t>Euklid (von Alexandria)</a:t>
            </a:r>
          </a:p>
        </p:txBody>
      </p:sp>
      <p:sp>
        <p:nvSpPr>
          <p:cNvPr id="133" name="scheint u.a. in Alexandria gelebt und gewirkt zu haben…"/>
          <p:cNvSpPr txBox="1">
            <a:spLocks noGrp="1"/>
          </p:cNvSpPr>
          <p:nvPr>
            <p:ph type="subTitle" idx="1"/>
          </p:nvPr>
        </p:nvSpPr>
        <p:spPr>
          <a:xfrm>
            <a:off x="-42178" y="1950338"/>
            <a:ext cx="9200149" cy="6396496"/>
          </a:xfrm>
          <a:prstGeom prst="rect">
            <a:avLst/>
          </a:prstGeom>
        </p:spPr>
        <p:txBody>
          <a:bodyPr/>
          <a:lstStyle/>
          <a:p>
            <a:pPr marL="808434" lvl="1" indent="-377269" defTabSz="566674">
              <a:lnSpc>
                <a:spcPct val="150000"/>
              </a:lnSpc>
              <a:buSzPct val="145000"/>
              <a:buChar char="•"/>
              <a:defRPr sz="2716"/>
            </a:pPr>
            <a:r>
              <a:t>scheint u.a. in Alexandria gelebt und gewirkt zu haben</a:t>
            </a:r>
          </a:p>
          <a:p>
            <a:pPr marL="808434" lvl="1" indent="-377269" defTabSz="566674">
              <a:lnSpc>
                <a:spcPct val="150000"/>
              </a:lnSpc>
              <a:buSzPct val="145000"/>
              <a:buChar char="•"/>
              <a:defRPr sz="2716"/>
            </a:pPr>
            <a:r>
              <a:t>lebte etwa von </a:t>
            </a:r>
            <a:r>
              <a:rPr b="1"/>
              <a:t>365 bis 300 v.Chr</a:t>
            </a:r>
          </a:p>
          <a:p>
            <a:pPr marL="808434" lvl="1" indent="-377269" defTabSz="566674">
              <a:lnSpc>
                <a:spcPct val="150000"/>
              </a:lnSpc>
              <a:buSzPct val="145000"/>
              <a:buChar char="•"/>
              <a:defRPr sz="2716"/>
            </a:pPr>
            <a:r>
              <a:t>soll in Alexandria Mathematik unterrichten haben</a:t>
            </a:r>
          </a:p>
          <a:p>
            <a:pPr marL="808434" lvl="1" indent="-377269" defTabSz="566674">
              <a:lnSpc>
                <a:spcPct val="150000"/>
              </a:lnSpc>
              <a:buSzPct val="145000"/>
              <a:buChar char="•"/>
              <a:defRPr sz="2716"/>
            </a:pPr>
            <a:r>
              <a:t>zahlreiche mathematische Sätze sind nach ihm benannt</a:t>
            </a:r>
          </a:p>
          <a:p>
            <a:pPr marL="808434" lvl="1" indent="-377269" defTabSz="566674">
              <a:lnSpc>
                <a:spcPct val="150000"/>
              </a:lnSpc>
              <a:buSzPct val="145000"/>
              <a:buChar char="•"/>
              <a:defRPr sz="2716"/>
            </a:pPr>
            <a:r>
              <a:t>berühmtestes Werk: </a:t>
            </a:r>
            <a:r>
              <a:rPr b="1"/>
              <a:t>„Elemente“</a:t>
            </a:r>
            <a:r>
              <a:t>:</a:t>
            </a:r>
          </a:p>
          <a:p>
            <a:pPr marL="1239599" lvl="2" indent="-377269" defTabSz="566674">
              <a:lnSpc>
                <a:spcPct val="150000"/>
              </a:lnSpc>
              <a:buSzPct val="145000"/>
              <a:buChar char="•"/>
              <a:defRPr sz="2716"/>
            </a:pPr>
            <a:r>
              <a:t>Zusammenstellung wesentlicher Teile des mathematischen Wissens seiner Zeit</a:t>
            </a:r>
          </a:p>
          <a:p>
            <a:pPr marL="1239599" lvl="2" indent="-377269" defTabSz="566674">
              <a:lnSpc>
                <a:spcPct val="150000"/>
              </a:lnSpc>
              <a:buSzPct val="145000"/>
              <a:buChar char="•"/>
              <a:defRPr sz="2716"/>
            </a:pPr>
            <a:r>
              <a:t>systematischer, streng wissenschaftlicher Aufbau</a:t>
            </a:r>
          </a:p>
          <a:p>
            <a:pPr marL="1239599" lvl="2" indent="-377269" defTabSz="566674">
              <a:lnSpc>
                <a:spcPct val="150000"/>
              </a:lnSpc>
              <a:buSzPct val="145000"/>
              <a:buChar char="•"/>
              <a:defRPr sz="2716"/>
            </a:pPr>
            <a:r>
              <a:t>Vorbild für spätere Mathematik</a:t>
            </a:r>
          </a:p>
        </p:txBody>
      </p:sp>
      <p:sp>
        <p:nvSpPr>
          <p:cNvPr id="134"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pic>
        <p:nvPicPr>
          <p:cNvPr id="135" name="5FC3010E-20B8-4BA4-93F4-BA26410EBE9F-L0-001.jpeg" descr="5FC3010E-20B8-4BA4-93F4-BA26410EBE9F-L0-001.jpeg"/>
          <p:cNvPicPr>
            <a:picLocks noChangeAspect="1"/>
          </p:cNvPicPr>
          <p:nvPr/>
        </p:nvPicPr>
        <p:blipFill>
          <a:blip r:embed="rId2"/>
          <a:stretch>
            <a:fillRect/>
          </a:stretch>
        </p:blipFill>
        <p:spPr>
          <a:xfrm>
            <a:off x="9496411" y="2072589"/>
            <a:ext cx="3123239" cy="4874418"/>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Heute"/>
          <p:cNvSpPr txBox="1">
            <a:spLocks noGrp="1"/>
          </p:cNvSpPr>
          <p:nvPr>
            <p:ph type="ctrTitle"/>
          </p:nvPr>
        </p:nvSpPr>
        <p:spPr>
          <a:xfrm>
            <a:off x="416228" y="184991"/>
            <a:ext cx="12073686" cy="901846"/>
          </a:xfrm>
          <a:prstGeom prst="rect">
            <a:avLst/>
          </a:prstGeom>
        </p:spPr>
        <p:txBody>
          <a:bodyPr/>
          <a:lstStyle>
            <a:lvl1pPr>
              <a:defRPr b="1"/>
            </a:lvl1pPr>
          </a:lstStyle>
          <a:p>
            <a:r>
              <a:t>Heute</a:t>
            </a:r>
          </a:p>
        </p:txBody>
      </p:sp>
      <p:sp>
        <p:nvSpPr>
          <p:cNvPr id="540" name="Zunächst Fallunterscheidung:"/>
          <p:cNvSpPr txBox="1">
            <a:spLocks noGrp="1"/>
          </p:cNvSpPr>
          <p:nvPr>
            <p:ph type="subTitle" sz="quarter" idx="1"/>
          </p:nvPr>
        </p:nvSpPr>
        <p:spPr>
          <a:xfrm>
            <a:off x="542257" y="1868927"/>
            <a:ext cx="4853317" cy="1018109"/>
          </a:xfrm>
          <a:prstGeom prst="rect">
            <a:avLst/>
          </a:prstGeom>
        </p:spPr>
        <p:txBody>
          <a:bodyPr/>
          <a:lstStyle>
            <a:lvl1pPr defTabSz="572516">
              <a:defRPr sz="2842"/>
            </a:lvl1pPr>
          </a:lstStyle>
          <a:p>
            <a:r>
              <a:t>Zunächst Fallunterscheidung: </a:t>
            </a:r>
          </a:p>
        </p:txBody>
      </p:sp>
      <p:sp>
        <p:nvSpPr>
          <p:cNvPr id="541"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pic>
        <p:nvPicPr>
          <p:cNvPr id="542" name="FC9B869B-6D28-467C-9B19-622324D45C21-L0-001.jpeg" descr="FC9B869B-6D28-467C-9B19-622324D45C21-L0-001.jpeg"/>
          <p:cNvPicPr>
            <a:picLocks noChangeAspect="1"/>
          </p:cNvPicPr>
          <p:nvPr/>
        </p:nvPicPr>
        <p:blipFill>
          <a:blip r:embed="rId2"/>
          <a:stretch>
            <a:fillRect/>
          </a:stretch>
        </p:blipFill>
        <p:spPr>
          <a:xfrm>
            <a:off x="5986150" y="1719069"/>
            <a:ext cx="6518577" cy="2771919"/>
          </a:xfrm>
          <a:prstGeom prst="rect">
            <a:avLst/>
          </a:prstGeom>
          <a:ln w="12700">
            <a:miter lim="400000"/>
          </a:ln>
        </p:spPr>
      </p:pic>
      <p:sp>
        <p:nvSpPr>
          <p:cNvPr id="543" name="Fall A: Der Durchmesser verläuft entlang einer Halbgeraden des Kreiswinkels psi"/>
          <p:cNvSpPr txBox="1"/>
          <p:nvPr/>
        </p:nvSpPr>
        <p:spPr>
          <a:xfrm>
            <a:off x="430826" y="5037497"/>
            <a:ext cx="12143148" cy="50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600" b="0"/>
            </a:pPr>
            <a:r>
              <a:rPr b="1"/>
              <a:t>Fall A</a:t>
            </a:r>
            <a:r>
              <a:t>: Der Durchmesser verläuft entlang einer Halbgeraden des Kreiswinkels </a:t>
            </a:r>
            <a:r>
              <a:rPr b="1">
                <a:solidFill>
                  <a:srgbClr val="00A1D8"/>
                </a:solidFill>
              </a:rPr>
              <a:t>psi</a:t>
            </a:r>
            <a:r>
              <a:t> </a:t>
            </a:r>
          </a:p>
        </p:txBody>
      </p:sp>
      <p:sp>
        <p:nvSpPr>
          <p:cNvPr id="544" name="Fall B: Der Durchmesser befindet sich zwischen den Halbgeraden des Kreis-…"/>
          <p:cNvSpPr txBox="1"/>
          <p:nvPr/>
        </p:nvSpPr>
        <p:spPr>
          <a:xfrm>
            <a:off x="430826" y="6005833"/>
            <a:ext cx="12143148" cy="9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600" b="0"/>
            </a:pPr>
            <a:r>
              <a:rPr b="1"/>
              <a:t>Fall B: </a:t>
            </a:r>
            <a:r>
              <a:t>Der Durchmesser befindet sich zwischen den Halbgeraden des Kreis-</a:t>
            </a:r>
          </a:p>
          <a:p>
            <a:pPr algn="l">
              <a:defRPr sz="2600" b="0"/>
            </a:pPr>
            <a:r>
              <a:t>            winkels </a:t>
            </a:r>
            <a:r>
              <a:rPr b="1">
                <a:solidFill>
                  <a:srgbClr val="00A1D8"/>
                </a:solidFill>
              </a:rPr>
              <a:t>psi</a:t>
            </a:r>
          </a:p>
        </p:txBody>
      </p:sp>
      <p:sp>
        <p:nvSpPr>
          <p:cNvPr id="545" name="Fall C: Der Durchmesser ist außerhalb der Halbgeraden des Kreiswinkel psi"/>
          <p:cNvSpPr txBox="1"/>
          <p:nvPr/>
        </p:nvSpPr>
        <p:spPr>
          <a:xfrm>
            <a:off x="430826" y="7152298"/>
            <a:ext cx="12143148" cy="50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600" b="0"/>
            </a:pPr>
            <a:r>
              <a:rPr b="1"/>
              <a:t>Fall C</a:t>
            </a:r>
            <a:r>
              <a:t>: Der Durchmesser ist außerhalb der Halbgeraden des Kreiswinkel </a:t>
            </a:r>
            <a:r>
              <a:rPr b="1">
                <a:solidFill>
                  <a:srgbClr val="00A1D8"/>
                </a:solidFill>
              </a:rPr>
              <a:t>psi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animBg="1" advAuto="0"/>
      <p:bldP spid="544" grpId="2" animBg="1" advAuto="0"/>
      <p:bldP spid="545" grpId="3"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chritt 1: Finde das gleichschenklige Dreieck"/>
          <p:cNvSpPr txBox="1">
            <a:spLocks noGrp="1"/>
          </p:cNvSpPr>
          <p:nvPr>
            <p:ph type="subTitle" sz="quarter" idx="1"/>
          </p:nvPr>
        </p:nvSpPr>
        <p:spPr>
          <a:xfrm>
            <a:off x="351630" y="1468977"/>
            <a:ext cx="7396497" cy="515008"/>
          </a:xfrm>
          <a:prstGeom prst="rect">
            <a:avLst/>
          </a:prstGeom>
        </p:spPr>
        <p:txBody>
          <a:bodyPr>
            <a:normAutofit fontScale="92500" lnSpcReduction="10000"/>
          </a:bodyPr>
          <a:lstStyle>
            <a:lvl1pPr>
              <a:defRPr sz="2700" u="sng"/>
            </a:lvl1pPr>
          </a:lstStyle>
          <a:p>
            <a:r>
              <a:t>Schritt 1: Finde das gleichschenklige Dreieck</a:t>
            </a:r>
          </a:p>
        </p:txBody>
      </p:sp>
      <p:sp>
        <p:nvSpPr>
          <p:cNvPr id="548"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549" name="Fall A: Der Durchmesser verläuft entlang einer Halbgeraden des Kreiswinkels psi"/>
          <p:cNvSpPr txBox="1"/>
          <p:nvPr/>
        </p:nvSpPr>
        <p:spPr>
          <a:xfrm>
            <a:off x="246445" y="379678"/>
            <a:ext cx="12511910" cy="512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700" b="0"/>
            </a:pPr>
            <a:r>
              <a:rPr b="1"/>
              <a:t>Fall A</a:t>
            </a:r>
            <a:r>
              <a:t>: Der Durchmesser verläuft entlang einer Halbgeraden des Kreiswinkels </a:t>
            </a:r>
            <a:r>
              <a:rPr b="1">
                <a:solidFill>
                  <a:srgbClr val="00A1D8"/>
                </a:solidFill>
              </a:rPr>
              <a:t>psi</a:t>
            </a:r>
            <a:r>
              <a:t> </a:t>
            </a:r>
          </a:p>
        </p:txBody>
      </p:sp>
      <p:pic>
        <p:nvPicPr>
          <p:cNvPr id="550" name="82858367-F5BC-493E-96E7-4A4509B80464-L0-001.jpeg" descr="82858367-F5BC-493E-96E7-4A4509B80464-L0-001.jpeg"/>
          <p:cNvPicPr>
            <a:picLocks noChangeAspect="1"/>
          </p:cNvPicPr>
          <p:nvPr/>
        </p:nvPicPr>
        <p:blipFill>
          <a:blip r:embed="rId2"/>
          <a:stretch>
            <a:fillRect/>
          </a:stretch>
        </p:blipFill>
        <p:spPr>
          <a:xfrm>
            <a:off x="8534058" y="1476488"/>
            <a:ext cx="3863243" cy="4364211"/>
          </a:xfrm>
          <a:prstGeom prst="rect">
            <a:avLst/>
          </a:prstGeom>
          <a:ln w="12700">
            <a:miter lim="400000"/>
          </a:ln>
        </p:spPr>
      </p:pic>
      <p:pic>
        <p:nvPicPr>
          <p:cNvPr id="551" name="4F0B32AA-DB93-4ED4-9F05-1082A542A07F-L0-001.jpeg" descr="4F0B32AA-DB93-4ED4-9F05-1082A542A07F-L0-001.jpeg"/>
          <p:cNvPicPr>
            <a:picLocks noChangeAspect="1"/>
          </p:cNvPicPr>
          <p:nvPr/>
        </p:nvPicPr>
        <p:blipFill>
          <a:blip r:embed="rId3"/>
          <a:stretch>
            <a:fillRect/>
          </a:stretch>
        </p:blipFill>
        <p:spPr>
          <a:xfrm>
            <a:off x="8576765" y="1476488"/>
            <a:ext cx="3777830" cy="4364211"/>
          </a:xfrm>
          <a:prstGeom prst="rect">
            <a:avLst/>
          </a:prstGeom>
          <a:ln w="12700">
            <a:miter lim="400000"/>
          </a:ln>
        </p:spPr>
      </p:pic>
      <p:sp>
        <p:nvSpPr>
          <p:cNvPr id="552" name="BC und BD sind beides Radien…"/>
          <p:cNvSpPr txBox="1"/>
          <p:nvPr/>
        </p:nvSpPr>
        <p:spPr>
          <a:xfrm>
            <a:off x="647728" y="1988542"/>
            <a:ext cx="7413900" cy="183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BC und BD sind beides Radien </a:t>
            </a:r>
          </a:p>
          <a:p>
            <a:pPr algn="l">
              <a:lnSpc>
                <a:spcPct val="125000"/>
              </a:lnSpc>
              <a:defRPr b="0"/>
            </a:pPr>
            <a:r>
              <a:t>—&gt; haben die selbe Länge</a:t>
            </a:r>
          </a:p>
          <a:p>
            <a:pPr algn="l">
              <a:lnSpc>
                <a:spcPct val="125000"/>
              </a:lnSpc>
              <a:defRPr b="0"/>
            </a:pPr>
            <a:r>
              <a:t>—&gt; Dreieck CBD ist gleichschenklig</a:t>
            </a:r>
          </a:p>
          <a:p>
            <a:pPr algn="l">
              <a:lnSpc>
                <a:spcPct val="125000"/>
              </a:lnSpc>
              <a:defRPr b="0"/>
            </a:pPr>
            <a:r>
              <a:t>—&gt; Basiswinkel BCD und BDC sind kongruent</a:t>
            </a:r>
          </a:p>
        </p:txBody>
      </p:sp>
      <p:sp>
        <p:nvSpPr>
          <p:cNvPr id="553" name="Schritt 2: Finde den gestreckten Winkel"/>
          <p:cNvSpPr txBox="1"/>
          <p:nvPr/>
        </p:nvSpPr>
        <p:spPr>
          <a:xfrm>
            <a:off x="296777" y="4037023"/>
            <a:ext cx="7159582" cy="511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700" b="0" u="sng"/>
            </a:lvl1pPr>
          </a:lstStyle>
          <a:p>
            <a:r>
              <a:t>Schritt 2: Finde den gestreckten Winkel</a:t>
            </a:r>
          </a:p>
        </p:txBody>
      </p:sp>
      <p:pic>
        <p:nvPicPr>
          <p:cNvPr id="554" name="8000781D-51DF-4E57-AABF-0F919B6BFC45-L0-001.jpeg" descr="8000781D-51DF-4E57-AABF-0F919B6BFC45-L0-001.jpeg"/>
          <p:cNvPicPr>
            <a:picLocks noChangeAspect="1"/>
          </p:cNvPicPr>
          <p:nvPr/>
        </p:nvPicPr>
        <p:blipFill>
          <a:blip r:embed="rId4"/>
          <a:stretch>
            <a:fillRect/>
          </a:stretch>
        </p:blipFill>
        <p:spPr>
          <a:xfrm>
            <a:off x="8512221" y="1473614"/>
            <a:ext cx="3906918" cy="4369960"/>
          </a:xfrm>
          <a:prstGeom prst="rect">
            <a:avLst/>
          </a:prstGeom>
          <a:ln w="12700">
            <a:miter lim="400000"/>
          </a:ln>
        </p:spPr>
      </p:pic>
      <p:sp>
        <p:nvSpPr>
          <p:cNvPr id="555" name="Der Winkel ABC ist ein gestreckter Winkel…"/>
          <p:cNvSpPr txBox="1"/>
          <p:nvPr/>
        </p:nvSpPr>
        <p:spPr>
          <a:xfrm>
            <a:off x="620762" y="4610704"/>
            <a:ext cx="7884388" cy="1380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Der Winkel ABC ist ein gestreckter Winkel</a:t>
            </a:r>
          </a:p>
          <a:p>
            <a:pPr algn="l">
              <a:lnSpc>
                <a:spcPct val="125000"/>
              </a:lnSpc>
              <a:defRPr b="0"/>
            </a:pPr>
            <a:r>
              <a:t>—&gt; </a:t>
            </a:r>
            <a:r>
              <a:rPr b="1">
                <a:solidFill>
                  <a:srgbClr val="864FFE"/>
                </a:solidFill>
              </a:rPr>
              <a:t>teta</a:t>
            </a:r>
            <a:r>
              <a:t> + Winkel DBC = 180°</a:t>
            </a:r>
          </a:p>
          <a:p>
            <a:pPr algn="l">
              <a:lnSpc>
                <a:spcPct val="125000"/>
              </a:lnSpc>
              <a:defRPr b="0"/>
            </a:pPr>
            <a:r>
              <a:t>&lt;-&gt;            Winkel DBC = 180° - </a:t>
            </a:r>
            <a:r>
              <a:rPr b="1">
                <a:solidFill>
                  <a:srgbClr val="864FFE"/>
                </a:solidFill>
              </a:rPr>
              <a:t>teta</a:t>
            </a:r>
          </a:p>
        </p:txBody>
      </p:sp>
      <p:sp>
        <p:nvSpPr>
          <p:cNvPr id="556" name="Schritt 3: Gleichung aufstellen und nach psi lösen"/>
          <p:cNvSpPr txBox="1"/>
          <p:nvPr/>
        </p:nvSpPr>
        <p:spPr>
          <a:xfrm>
            <a:off x="273895" y="6155354"/>
            <a:ext cx="7816122" cy="100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25000"/>
              </a:lnSpc>
              <a:defRPr sz="2700" b="0" u="sng">
                <a:latin typeface="Arial"/>
                <a:ea typeface="Arial"/>
                <a:cs typeface="Arial"/>
                <a:sym typeface="Arial"/>
              </a:defRPr>
            </a:lvl1pPr>
          </a:lstStyle>
          <a:p>
            <a:r>
              <a:t>Schritt 3: Gleichung aufstellen und nach psi lösen</a:t>
            </a:r>
          </a:p>
        </p:txBody>
      </p:sp>
      <p:sp>
        <p:nvSpPr>
          <p:cNvPr id="557" name="Innenwinkel vom Dreieck CBD: psi, psi und (180° - teta)…"/>
          <p:cNvSpPr txBox="1"/>
          <p:nvPr/>
        </p:nvSpPr>
        <p:spPr>
          <a:xfrm>
            <a:off x="620762" y="6777672"/>
            <a:ext cx="6858233" cy="1377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33375" indent="-333375" algn="l">
              <a:lnSpc>
                <a:spcPct val="125000"/>
              </a:lnSpc>
              <a:buSzPct val="145000"/>
              <a:buChar char="•"/>
              <a:defRPr b="0"/>
            </a:pPr>
            <a:r>
              <a:t>Innenwinkel vom Dreieck CBD: psi, psi und (180° - teta)</a:t>
            </a:r>
          </a:p>
          <a:p>
            <a:pPr marL="333375" indent="-333375" algn="l">
              <a:lnSpc>
                <a:spcPct val="125000"/>
              </a:lnSpc>
              <a:buSzPct val="145000"/>
              <a:buChar char="•"/>
              <a:defRPr b="0"/>
            </a:pPr>
            <a:r>
              <a:t>Innenwinkelsumme im Dreieck ist 180°</a:t>
            </a:r>
          </a:p>
        </p:txBody>
      </p:sp>
      <p:sp>
        <p:nvSpPr>
          <p:cNvPr id="558" name="—&gt; psi + psi + (180° - teta) = 180°…"/>
          <p:cNvSpPr txBox="1"/>
          <p:nvPr/>
        </p:nvSpPr>
        <p:spPr>
          <a:xfrm>
            <a:off x="7634592" y="6777672"/>
            <a:ext cx="5140824" cy="1841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—&gt; </a:t>
            </a:r>
            <a:r>
              <a:rPr b="1">
                <a:solidFill>
                  <a:srgbClr val="00A1D8"/>
                </a:solidFill>
              </a:rPr>
              <a:t>psi</a:t>
            </a:r>
            <a:r>
              <a:t> + </a:t>
            </a:r>
            <a:r>
              <a:rPr b="1">
                <a:solidFill>
                  <a:srgbClr val="00A1D8"/>
                </a:solidFill>
              </a:rPr>
              <a:t>psi</a:t>
            </a:r>
            <a:r>
              <a:t> + (180° - </a:t>
            </a:r>
            <a:r>
              <a:rPr b="1">
                <a:solidFill>
                  <a:srgbClr val="864FFE"/>
                </a:solidFill>
              </a:rPr>
              <a:t>teta</a:t>
            </a:r>
            <a:r>
              <a:t>) = 180°</a:t>
            </a:r>
          </a:p>
          <a:p>
            <a:pPr algn="l">
              <a:lnSpc>
                <a:spcPct val="125000"/>
              </a:lnSpc>
              <a:defRPr b="0"/>
            </a:pPr>
            <a:r>
              <a:t>&lt;-&gt;       2*</a:t>
            </a:r>
            <a:r>
              <a:rPr b="1">
                <a:solidFill>
                  <a:srgbClr val="00A1D8"/>
                </a:solidFill>
              </a:rPr>
              <a:t>psi</a:t>
            </a:r>
            <a:r>
              <a:t> + 180° - </a:t>
            </a:r>
            <a:r>
              <a:rPr b="1">
                <a:solidFill>
                  <a:srgbClr val="864FFE"/>
                </a:solidFill>
              </a:rPr>
              <a:t>teta</a:t>
            </a:r>
            <a:r>
              <a:t>  = 180°</a:t>
            </a:r>
          </a:p>
          <a:p>
            <a:pPr algn="l">
              <a:lnSpc>
                <a:spcPct val="125000"/>
              </a:lnSpc>
              <a:defRPr b="0"/>
            </a:pPr>
            <a:r>
              <a:t>&lt;-&gt;       2*</a:t>
            </a:r>
            <a:r>
              <a:rPr b="1">
                <a:solidFill>
                  <a:srgbClr val="00A1D8"/>
                </a:solidFill>
              </a:rPr>
              <a:t>psi</a:t>
            </a:r>
            <a:r>
              <a:t> = </a:t>
            </a:r>
            <a:r>
              <a:rPr b="1">
                <a:solidFill>
                  <a:srgbClr val="864FFE"/>
                </a:solidFill>
              </a:rPr>
              <a:t>teta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5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5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5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1" animBg="1" advAuto="0"/>
      <p:bldP spid="551" grpId="2" animBg="1" advAuto="0"/>
      <p:bldP spid="552" grpId="3" animBg="1" advAuto="0"/>
      <p:bldP spid="553" grpId="4" animBg="1" advAuto="0"/>
      <p:bldP spid="554" grpId="5" animBg="1" advAuto="0"/>
      <p:bldP spid="555" grpId="6" animBg="1" advAuto="0"/>
      <p:bldP spid="556" grpId="7" animBg="1" advAuto="0"/>
      <p:bldP spid="557" grpId="8" animBg="1" advAuto="0"/>
      <p:bldP spid="558" grpId="9"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561" name="Fall B:…"/>
          <p:cNvSpPr txBox="1"/>
          <p:nvPr/>
        </p:nvSpPr>
        <p:spPr>
          <a:xfrm>
            <a:off x="297309" y="183336"/>
            <a:ext cx="12918818" cy="90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600" b="0"/>
            </a:pPr>
            <a:r>
              <a:rPr b="1"/>
              <a:t>Fall B: </a:t>
            </a:r>
          </a:p>
          <a:p>
            <a:pPr algn="l">
              <a:defRPr sz="2600" b="0"/>
            </a:pPr>
            <a:r>
              <a:t>Der Durchmesser befindet sich zwischen den Halbgeraden des Kreiswinkels psi</a:t>
            </a:r>
          </a:p>
        </p:txBody>
      </p:sp>
      <p:pic>
        <p:nvPicPr>
          <p:cNvPr id="562" name="3C5DBA9F-0E21-4276-8CB6-A830FFD93CEE-L0-001.jpeg" descr="3C5DBA9F-0E21-4276-8CB6-A830FFD93CEE-L0-001.jpeg"/>
          <p:cNvPicPr>
            <a:picLocks noChangeAspect="1"/>
          </p:cNvPicPr>
          <p:nvPr/>
        </p:nvPicPr>
        <p:blipFill>
          <a:blip r:embed="rId2"/>
          <a:stretch>
            <a:fillRect/>
          </a:stretch>
        </p:blipFill>
        <p:spPr>
          <a:xfrm>
            <a:off x="8649579" y="1744628"/>
            <a:ext cx="3632201" cy="3670301"/>
          </a:xfrm>
          <a:prstGeom prst="rect">
            <a:avLst/>
          </a:prstGeom>
          <a:ln w="12700">
            <a:miter lim="400000"/>
          </a:ln>
        </p:spPr>
      </p:pic>
      <p:sp>
        <p:nvSpPr>
          <p:cNvPr id="563" name="Schritt 1: Durchmesser einzeichnen"/>
          <p:cNvSpPr txBox="1"/>
          <p:nvPr/>
        </p:nvSpPr>
        <p:spPr>
          <a:xfrm>
            <a:off x="398504" y="1925068"/>
            <a:ext cx="7248593" cy="511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700" b="0" u="sng"/>
            </a:lvl1pPr>
          </a:lstStyle>
          <a:p>
            <a:r>
              <a:t>Schritt 1: Durchmesser einzeichnen</a:t>
            </a:r>
          </a:p>
        </p:txBody>
      </p:sp>
      <p:sp>
        <p:nvSpPr>
          <p:cNvPr id="564" name="Liefert: psi1 und psi2, sowie teta1 und teta2"/>
          <p:cNvSpPr txBox="1"/>
          <p:nvPr/>
        </p:nvSpPr>
        <p:spPr>
          <a:xfrm>
            <a:off x="525663" y="2661827"/>
            <a:ext cx="6422060"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b="0"/>
            </a:pPr>
            <a:r>
              <a:t>Liefert: </a:t>
            </a:r>
            <a:r>
              <a:rPr b="1">
                <a:solidFill>
                  <a:srgbClr val="00A1D8"/>
                </a:solidFill>
              </a:rPr>
              <a:t>psi</a:t>
            </a:r>
            <a:r>
              <a:rPr b="1" baseline="-5999">
                <a:solidFill>
                  <a:srgbClr val="00A1D8"/>
                </a:solidFill>
              </a:rPr>
              <a:t>1</a:t>
            </a:r>
            <a:r>
              <a:rPr baseline="-5999"/>
              <a:t> </a:t>
            </a:r>
            <a:r>
              <a:t>und </a:t>
            </a:r>
            <a:r>
              <a:rPr b="1">
                <a:solidFill>
                  <a:srgbClr val="00A1D8"/>
                </a:solidFill>
              </a:rPr>
              <a:t>psi</a:t>
            </a:r>
            <a:r>
              <a:rPr b="1" baseline="-5999">
                <a:solidFill>
                  <a:srgbClr val="00A1D8"/>
                </a:solidFill>
              </a:rPr>
              <a:t>2</a:t>
            </a:r>
            <a:r>
              <a:t>, sowie </a:t>
            </a:r>
            <a:r>
              <a:rPr b="1">
                <a:solidFill>
                  <a:srgbClr val="864FFE"/>
                </a:solidFill>
              </a:rPr>
              <a:t>teta</a:t>
            </a:r>
            <a:r>
              <a:rPr b="1" baseline="-5999">
                <a:solidFill>
                  <a:srgbClr val="864FFE"/>
                </a:solidFill>
              </a:rPr>
              <a:t>1</a:t>
            </a:r>
            <a:r>
              <a:t> und </a:t>
            </a:r>
            <a:r>
              <a:rPr b="1">
                <a:solidFill>
                  <a:srgbClr val="864FFE"/>
                </a:solidFill>
              </a:rPr>
              <a:t>teta</a:t>
            </a:r>
            <a:r>
              <a:rPr b="1" baseline="-5999">
                <a:solidFill>
                  <a:srgbClr val="864FFE"/>
                </a:solidFill>
              </a:rPr>
              <a:t>2</a:t>
            </a:r>
          </a:p>
        </p:txBody>
      </p:sp>
      <p:pic>
        <p:nvPicPr>
          <p:cNvPr id="565" name="F56934D9-9B57-44F3-9F18-D4F3E2C1E8D6-L0-001.jpeg" descr="F56934D9-9B57-44F3-9F18-D4F3E2C1E8D6-L0-001.jpeg"/>
          <p:cNvPicPr>
            <a:picLocks noChangeAspect="1"/>
          </p:cNvPicPr>
          <p:nvPr/>
        </p:nvPicPr>
        <p:blipFill>
          <a:blip r:embed="rId3"/>
          <a:stretch>
            <a:fillRect/>
          </a:stretch>
        </p:blipFill>
        <p:spPr>
          <a:xfrm>
            <a:off x="8681329" y="1782728"/>
            <a:ext cx="3568701" cy="3594101"/>
          </a:xfrm>
          <a:prstGeom prst="rect">
            <a:avLst/>
          </a:prstGeom>
          <a:ln w="12700">
            <a:miter lim="400000"/>
          </a:ln>
        </p:spPr>
      </p:pic>
      <p:sp>
        <p:nvSpPr>
          <p:cNvPr id="566" name="Schritt 2: Gleichung aufstellen"/>
          <p:cNvSpPr txBox="1"/>
          <p:nvPr/>
        </p:nvSpPr>
        <p:spPr>
          <a:xfrm>
            <a:off x="398504" y="3871774"/>
            <a:ext cx="7248593" cy="511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2700" b="0" u="sng"/>
            </a:lvl1pPr>
          </a:lstStyle>
          <a:p>
            <a:r>
              <a:t>Schritt 2: Gleichung aufstellen</a:t>
            </a:r>
          </a:p>
        </p:txBody>
      </p:sp>
      <p:sp>
        <p:nvSpPr>
          <p:cNvPr id="567" name="Es liegt nun die Gleiche Situation wie in Fall 1 vor"/>
          <p:cNvSpPr txBox="1"/>
          <p:nvPr/>
        </p:nvSpPr>
        <p:spPr>
          <a:xfrm>
            <a:off x="500231" y="4658688"/>
            <a:ext cx="7426616"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b="0"/>
            </a:lvl1pPr>
          </a:lstStyle>
          <a:p>
            <a:r>
              <a:t>Es liegt nun die Gleiche Situation wie in Fall 1 vor</a:t>
            </a:r>
          </a:p>
        </p:txBody>
      </p:sp>
      <p:sp>
        <p:nvSpPr>
          <p:cNvPr id="568" name="—&gt;  (1) teta1 = 2*psi1   und   (2) teta2 = 2*psi2…"/>
          <p:cNvSpPr txBox="1"/>
          <p:nvPr/>
        </p:nvSpPr>
        <p:spPr>
          <a:xfrm>
            <a:off x="544253" y="5294306"/>
            <a:ext cx="6645202" cy="2299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—&gt;  (1) </a:t>
            </a:r>
            <a:r>
              <a:rPr b="1">
                <a:solidFill>
                  <a:srgbClr val="864FFE"/>
                </a:solidFill>
              </a:rPr>
              <a:t>teta</a:t>
            </a:r>
            <a:r>
              <a:rPr b="1" baseline="-5999">
                <a:solidFill>
                  <a:srgbClr val="864FFE"/>
                </a:solidFill>
              </a:rPr>
              <a:t>1</a:t>
            </a:r>
            <a:r>
              <a:rPr baseline="-5999"/>
              <a:t> </a:t>
            </a:r>
            <a:r>
              <a:t>= 2*</a:t>
            </a:r>
            <a:r>
              <a:rPr b="1">
                <a:solidFill>
                  <a:srgbClr val="008CB4"/>
                </a:solidFill>
              </a:rPr>
              <a:t>psi</a:t>
            </a:r>
            <a:r>
              <a:rPr b="1" baseline="-5999">
                <a:solidFill>
                  <a:srgbClr val="008CB4"/>
                </a:solidFill>
              </a:rPr>
              <a:t>1</a:t>
            </a:r>
            <a:r>
              <a:rPr baseline="-5999"/>
              <a:t>   </a:t>
            </a:r>
            <a:r>
              <a:t>und   (2) </a:t>
            </a:r>
            <a:r>
              <a:rPr b="1">
                <a:solidFill>
                  <a:srgbClr val="864FFE"/>
                </a:solidFill>
              </a:rPr>
              <a:t>teta</a:t>
            </a:r>
            <a:r>
              <a:rPr b="1" baseline="-5999">
                <a:solidFill>
                  <a:srgbClr val="864FFE"/>
                </a:solidFill>
              </a:rPr>
              <a:t>2</a:t>
            </a:r>
            <a:r>
              <a:t> = 2*</a:t>
            </a:r>
            <a:r>
              <a:rPr b="1">
                <a:solidFill>
                  <a:srgbClr val="00A1D8"/>
                </a:solidFill>
              </a:rPr>
              <a:t>psi</a:t>
            </a:r>
            <a:r>
              <a:rPr b="1" baseline="-5999">
                <a:solidFill>
                  <a:srgbClr val="00A1D8"/>
                </a:solidFill>
              </a:rPr>
              <a:t>2</a:t>
            </a:r>
            <a:endParaRPr baseline="-5999"/>
          </a:p>
          <a:p>
            <a:pPr algn="l">
              <a:lnSpc>
                <a:spcPct val="125000"/>
              </a:lnSpc>
              <a:defRPr b="0"/>
            </a:pPr>
            <a:r>
              <a:t>—&gt;  (1) + (2): </a:t>
            </a:r>
            <a:r>
              <a:rPr b="1">
                <a:solidFill>
                  <a:srgbClr val="864FFE"/>
                </a:solidFill>
              </a:rPr>
              <a:t>teta</a:t>
            </a:r>
            <a:r>
              <a:rPr b="1" baseline="-5999">
                <a:solidFill>
                  <a:srgbClr val="864FFE"/>
                </a:solidFill>
              </a:rPr>
              <a:t>1</a:t>
            </a:r>
            <a:r>
              <a:rPr baseline="-5999"/>
              <a:t>  </a:t>
            </a:r>
            <a:r>
              <a:t>+ </a:t>
            </a:r>
            <a:r>
              <a:rPr b="1">
                <a:solidFill>
                  <a:srgbClr val="864FFE"/>
                </a:solidFill>
              </a:rPr>
              <a:t>teta</a:t>
            </a:r>
            <a:r>
              <a:rPr b="1" baseline="-5999">
                <a:solidFill>
                  <a:srgbClr val="864FFE"/>
                </a:solidFill>
              </a:rPr>
              <a:t>2</a:t>
            </a:r>
            <a:r>
              <a:t> =  2*</a:t>
            </a:r>
            <a:r>
              <a:rPr b="1">
                <a:solidFill>
                  <a:srgbClr val="00A1D8"/>
                </a:solidFill>
              </a:rPr>
              <a:t>psi</a:t>
            </a:r>
            <a:r>
              <a:rPr b="1" baseline="-5999">
                <a:solidFill>
                  <a:srgbClr val="00A1D8"/>
                </a:solidFill>
              </a:rPr>
              <a:t>1</a:t>
            </a:r>
            <a:r>
              <a:rPr baseline="-5999"/>
              <a:t> </a:t>
            </a:r>
            <a:r>
              <a:t>+ 2*</a:t>
            </a:r>
            <a:r>
              <a:rPr b="1">
                <a:solidFill>
                  <a:srgbClr val="00A1D8"/>
                </a:solidFill>
              </a:rPr>
              <a:t>psi</a:t>
            </a:r>
            <a:r>
              <a:rPr b="1" baseline="-5999">
                <a:solidFill>
                  <a:srgbClr val="00A1D8"/>
                </a:solidFill>
              </a:rPr>
              <a:t>2</a:t>
            </a:r>
            <a:endParaRPr baseline="-5999"/>
          </a:p>
          <a:p>
            <a:pPr algn="l">
              <a:lnSpc>
                <a:spcPct val="125000"/>
              </a:lnSpc>
              <a:defRPr b="0"/>
            </a:pPr>
            <a:r>
              <a:rPr baseline="-5999"/>
              <a:t>                     </a:t>
            </a:r>
            <a:r>
              <a:t>&lt;-&gt;  </a:t>
            </a:r>
            <a:r>
              <a:rPr b="1">
                <a:solidFill>
                  <a:srgbClr val="4D22B2"/>
                </a:solidFill>
              </a:rPr>
              <a:t>teta</a:t>
            </a:r>
            <a:r>
              <a:t> = 2*</a:t>
            </a:r>
            <a:r>
              <a:rPr b="1">
                <a:solidFill>
                  <a:srgbClr val="016E8F"/>
                </a:solidFill>
              </a:rPr>
              <a:t>psi</a:t>
            </a:r>
            <a:endParaRPr baseline="-5999"/>
          </a:p>
          <a:p>
            <a:pPr algn="l">
              <a:lnSpc>
                <a:spcPct val="125000"/>
              </a:lnSpc>
              <a:defRPr b="0"/>
            </a:pPr>
            <a:endParaRPr baseline="-5999"/>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1" animBg="1" advAuto="0"/>
      <p:bldP spid="564" grpId="3" animBg="1" advAuto="0"/>
      <p:bldP spid="565" grpId="2" animBg="1" advAuto="0"/>
      <p:bldP spid="566" grpId="4" animBg="1" advAuto="0"/>
      <p:bldP spid="567" grpId="5" animBg="1" advAuto="0"/>
      <p:bldP spid="568" grpId="6"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chritt 1: Durchmesser einzeichnen"/>
          <p:cNvSpPr txBox="1">
            <a:spLocks noGrp="1"/>
          </p:cNvSpPr>
          <p:nvPr>
            <p:ph type="subTitle" sz="quarter" idx="1"/>
          </p:nvPr>
        </p:nvSpPr>
        <p:spPr>
          <a:xfrm>
            <a:off x="389666" y="1817873"/>
            <a:ext cx="6302930" cy="600630"/>
          </a:xfrm>
          <a:prstGeom prst="rect">
            <a:avLst/>
          </a:prstGeom>
        </p:spPr>
        <p:txBody>
          <a:bodyPr/>
          <a:lstStyle>
            <a:lvl1pPr>
              <a:defRPr sz="2700" u="sng"/>
            </a:lvl1pPr>
          </a:lstStyle>
          <a:p>
            <a:r>
              <a:t>Schritt 1: Durchmesser einzeichnen</a:t>
            </a:r>
          </a:p>
        </p:txBody>
      </p:sp>
      <p:sp>
        <p:nvSpPr>
          <p:cNvPr id="571"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
        <p:nvSpPr>
          <p:cNvPr id="572" name="Fall C: Der Durchmesser ist außerhalb der Halbgeraden des Kreiswinkels"/>
          <p:cNvSpPr txBox="1"/>
          <p:nvPr/>
        </p:nvSpPr>
        <p:spPr>
          <a:xfrm>
            <a:off x="380026" y="590896"/>
            <a:ext cx="12143148" cy="537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900" b="0"/>
            </a:pPr>
            <a:r>
              <a:rPr b="1"/>
              <a:t>Fall C</a:t>
            </a:r>
            <a:r>
              <a:t>: Der Durchmesser ist außerhalb der Halbgeraden des Kreiswinkels</a:t>
            </a:r>
          </a:p>
        </p:txBody>
      </p:sp>
      <p:pic>
        <p:nvPicPr>
          <p:cNvPr id="573" name="691256F1-A95D-499A-B9A6-F96FD7CAE513-L0-001.jpeg" descr="691256F1-A95D-499A-B9A6-F96FD7CAE513-L0-001.jpeg"/>
          <p:cNvPicPr>
            <a:picLocks noChangeAspect="1"/>
          </p:cNvPicPr>
          <p:nvPr/>
        </p:nvPicPr>
        <p:blipFill>
          <a:blip r:embed="rId2"/>
          <a:stretch>
            <a:fillRect/>
          </a:stretch>
        </p:blipFill>
        <p:spPr>
          <a:xfrm>
            <a:off x="8202364" y="1884710"/>
            <a:ext cx="3822701" cy="4000501"/>
          </a:xfrm>
          <a:prstGeom prst="rect">
            <a:avLst/>
          </a:prstGeom>
          <a:ln w="12700">
            <a:miter lim="400000"/>
          </a:ln>
        </p:spPr>
      </p:pic>
      <p:pic>
        <p:nvPicPr>
          <p:cNvPr id="574" name="5F8A7711-1F64-4584-AAE2-071DD04AA1BE-L0-001.jpeg" descr="5F8A7711-1F64-4584-AAE2-071DD04AA1BE-L0-001.jpeg"/>
          <p:cNvPicPr>
            <a:picLocks noChangeAspect="1"/>
          </p:cNvPicPr>
          <p:nvPr/>
        </p:nvPicPr>
        <p:blipFill>
          <a:blip r:embed="rId3"/>
          <a:stretch>
            <a:fillRect/>
          </a:stretch>
        </p:blipFill>
        <p:spPr>
          <a:xfrm>
            <a:off x="8126164" y="1897410"/>
            <a:ext cx="3975101" cy="3975101"/>
          </a:xfrm>
          <a:prstGeom prst="rect">
            <a:avLst/>
          </a:prstGeom>
          <a:ln w="12700">
            <a:miter lim="400000"/>
          </a:ln>
        </p:spPr>
      </p:pic>
      <p:sp>
        <p:nvSpPr>
          <p:cNvPr id="575" name="Liefert zwei neue Winkel: teta2 und psi2"/>
          <p:cNvSpPr txBox="1"/>
          <p:nvPr/>
        </p:nvSpPr>
        <p:spPr>
          <a:xfrm>
            <a:off x="431828" y="2675296"/>
            <a:ext cx="6218606" cy="462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b="0"/>
            </a:pPr>
            <a:r>
              <a:t>Liefert zwei neue Winkel: </a:t>
            </a:r>
            <a:r>
              <a:rPr b="1">
                <a:solidFill>
                  <a:srgbClr val="E63B7A"/>
                </a:solidFill>
              </a:rPr>
              <a:t>teta</a:t>
            </a:r>
            <a:r>
              <a:rPr b="1" baseline="-5999">
                <a:solidFill>
                  <a:srgbClr val="E63B7A"/>
                </a:solidFill>
              </a:rPr>
              <a:t>2</a:t>
            </a:r>
            <a:r>
              <a:t> und </a:t>
            </a:r>
            <a:r>
              <a:rPr b="1">
                <a:solidFill>
                  <a:srgbClr val="FF6A00"/>
                </a:solidFill>
              </a:rPr>
              <a:t>psi</a:t>
            </a:r>
            <a:r>
              <a:rPr b="1" baseline="-5999">
                <a:solidFill>
                  <a:srgbClr val="FF6A00"/>
                </a:solidFill>
              </a:rPr>
              <a:t>2</a:t>
            </a:r>
          </a:p>
        </p:txBody>
      </p:sp>
      <p:sp>
        <p:nvSpPr>
          <p:cNvPr id="576" name="Schritt 2: Gleichungen aufstellen"/>
          <p:cNvSpPr txBox="1"/>
          <p:nvPr/>
        </p:nvSpPr>
        <p:spPr>
          <a:xfrm>
            <a:off x="389666" y="3951187"/>
            <a:ext cx="6302930" cy="600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25000"/>
              </a:lnSpc>
              <a:defRPr sz="2700" b="0" u="sng">
                <a:latin typeface="Arial"/>
                <a:ea typeface="Arial"/>
                <a:cs typeface="Arial"/>
                <a:sym typeface="Arial"/>
              </a:defRPr>
            </a:lvl1pPr>
          </a:lstStyle>
          <a:p>
            <a:r>
              <a:t>Schritt 2: Gleichungen aufstellen</a:t>
            </a:r>
          </a:p>
        </p:txBody>
      </p:sp>
      <p:sp>
        <p:nvSpPr>
          <p:cNvPr id="577" name="Es liegt nun die Gleiche Situation wie in Fall 1 vor"/>
          <p:cNvSpPr txBox="1"/>
          <p:nvPr/>
        </p:nvSpPr>
        <p:spPr>
          <a:xfrm>
            <a:off x="395201" y="4684867"/>
            <a:ext cx="6903509"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b="0"/>
            </a:lvl1pPr>
          </a:lstStyle>
          <a:p>
            <a:r>
              <a:t>Es liegt nun die Gleiche Situation wie in Fall 1 vor</a:t>
            </a:r>
          </a:p>
        </p:txBody>
      </p:sp>
      <p:sp>
        <p:nvSpPr>
          <p:cNvPr id="578" name="—&gt; (1) teta2 = 2*psi2  und…"/>
          <p:cNvSpPr txBox="1"/>
          <p:nvPr/>
        </p:nvSpPr>
        <p:spPr>
          <a:xfrm>
            <a:off x="511821" y="5224570"/>
            <a:ext cx="7258675" cy="922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lnSpc>
                <a:spcPct val="125000"/>
              </a:lnSpc>
              <a:defRPr b="0"/>
            </a:pPr>
            <a:r>
              <a:t>—&gt; (1) </a:t>
            </a:r>
            <a:r>
              <a:rPr b="1">
                <a:solidFill>
                  <a:srgbClr val="E63B7A"/>
                </a:solidFill>
              </a:rPr>
              <a:t>teta</a:t>
            </a:r>
            <a:r>
              <a:rPr b="1" baseline="-5999">
                <a:solidFill>
                  <a:srgbClr val="E63B7A"/>
                </a:solidFill>
              </a:rPr>
              <a:t>2</a:t>
            </a:r>
            <a:r>
              <a:rPr b="1" baseline="-5999"/>
              <a:t> </a:t>
            </a:r>
            <a:r>
              <a:t>= 2*</a:t>
            </a:r>
            <a:r>
              <a:rPr b="1">
                <a:solidFill>
                  <a:srgbClr val="FF6A00"/>
                </a:solidFill>
              </a:rPr>
              <a:t>psi</a:t>
            </a:r>
            <a:r>
              <a:rPr b="1" baseline="-5999">
                <a:solidFill>
                  <a:srgbClr val="FF6A00"/>
                </a:solidFill>
              </a:rPr>
              <a:t>2  </a:t>
            </a:r>
            <a:r>
              <a:t>und  </a:t>
            </a:r>
          </a:p>
          <a:p>
            <a:pPr lvl="1" algn="l">
              <a:lnSpc>
                <a:spcPct val="125000"/>
              </a:lnSpc>
              <a:defRPr b="0"/>
            </a:pPr>
            <a:r>
              <a:t>    (2) </a:t>
            </a:r>
            <a:r>
              <a:rPr b="1">
                <a:solidFill>
                  <a:srgbClr val="E63B7A"/>
                </a:solidFill>
              </a:rPr>
              <a:t>teta</a:t>
            </a:r>
            <a:r>
              <a:rPr b="1" baseline="-5999">
                <a:solidFill>
                  <a:srgbClr val="E63B7A"/>
                </a:solidFill>
              </a:rPr>
              <a:t>2</a:t>
            </a:r>
            <a:r>
              <a:rPr b="1" baseline="-5999"/>
              <a:t> </a:t>
            </a:r>
            <a:r>
              <a:t>+ </a:t>
            </a:r>
            <a:r>
              <a:rPr b="1">
                <a:solidFill>
                  <a:srgbClr val="864FFE"/>
                </a:solidFill>
              </a:rPr>
              <a:t>teta</a:t>
            </a:r>
            <a:r>
              <a:t> = 2(</a:t>
            </a:r>
            <a:r>
              <a:rPr b="1">
                <a:solidFill>
                  <a:srgbClr val="FF6A00"/>
                </a:solidFill>
              </a:rPr>
              <a:t>psi</a:t>
            </a:r>
            <a:r>
              <a:rPr b="1" baseline="-5999">
                <a:solidFill>
                  <a:srgbClr val="FF6A00"/>
                </a:solidFill>
              </a:rPr>
              <a:t>2 </a:t>
            </a:r>
            <a:r>
              <a:t>+ </a:t>
            </a:r>
            <a:r>
              <a:rPr b="1">
                <a:solidFill>
                  <a:srgbClr val="00A1D8"/>
                </a:solidFill>
              </a:rPr>
              <a:t>psi</a:t>
            </a:r>
            <a:r>
              <a:t>)</a:t>
            </a:r>
          </a:p>
        </p:txBody>
      </p:sp>
      <p:sp>
        <p:nvSpPr>
          <p:cNvPr id="579" name="(2) teta2 + teta = 2(psi2 + psi)  | (1) teta2 = 2*psi2…"/>
          <p:cNvSpPr txBox="1"/>
          <p:nvPr/>
        </p:nvSpPr>
        <p:spPr>
          <a:xfrm>
            <a:off x="478067" y="6592468"/>
            <a:ext cx="7176661" cy="13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lvl="1" algn="l">
              <a:lnSpc>
                <a:spcPct val="125000"/>
              </a:lnSpc>
              <a:defRPr b="0"/>
            </a:pPr>
            <a:r>
              <a:t>    (2) </a:t>
            </a:r>
            <a:r>
              <a:rPr b="1">
                <a:solidFill>
                  <a:srgbClr val="E63B7A"/>
                </a:solidFill>
              </a:rPr>
              <a:t>teta</a:t>
            </a:r>
            <a:r>
              <a:rPr b="1" baseline="-5999">
                <a:solidFill>
                  <a:srgbClr val="E63B7A"/>
                </a:solidFill>
              </a:rPr>
              <a:t>2</a:t>
            </a:r>
            <a:r>
              <a:rPr b="1" baseline="-5999"/>
              <a:t> </a:t>
            </a:r>
            <a:r>
              <a:t>+ </a:t>
            </a:r>
            <a:r>
              <a:rPr b="1">
                <a:solidFill>
                  <a:srgbClr val="864FFE"/>
                </a:solidFill>
              </a:rPr>
              <a:t>teta</a:t>
            </a:r>
            <a:r>
              <a:t> = 2(</a:t>
            </a:r>
            <a:r>
              <a:rPr b="1">
                <a:solidFill>
                  <a:srgbClr val="FF6A00"/>
                </a:solidFill>
              </a:rPr>
              <a:t>psi</a:t>
            </a:r>
            <a:r>
              <a:rPr b="1" baseline="-5999">
                <a:solidFill>
                  <a:srgbClr val="FF6A00"/>
                </a:solidFill>
              </a:rPr>
              <a:t>2 </a:t>
            </a:r>
            <a:r>
              <a:t>+ </a:t>
            </a:r>
            <a:r>
              <a:rPr b="1">
                <a:solidFill>
                  <a:srgbClr val="00A1D8"/>
                </a:solidFill>
              </a:rPr>
              <a:t>psi</a:t>
            </a:r>
            <a:r>
              <a:t>)  | (1) </a:t>
            </a:r>
            <a:r>
              <a:rPr b="1">
                <a:solidFill>
                  <a:srgbClr val="E63B7A"/>
                </a:solidFill>
              </a:rPr>
              <a:t>teta</a:t>
            </a:r>
            <a:r>
              <a:rPr b="1" baseline="-5999">
                <a:solidFill>
                  <a:srgbClr val="E63B7A"/>
                </a:solidFill>
              </a:rPr>
              <a:t>2</a:t>
            </a:r>
            <a:r>
              <a:rPr b="1" baseline="-5999"/>
              <a:t> </a:t>
            </a:r>
            <a:r>
              <a:t>= 2*</a:t>
            </a:r>
            <a:r>
              <a:rPr b="1">
                <a:solidFill>
                  <a:srgbClr val="FF6A00"/>
                </a:solidFill>
              </a:rPr>
              <a:t>psi</a:t>
            </a:r>
            <a:r>
              <a:rPr b="1" baseline="-5999">
                <a:solidFill>
                  <a:srgbClr val="FF6A00"/>
                </a:solidFill>
              </a:rPr>
              <a:t>2  </a:t>
            </a:r>
          </a:p>
          <a:p>
            <a:pPr lvl="1" algn="l">
              <a:lnSpc>
                <a:spcPct val="125000"/>
              </a:lnSpc>
              <a:defRPr b="0"/>
            </a:pPr>
            <a:r>
              <a:rPr b="1" baseline="-5999">
                <a:solidFill>
                  <a:srgbClr val="FF6A00"/>
                </a:solidFill>
              </a:rPr>
              <a:t> </a:t>
            </a:r>
            <a:r>
              <a:t>&lt;-&gt; 2*</a:t>
            </a:r>
            <a:r>
              <a:rPr b="1">
                <a:solidFill>
                  <a:srgbClr val="FF6A00"/>
                </a:solidFill>
              </a:rPr>
              <a:t>psi</a:t>
            </a:r>
            <a:r>
              <a:rPr b="1" baseline="-5999">
                <a:solidFill>
                  <a:srgbClr val="FF6A00"/>
                </a:solidFill>
              </a:rPr>
              <a:t>2 </a:t>
            </a:r>
            <a:r>
              <a:t>+ </a:t>
            </a:r>
            <a:r>
              <a:rPr b="1">
                <a:solidFill>
                  <a:srgbClr val="864FFE"/>
                </a:solidFill>
              </a:rPr>
              <a:t>teta </a:t>
            </a:r>
            <a:r>
              <a:t>= 2*</a:t>
            </a:r>
            <a:r>
              <a:rPr b="1">
                <a:solidFill>
                  <a:srgbClr val="FF6A00"/>
                </a:solidFill>
              </a:rPr>
              <a:t>psi</a:t>
            </a:r>
            <a:r>
              <a:rPr b="1" baseline="-5999">
                <a:solidFill>
                  <a:srgbClr val="FF6A00"/>
                </a:solidFill>
              </a:rPr>
              <a:t>2 </a:t>
            </a:r>
            <a:r>
              <a:t>+ 2*</a:t>
            </a:r>
            <a:r>
              <a:rPr b="1">
                <a:solidFill>
                  <a:srgbClr val="00A1D8"/>
                </a:solidFill>
              </a:rPr>
              <a:t>psi</a:t>
            </a:r>
          </a:p>
          <a:p>
            <a:pPr lvl="1" algn="l">
              <a:lnSpc>
                <a:spcPct val="125000"/>
              </a:lnSpc>
              <a:defRPr b="0"/>
            </a:pPr>
            <a:r>
              <a:t> &lt;-&gt; </a:t>
            </a:r>
            <a:r>
              <a:rPr b="1">
                <a:solidFill>
                  <a:srgbClr val="864FFE"/>
                </a:solidFill>
              </a:rPr>
              <a:t>teta </a:t>
            </a:r>
            <a:r>
              <a:t>= 2*</a:t>
            </a:r>
            <a:r>
              <a:rPr b="1">
                <a:solidFill>
                  <a:srgbClr val="00A1D8"/>
                </a:solidFill>
              </a:rPr>
              <a:t>psi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5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1" animBg="1" advAuto="0"/>
      <p:bldP spid="574" grpId="2" animBg="1" advAuto="0"/>
      <p:bldP spid="575" grpId="3" animBg="1" advAuto="0"/>
      <p:bldP spid="576" grpId="4" animBg="1" advAuto="0"/>
      <p:bldP spid="577" grpId="5" animBg="1" advAuto="0"/>
      <p:bldP spid="578" grpId="6" animBg="1" advAuto="0"/>
      <p:bldP spid="579" grpId="7"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Vergleich"/>
          <p:cNvSpPr txBox="1">
            <a:spLocks noGrp="1"/>
          </p:cNvSpPr>
          <p:nvPr>
            <p:ph type="ctrTitle"/>
          </p:nvPr>
        </p:nvSpPr>
        <p:spPr>
          <a:xfrm>
            <a:off x="389357" y="264676"/>
            <a:ext cx="12073686" cy="901846"/>
          </a:xfrm>
          <a:prstGeom prst="rect">
            <a:avLst/>
          </a:prstGeom>
        </p:spPr>
        <p:txBody>
          <a:bodyPr/>
          <a:lstStyle/>
          <a:p>
            <a:r>
              <a:t>Vergleich</a:t>
            </a:r>
          </a:p>
        </p:txBody>
      </p:sp>
      <p:sp>
        <p:nvSpPr>
          <p:cNvPr id="582" name="Im Grunde ähneln sich dich Beweise…"/>
          <p:cNvSpPr txBox="1">
            <a:spLocks noGrp="1"/>
          </p:cNvSpPr>
          <p:nvPr>
            <p:ph type="subTitle" idx="1"/>
          </p:nvPr>
        </p:nvSpPr>
        <p:spPr>
          <a:xfrm>
            <a:off x="389666" y="1665473"/>
            <a:ext cx="12126810" cy="4462020"/>
          </a:xfrm>
          <a:prstGeom prst="rect">
            <a:avLst/>
          </a:prstGeom>
        </p:spPr>
        <p:txBody>
          <a:bodyPr/>
          <a:lstStyle/>
          <a:p>
            <a:pPr marL="356294" indent="-356294" defTabSz="554990">
              <a:buSzPct val="145000"/>
              <a:buChar char="•"/>
              <a:defRPr sz="2565"/>
            </a:pPr>
            <a:r>
              <a:t>Im Grunde ähneln sich dich Beweise </a:t>
            </a:r>
          </a:p>
          <a:p>
            <a:pPr marL="356294" indent="-356294" defTabSz="554990">
              <a:buSzPct val="145000"/>
              <a:buChar char="•"/>
              <a:defRPr sz="2565"/>
            </a:pPr>
            <a:r>
              <a:t>Euklid: </a:t>
            </a:r>
          </a:p>
          <a:p>
            <a:pPr marL="778569" lvl="1" indent="-356294" defTabSz="554990">
              <a:buSzPct val="145000"/>
              <a:buChar char="•"/>
              <a:defRPr sz="2565"/>
            </a:pPr>
            <a:r>
              <a:t>etwas schwerer zugänglich, da rein sprachlich argumentiert wird; verschachtelte Sätze</a:t>
            </a:r>
          </a:p>
          <a:p>
            <a:pPr marL="778569" lvl="1" indent="-356294" defTabSz="554990">
              <a:buSzPct val="145000"/>
              <a:buChar char="•"/>
              <a:defRPr sz="2565"/>
            </a:pPr>
            <a:r>
              <a:t>manchmal nicht ganz ersichtlich, was gemeint ist, z.B:</a:t>
            </a:r>
          </a:p>
          <a:p>
            <a:pPr lvl="2" indent="434340" defTabSz="554990">
              <a:defRPr sz="2090" i="1">
                <a:latin typeface="Helvetica Neue"/>
                <a:ea typeface="Helvetica Neue"/>
                <a:cs typeface="Helvetica Neue"/>
                <a:sym typeface="Helvetica Neue"/>
              </a:defRPr>
            </a:pPr>
            <a:r>
              <a:t>„Da am Dreieck EAB der äußere Winkel gleich den beiden inneren </a:t>
            </a:r>
          </a:p>
          <a:p>
            <a:pPr lvl="2" indent="434340" defTabSz="554990">
              <a:defRPr sz="2090" i="1">
                <a:latin typeface="Helvetica Neue"/>
                <a:ea typeface="Helvetica Neue"/>
                <a:cs typeface="Helvetica Neue"/>
                <a:sym typeface="Helvetica Neue"/>
              </a:defRPr>
            </a:pPr>
            <a:r>
              <a:t>ggü. liegenden Winkeln zusammen ist, ist der Winkel </a:t>
            </a:r>
            <a:r>
              <a:rPr b="1">
                <a:solidFill>
                  <a:srgbClr val="FEB43F"/>
                </a:solidFill>
              </a:rPr>
              <a:t>BEF</a:t>
            </a:r>
            <a:r>
              <a:t> gleich </a:t>
            </a:r>
          </a:p>
          <a:p>
            <a:pPr lvl="2" indent="434340" defTabSz="554990">
              <a:defRPr sz="2090" i="1">
                <a:latin typeface="Helvetica Neue"/>
                <a:ea typeface="Helvetica Neue"/>
                <a:cs typeface="Helvetica Neue"/>
                <a:sym typeface="Helvetica Neue"/>
              </a:defRPr>
            </a:pPr>
            <a:r>
              <a:t>den Winkeln </a:t>
            </a:r>
            <a:r>
              <a:rPr b="1">
                <a:solidFill>
                  <a:srgbClr val="BE38F3"/>
                </a:solidFill>
              </a:rPr>
              <a:t>EAB</a:t>
            </a:r>
            <a:r>
              <a:t> und </a:t>
            </a:r>
            <a:r>
              <a:rPr b="1">
                <a:solidFill>
                  <a:srgbClr val="BE38F3"/>
                </a:solidFill>
              </a:rPr>
              <a:t>EBA</a:t>
            </a:r>
            <a:r>
              <a:t> zusammen“</a:t>
            </a:r>
          </a:p>
          <a:p>
            <a:pPr marL="778569" lvl="1" indent="-356294" defTabSz="554990">
              <a:buSzPct val="145000"/>
              <a:buChar char="•"/>
              <a:defRPr sz="2565"/>
            </a:pPr>
            <a:r>
              <a:t>3. Fall wird nicht betrachtet</a:t>
            </a:r>
          </a:p>
        </p:txBody>
      </p:sp>
      <p:sp>
        <p:nvSpPr>
          <p:cNvPr id="583"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pic>
        <p:nvPicPr>
          <p:cNvPr id="584" name="B898B876-FC54-4C8C-91CA-4EB412DBCFD8-L0-001.jpeg" descr="B898B876-FC54-4C8C-91CA-4EB412DBCFD8-L0-001.jpeg"/>
          <p:cNvPicPr>
            <a:picLocks noChangeAspect="1"/>
          </p:cNvPicPr>
          <p:nvPr/>
        </p:nvPicPr>
        <p:blipFill>
          <a:blip r:embed="rId2"/>
          <a:stretch>
            <a:fillRect/>
          </a:stretch>
        </p:blipFill>
        <p:spPr>
          <a:xfrm>
            <a:off x="9981622" y="3042603"/>
            <a:ext cx="2585638" cy="2869970"/>
          </a:xfrm>
          <a:prstGeom prst="rect">
            <a:avLst/>
          </a:prstGeom>
          <a:ln w="12700">
            <a:miter lim="400000"/>
          </a:ln>
        </p:spPr>
      </p:pic>
      <p:sp>
        <p:nvSpPr>
          <p:cNvPr id="585" name="Heutiger Beweis:…"/>
          <p:cNvSpPr txBox="1"/>
          <p:nvPr/>
        </p:nvSpPr>
        <p:spPr>
          <a:xfrm>
            <a:off x="377378" y="5856186"/>
            <a:ext cx="10878085" cy="2521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61156" indent="-361156" algn="l">
              <a:lnSpc>
                <a:spcPct val="125000"/>
              </a:lnSpc>
              <a:buSzPct val="145000"/>
              <a:buChar char="•"/>
              <a:defRPr sz="2600" b="0"/>
            </a:pPr>
            <a:r>
              <a:t>Heutiger Beweis:</a:t>
            </a:r>
          </a:p>
          <a:p>
            <a:pPr marL="805656" lvl="1" indent="-361156" algn="l">
              <a:lnSpc>
                <a:spcPct val="125000"/>
              </a:lnSpc>
              <a:buSzPct val="145000"/>
              <a:buChar char="•"/>
              <a:defRPr sz="2600" b="0"/>
            </a:pPr>
            <a:r>
              <a:t>auf den ersten Blick geordneter“, strukturierter (Fallunterscheidung)</a:t>
            </a:r>
          </a:p>
          <a:p>
            <a:pPr marL="805656" lvl="1" indent="-361156" algn="l">
              <a:lnSpc>
                <a:spcPct val="125000"/>
              </a:lnSpc>
              <a:buSzPct val="145000"/>
              <a:buChar char="•"/>
              <a:defRPr sz="2600" b="0"/>
            </a:pPr>
            <a:r>
              <a:t>leichter zugänglich, da formal-algebraische Argumentation </a:t>
            </a:r>
          </a:p>
          <a:p>
            <a:pPr marL="805656" lvl="1" indent="-361156" algn="l">
              <a:lnSpc>
                <a:spcPct val="125000"/>
              </a:lnSpc>
              <a:buSzPct val="145000"/>
              <a:buChar char="•"/>
              <a:defRPr sz="2600" b="0"/>
            </a:pPr>
            <a:r>
              <a:t>klare Formulierung</a:t>
            </a:r>
          </a:p>
          <a:p>
            <a:pPr marL="805656" lvl="1" indent="-361156" algn="l">
              <a:lnSpc>
                <a:spcPct val="125000"/>
              </a:lnSpc>
              <a:buSzPct val="145000"/>
              <a:buChar char="•"/>
              <a:defRPr sz="2600" b="0"/>
            </a:pPr>
            <a:r>
              <a:t>eleganter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Kritik"/>
          <p:cNvSpPr txBox="1">
            <a:spLocks noGrp="1"/>
          </p:cNvSpPr>
          <p:nvPr>
            <p:ph type="ctrTitle"/>
          </p:nvPr>
        </p:nvSpPr>
        <p:spPr>
          <a:prstGeom prst="rect">
            <a:avLst/>
          </a:prstGeom>
        </p:spPr>
        <p:txBody>
          <a:bodyPr/>
          <a:lstStyle/>
          <a:p>
            <a:r>
              <a:t>Kritik</a:t>
            </a:r>
          </a:p>
        </p:txBody>
      </p:sp>
      <p:sp>
        <p:nvSpPr>
          <p:cNvPr id="588" name="Beweise berufen sich oft auf axiomatische Begriffe, die ursprünglich nicht in seiner Liste der Axiome enthalten waren…"/>
          <p:cNvSpPr txBox="1">
            <a:spLocks noGrp="1"/>
          </p:cNvSpPr>
          <p:nvPr>
            <p:ph type="subTitle" idx="1"/>
          </p:nvPr>
        </p:nvSpPr>
        <p:spPr>
          <a:xfrm>
            <a:off x="389666" y="1665473"/>
            <a:ext cx="12126810" cy="6731767"/>
          </a:xfrm>
          <a:prstGeom prst="rect">
            <a:avLst/>
          </a:prstGeom>
        </p:spPr>
        <p:txBody>
          <a:bodyPr>
            <a:normAutofit lnSpcReduction="10000"/>
          </a:bodyPr>
          <a:lstStyle/>
          <a:p>
            <a:pPr marL="358517" indent="-358517" defTabSz="519937">
              <a:buSzPct val="145000"/>
              <a:buChar char="•"/>
              <a:defRPr sz="2581"/>
            </a:pPr>
            <a:r>
              <a:rPr dirty="0" err="1"/>
              <a:t>Beweise</a:t>
            </a:r>
            <a:r>
              <a:rPr dirty="0"/>
              <a:t> </a:t>
            </a:r>
            <a:r>
              <a:rPr dirty="0" err="1"/>
              <a:t>berufen</a:t>
            </a:r>
            <a:r>
              <a:rPr dirty="0"/>
              <a:t> </a:t>
            </a:r>
            <a:r>
              <a:rPr dirty="0" err="1"/>
              <a:t>sich</a:t>
            </a:r>
            <a:r>
              <a:rPr dirty="0"/>
              <a:t> oft auf </a:t>
            </a:r>
            <a:r>
              <a:rPr dirty="0" err="1"/>
              <a:t>axiomatische</a:t>
            </a:r>
            <a:r>
              <a:rPr dirty="0"/>
              <a:t> </a:t>
            </a:r>
            <a:r>
              <a:rPr dirty="0" err="1"/>
              <a:t>Begriffe</a:t>
            </a:r>
            <a:r>
              <a:rPr dirty="0"/>
              <a:t>, die </a:t>
            </a:r>
            <a:r>
              <a:rPr dirty="0" err="1"/>
              <a:t>ursprünglich</a:t>
            </a:r>
            <a:r>
              <a:rPr dirty="0"/>
              <a:t> </a:t>
            </a:r>
            <a:r>
              <a:rPr dirty="0" err="1"/>
              <a:t>nicht</a:t>
            </a:r>
            <a:r>
              <a:rPr dirty="0"/>
              <a:t> in seiner </a:t>
            </a:r>
            <a:r>
              <a:rPr dirty="0" err="1"/>
              <a:t>Liste</a:t>
            </a:r>
            <a:r>
              <a:rPr dirty="0"/>
              <a:t> der </a:t>
            </a:r>
            <a:r>
              <a:rPr dirty="0" err="1"/>
              <a:t>Axiome</a:t>
            </a:r>
            <a:r>
              <a:rPr dirty="0"/>
              <a:t> </a:t>
            </a:r>
            <a:r>
              <a:rPr dirty="0" err="1"/>
              <a:t>enthalten</a:t>
            </a:r>
            <a:r>
              <a:rPr dirty="0"/>
              <a:t> </a:t>
            </a:r>
            <a:r>
              <a:rPr dirty="0" err="1"/>
              <a:t>waren</a:t>
            </a:r>
            <a:endParaRPr dirty="0"/>
          </a:p>
          <a:p>
            <a:pPr marL="754122" lvl="1" indent="-358517" defTabSz="519937">
              <a:buSzPct val="145000"/>
              <a:buChar char="•"/>
              <a:defRPr sz="2581"/>
            </a:pPr>
            <a:r>
              <a:rPr dirty="0" err="1"/>
              <a:t>Bsp</a:t>
            </a:r>
            <a:r>
              <a:rPr dirty="0"/>
              <a:t>: </a:t>
            </a:r>
            <a:r>
              <a:rPr dirty="0" err="1"/>
              <a:t>verwendet</a:t>
            </a:r>
            <a:r>
              <a:rPr dirty="0"/>
              <a:t> in der 1. </a:t>
            </a:r>
            <a:r>
              <a:rPr dirty="0" err="1"/>
              <a:t>Konstruktion</a:t>
            </a:r>
            <a:r>
              <a:rPr dirty="0"/>
              <a:t> von Buch 1 </a:t>
            </a:r>
            <a:r>
              <a:rPr dirty="0" err="1"/>
              <a:t>folgende</a:t>
            </a:r>
            <a:r>
              <a:rPr dirty="0"/>
              <a:t> </a:t>
            </a:r>
            <a:r>
              <a:rPr dirty="0" err="1"/>
              <a:t>Prämisse</a:t>
            </a:r>
            <a:r>
              <a:rPr dirty="0"/>
              <a:t>: </a:t>
            </a:r>
            <a:r>
              <a:rPr dirty="0" err="1"/>
              <a:t>zwei</a:t>
            </a:r>
            <a:r>
              <a:rPr dirty="0"/>
              <a:t> </a:t>
            </a:r>
            <a:r>
              <a:rPr dirty="0" err="1"/>
              <a:t>Kreise</a:t>
            </a:r>
            <a:r>
              <a:rPr dirty="0"/>
              <a:t> </a:t>
            </a:r>
            <a:r>
              <a:rPr dirty="0" err="1"/>
              <a:t>mit</a:t>
            </a:r>
            <a:r>
              <a:rPr dirty="0"/>
              <a:t> </a:t>
            </a:r>
            <a:r>
              <a:rPr dirty="0" err="1"/>
              <a:t>Zentren</a:t>
            </a:r>
            <a:r>
              <a:rPr dirty="0"/>
              <a:t> </a:t>
            </a:r>
            <a:r>
              <a:rPr dirty="0" err="1"/>
              <a:t>im</a:t>
            </a:r>
            <a:r>
              <a:rPr dirty="0"/>
              <a:t> </a:t>
            </a:r>
            <a:r>
              <a:rPr dirty="0" err="1"/>
              <a:t>Abstand</a:t>
            </a:r>
            <a:r>
              <a:rPr dirty="0"/>
              <a:t> </a:t>
            </a:r>
            <a:r>
              <a:rPr dirty="0" err="1"/>
              <a:t>ihres</a:t>
            </a:r>
            <a:r>
              <a:rPr dirty="0"/>
              <a:t> Radius </a:t>
            </a:r>
            <a:r>
              <a:rPr dirty="0" err="1"/>
              <a:t>schneiden</a:t>
            </a:r>
            <a:r>
              <a:rPr dirty="0"/>
              <a:t> </a:t>
            </a:r>
            <a:r>
              <a:rPr dirty="0" err="1"/>
              <a:t>sich</a:t>
            </a:r>
            <a:r>
              <a:rPr dirty="0"/>
              <a:t> in 2 </a:t>
            </a:r>
            <a:r>
              <a:rPr dirty="0" err="1"/>
              <a:t>Punkten</a:t>
            </a:r>
            <a:r>
              <a:rPr dirty="0"/>
              <a:t> </a:t>
            </a:r>
          </a:p>
          <a:p>
            <a:pPr lvl="3" defTabSz="519937">
              <a:defRPr sz="2581"/>
            </a:pPr>
            <a:r>
              <a:rPr dirty="0"/>
              <a:t>     —&gt; </a:t>
            </a:r>
            <a:r>
              <a:rPr dirty="0" err="1"/>
              <a:t>wurde</a:t>
            </a:r>
            <a:r>
              <a:rPr dirty="0"/>
              <a:t> </a:t>
            </a:r>
            <a:r>
              <a:rPr dirty="0" err="1"/>
              <a:t>zuvor</a:t>
            </a:r>
            <a:r>
              <a:rPr dirty="0"/>
              <a:t> </a:t>
            </a:r>
            <a:r>
              <a:rPr dirty="0" err="1"/>
              <a:t>weder</a:t>
            </a:r>
            <a:r>
              <a:rPr dirty="0"/>
              <a:t> </a:t>
            </a:r>
            <a:r>
              <a:rPr dirty="0" err="1"/>
              <a:t>bewiesen</a:t>
            </a:r>
            <a:r>
              <a:rPr dirty="0"/>
              <a:t> </a:t>
            </a:r>
            <a:r>
              <a:rPr dirty="0" err="1"/>
              <a:t>noch</a:t>
            </a:r>
            <a:r>
              <a:rPr dirty="0"/>
              <a:t> </a:t>
            </a:r>
            <a:r>
              <a:rPr dirty="0" err="1"/>
              <a:t>postuliert</a:t>
            </a:r>
            <a:endParaRPr dirty="0"/>
          </a:p>
          <a:p>
            <a:pPr marL="358517" indent="-358517" defTabSz="519937">
              <a:buSzPct val="145000"/>
              <a:buChar char="•"/>
              <a:defRPr sz="2581"/>
            </a:pPr>
            <a:endParaRPr dirty="0"/>
          </a:p>
          <a:p>
            <a:pPr marL="358517" indent="-358517" defTabSz="519937">
              <a:buSzPct val="145000"/>
              <a:buChar char="•"/>
              <a:defRPr sz="2581"/>
            </a:pPr>
            <a:r>
              <a:rPr dirty="0" err="1"/>
              <a:t>bezogen</a:t>
            </a:r>
            <a:r>
              <a:rPr dirty="0"/>
              <a:t> auf Buch III:</a:t>
            </a:r>
          </a:p>
          <a:p>
            <a:pPr marL="754122" lvl="1" indent="-358517" defTabSz="519937">
              <a:buSzPct val="145000"/>
              <a:buChar char="•"/>
              <a:defRPr sz="2581"/>
            </a:pPr>
            <a:r>
              <a:rPr dirty="0"/>
              <a:t>Buch II </a:t>
            </a:r>
            <a:r>
              <a:rPr dirty="0" err="1"/>
              <a:t>zeigt</a:t>
            </a:r>
            <a:r>
              <a:rPr dirty="0"/>
              <a:t> </a:t>
            </a:r>
            <a:r>
              <a:rPr dirty="0" err="1"/>
              <a:t>wie</a:t>
            </a:r>
            <a:r>
              <a:rPr dirty="0"/>
              <a:t> man </a:t>
            </a:r>
            <a:r>
              <a:rPr dirty="0" err="1"/>
              <a:t>zu</a:t>
            </a:r>
            <a:r>
              <a:rPr dirty="0"/>
              <a:t> </a:t>
            </a:r>
            <a:r>
              <a:rPr dirty="0" err="1"/>
              <a:t>jeder</a:t>
            </a:r>
            <a:r>
              <a:rPr dirty="0"/>
              <a:t> </a:t>
            </a:r>
            <a:r>
              <a:rPr dirty="0" err="1"/>
              <a:t>gradlinig</a:t>
            </a:r>
            <a:r>
              <a:rPr dirty="0"/>
              <a:t> </a:t>
            </a:r>
            <a:r>
              <a:rPr dirty="0" err="1"/>
              <a:t>begrenzten</a:t>
            </a:r>
            <a:r>
              <a:rPr dirty="0"/>
              <a:t>, </a:t>
            </a:r>
            <a:r>
              <a:rPr dirty="0" err="1"/>
              <a:t>ebenen</a:t>
            </a:r>
            <a:r>
              <a:rPr dirty="0"/>
              <a:t> </a:t>
            </a:r>
            <a:r>
              <a:rPr dirty="0" err="1"/>
              <a:t>Figur</a:t>
            </a:r>
            <a:r>
              <a:rPr dirty="0"/>
              <a:t> </a:t>
            </a:r>
            <a:r>
              <a:rPr dirty="0" err="1"/>
              <a:t>ein</a:t>
            </a:r>
            <a:r>
              <a:rPr dirty="0"/>
              <a:t> </a:t>
            </a:r>
            <a:r>
              <a:rPr dirty="0" err="1"/>
              <a:t>flächengleiches</a:t>
            </a:r>
            <a:r>
              <a:rPr dirty="0"/>
              <a:t> Quadrat </a:t>
            </a:r>
            <a:r>
              <a:rPr dirty="0" err="1"/>
              <a:t>erzeigen</a:t>
            </a:r>
            <a:r>
              <a:rPr dirty="0"/>
              <a:t> </a:t>
            </a:r>
            <a:r>
              <a:rPr dirty="0" err="1"/>
              <a:t>kann</a:t>
            </a:r>
            <a:endParaRPr dirty="0"/>
          </a:p>
          <a:p>
            <a:pPr marL="754122" lvl="1" indent="-358517" defTabSz="519937">
              <a:buSzPct val="145000"/>
              <a:buChar char="•"/>
              <a:defRPr sz="2581"/>
            </a:pPr>
            <a:r>
              <a:rPr dirty="0" err="1"/>
              <a:t>entsprechender</a:t>
            </a:r>
            <a:r>
              <a:rPr dirty="0"/>
              <a:t> </a:t>
            </a:r>
            <a:r>
              <a:rPr dirty="0" err="1"/>
              <a:t>Satz</a:t>
            </a:r>
            <a:r>
              <a:rPr dirty="0"/>
              <a:t> </a:t>
            </a:r>
            <a:r>
              <a:rPr dirty="0" err="1"/>
              <a:t>für</a:t>
            </a:r>
            <a:r>
              <a:rPr dirty="0"/>
              <a:t> </a:t>
            </a:r>
            <a:r>
              <a:rPr dirty="0" err="1"/>
              <a:t>Kreise</a:t>
            </a:r>
            <a:r>
              <a:rPr dirty="0"/>
              <a:t> </a:t>
            </a:r>
            <a:r>
              <a:rPr dirty="0" err="1"/>
              <a:t>fehlt</a:t>
            </a:r>
            <a:r>
              <a:rPr dirty="0"/>
              <a:t> </a:t>
            </a:r>
            <a:r>
              <a:rPr dirty="0" err="1"/>
              <a:t>im</a:t>
            </a:r>
            <a:r>
              <a:rPr dirty="0"/>
              <a:t> Buch </a:t>
            </a:r>
            <a:r>
              <a:rPr lang="de-DE" dirty="0"/>
              <a:t>III</a:t>
            </a:r>
            <a:endParaRPr dirty="0"/>
          </a:p>
          <a:p>
            <a:pPr marL="754122" lvl="1" indent="-358517" defTabSz="519937">
              <a:buSzPct val="145000"/>
              <a:buChar char="•"/>
              <a:defRPr sz="2581"/>
            </a:pPr>
            <a:r>
              <a:rPr dirty="0" err="1"/>
              <a:t>aber</a:t>
            </a:r>
            <a:r>
              <a:rPr dirty="0"/>
              <a:t>: </a:t>
            </a:r>
            <a:r>
              <a:rPr dirty="0" err="1"/>
              <a:t>Euklid</a:t>
            </a:r>
            <a:r>
              <a:rPr dirty="0"/>
              <a:t> </a:t>
            </a:r>
            <a:r>
              <a:rPr dirty="0" err="1"/>
              <a:t>konnte</a:t>
            </a:r>
            <a:r>
              <a:rPr dirty="0"/>
              <a:t> dies auf der </a:t>
            </a:r>
            <a:r>
              <a:rPr dirty="0" err="1"/>
              <a:t>Grundlage</a:t>
            </a:r>
            <a:r>
              <a:rPr dirty="0"/>
              <a:t> seiner </a:t>
            </a:r>
            <a:r>
              <a:rPr dirty="0" err="1"/>
              <a:t>Axiome</a:t>
            </a:r>
            <a:r>
              <a:rPr dirty="0"/>
              <a:t> </a:t>
            </a:r>
            <a:r>
              <a:rPr dirty="0" err="1"/>
              <a:t>nicht</a:t>
            </a:r>
            <a:r>
              <a:rPr dirty="0"/>
              <a:t> </a:t>
            </a:r>
            <a:r>
              <a:rPr dirty="0" err="1"/>
              <a:t>beweisen</a:t>
            </a:r>
            <a:endParaRPr dirty="0"/>
          </a:p>
          <a:p>
            <a:pPr lvl="1" defTabSz="519937">
              <a:defRPr sz="2581"/>
            </a:pPr>
            <a:endParaRPr dirty="0"/>
          </a:p>
          <a:p>
            <a:pPr lvl="1" defTabSz="519937">
              <a:defRPr sz="2581"/>
            </a:pPr>
            <a:r>
              <a:rPr dirty="0"/>
              <a:t>—&gt; </a:t>
            </a:r>
            <a:r>
              <a:rPr dirty="0" err="1"/>
              <a:t>dennoch</a:t>
            </a:r>
            <a:r>
              <a:rPr dirty="0"/>
              <a:t>:  </a:t>
            </a:r>
            <a:r>
              <a:rPr dirty="0" err="1"/>
              <a:t>für</a:t>
            </a:r>
            <a:r>
              <a:rPr dirty="0"/>
              <a:t> die </a:t>
            </a:r>
            <a:r>
              <a:rPr dirty="0" err="1"/>
              <a:t>damalige</a:t>
            </a:r>
            <a:r>
              <a:rPr dirty="0"/>
              <a:t> Zeit </a:t>
            </a:r>
            <a:r>
              <a:rPr dirty="0" err="1"/>
              <a:t>sind</a:t>
            </a:r>
            <a:r>
              <a:rPr dirty="0"/>
              <a:t> die </a:t>
            </a:r>
            <a:r>
              <a:rPr dirty="0" err="1"/>
              <a:t>Elemente</a:t>
            </a:r>
            <a:r>
              <a:rPr dirty="0"/>
              <a:t> </a:t>
            </a:r>
            <a:r>
              <a:rPr dirty="0" err="1"/>
              <a:t>ein</a:t>
            </a:r>
            <a:r>
              <a:rPr dirty="0"/>
              <a:t> </a:t>
            </a:r>
            <a:r>
              <a:rPr dirty="0" err="1"/>
              <a:t>herausragendes</a:t>
            </a:r>
            <a:r>
              <a:rPr dirty="0"/>
              <a:t> </a:t>
            </a:r>
            <a:r>
              <a:rPr dirty="0" err="1"/>
              <a:t>Werk</a:t>
            </a:r>
            <a:r>
              <a:rPr dirty="0"/>
              <a:t>, </a:t>
            </a:r>
          </a:p>
          <a:p>
            <a:pPr lvl="1" defTabSz="519937">
              <a:defRPr sz="2581"/>
            </a:pPr>
            <a:r>
              <a:rPr dirty="0"/>
              <a:t>                        das die </a:t>
            </a:r>
            <a:r>
              <a:rPr dirty="0" err="1"/>
              <a:t>Mathematik</a:t>
            </a:r>
            <a:r>
              <a:rPr dirty="0"/>
              <a:t> </a:t>
            </a:r>
            <a:r>
              <a:rPr dirty="0" err="1"/>
              <a:t>maßgeblich</a:t>
            </a:r>
            <a:r>
              <a:rPr dirty="0"/>
              <a:t> </a:t>
            </a:r>
            <a:r>
              <a:rPr dirty="0" err="1"/>
              <a:t>geprägt</a:t>
            </a:r>
            <a:r>
              <a:rPr dirty="0"/>
              <a:t> hat</a:t>
            </a:r>
          </a:p>
        </p:txBody>
      </p:sp>
      <p:sp>
        <p:nvSpPr>
          <p:cNvPr id="589"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Quellen:"/>
          <p:cNvSpPr txBox="1">
            <a:spLocks noGrp="1"/>
          </p:cNvSpPr>
          <p:nvPr>
            <p:ph type="ctrTitle"/>
          </p:nvPr>
        </p:nvSpPr>
        <p:spPr>
          <a:prstGeom prst="rect">
            <a:avLst/>
          </a:prstGeom>
        </p:spPr>
        <p:txBody>
          <a:bodyPr/>
          <a:lstStyle/>
          <a:p>
            <a:r>
              <a:t>Quellen:</a:t>
            </a:r>
          </a:p>
        </p:txBody>
      </p:sp>
      <p:sp>
        <p:nvSpPr>
          <p:cNvPr id="592"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
        <p:nvSpPr>
          <p:cNvPr id="593" name="https://mathcs.clarku.edu/~djoyce/java/elements/bookIII/bookIII.html…"/>
          <p:cNvSpPr txBox="1"/>
          <p:nvPr/>
        </p:nvSpPr>
        <p:spPr>
          <a:xfrm>
            <a:off x="294373" y="1430561"/>
            <a:ext cx="12568187" cy="6642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333375" indent="-333375" algn="l">
              <a:spcBef>
                <a:spcPts val="2100"/>
              </a:spcBef>
              <a:buSzPct val="145000"/>
              <a:buChar char="•"/>
              <a:defRPr b="0"/>
            </a:pPr>
            <a:r>
              <a:rPr lang="de-DE" sz="2000" dirty="0">
                <a:solidFill>
                  <a:schemeClr val="tx1"/>
                </a:solidFill>
              </a:rPr>
              <a:t>David E. Joyce. </a:t>
            </a:r>
            <a:r>
              <a:rPr lang="de-DE" sz="2000" dirty="0" err="1">
                <a:solidFill>
                  <a:schemeClr val="tx1"/>
                </a:solidFill>
              </a:rPr>
              <a:t>Euclid‘s</a:t>
            </a:r>
            <a:r>
              <a:rPr lang="de-DE" sz="2000" dirty="0">
                <a:solidFill>
                  <a:schemeClr val="tx1"/>
                </a:solidFill>
              </a:rPr>
              <a:t> Elements. Verfügbar unter: </a:t>
            </a:r>
            <a:r>
              <a:rPr lang="de-DE" sz="2000" dirty="0">
                <a:solidFill>
                  <a:schemeClr val="tx1"/>
                </a:solidFill>
                <a:hlinkClick r:id="rId2">
                  <a:extLst>
                    <a:ext uri="{A12FA001-AC4F-418D-AE19-62706E023703}">
                      <ahyp:hlinkClr xmlns:ahyp="http://schemas.microsoft.com/office/drawing/2018/hyperlinkcolor" val="tx"/>
                    </a:ext>
                  </a:extLst>
                </a:hlinkClick>
              </a:rPr>
              <a:t>University</a:t>
            </a:r>
            <a:r>
              <a:rPr sz="2000" dirty="0">
                <a:solidFill>
                  <a:schemeClr val="tx1"/>
                </a:solidFill>
                <a:hlinkClick r:id="rId2">
                  <a:extLst>
                    <a:ext uri="{A12FA001-AC4F-418D-AE19-62706E023703}">
                      <ahyp:hlinkClr xmlns:ahyp="http://schemas.microsoft.com/office/drawing/2018/hyperlinkcolor" val="tx"/>
                    </a:ext>
                  </a:extLst>
                </a:hlinkClick>
              </a:rPr>
              <a:t>https://mathcs.clarku.edu/~djoyce/java/elements/bookIII/bookIII.html</a:t>
            </a:r>
            <a:r>
              <a:rPr lang="de-DE" sz="2000" dirty="0">
                <a:solidFill>
                  <a:schemeClr val="tx1"/>
                </a:solidFill>
                <a:hlinkClick r:id="rId2">
                  <a:extLst>
                    <a:ext uri="{A12FA001-AC4F-418D-AE19-62706E023703}">
                      <ahyp:hlinkClr xmlns:ahyp="http://schemas.microsoft.com/office/drawing/2018/hyperlinkcolor" val="tx"/>
                    </a:ext>
                  </a:extLst>
                </a:hlinkClick>
              </a:rPr>
              <a:t> </a:t>
            </a:r>
            <a:r>
              <a:rPr lang="de-DE" sz="2000" dirty="0">
                <a:solidFill>
                  <a:schemeClr val="tx1"/>
                </a:solidFill>
              </a:rPr>
              <a:t>[Zugriff am: 22.10.2020]</a:t>
            </a:r>
            <a:endParaRPr sz="2000" dirty="0">
              <a:solidFill>
                <a:schemeClr val="tx1"/>
              </a:solidFill>
              <a:hlinkClick r:id="rId2">
                <a:extLst>
                  <a:ext uri="{A12FA001-AC4F-418D-AE19-62706E023703}">
                    <ahyp:hlinkClr xmlns:ahyp="http://schemas.microsoft.com/office/drawing/2018/hyperlinkcolor" val="tx"/>
                  </a:ext>
                </a:extLst>
              </a:hlinkClick>
            </a:endParaRPr>
          </a:p>
          <a:p>
            <a:pPr marL="333375" indent="-333375" algn="l">
              <a:spcBef>
                <a:spcPts val="2100"/>
              </a:spcBef>
              <a:buSzPct val="145000"/>
              <a:buChar char="•"/>
              <a:defRPr b="0"/>
            </a:pPr>
            <a:r>
              <a:rPr lang="de-DE" sz="2000" dirty="0">
                <a:solidFill>
                  <a:schemeClr val="tx1"/>
                </a:solidFill>
              </a:rPr>
              <a:t>Khan Academy. (2020). Beweis des Kreiswinkelsatzes. Verfügbar unter: </a:t>
            </a:r>
            <a:r>
              <a:rPr sz="2000" dirty="0">
                <a:solidFill>
                  <a:schemeClr val="tx1"/>
                </a:solidFill>
                <a:hlinkClick r:id="rId3">
                  <a:extLst>
                    <a:ext uri="{A12FA001-AC4F-418D-AE19-62706E023703}">
                      <ahyp:hlinkClr xmlns:ahyp="http://schemas.microsoft.com/office/drawing/2018/hyperlinkcolor" val="tx"/>
                    </a:ext>
                  </a:extLst>
                </a:hlinkClick>
              </a:rPr>
              <a:t>https://de.khanacademy.org/math/geometry/hs-geo-circles/hs-geo-inscribed-angles/a/inscribed-and-central-angles-proof</a:t>
            </a:r>
            <a:r>
              <a:rPr lang="de-DE" sz="2000" dirty="0">
                <a:solidFill>
                  <a:schemeClr val="tx1"/>
                </a:solidFill>
                <a:hlinkClick r:id="rId3">
                  <a:extLst>
                    <a:ext uri="{A12FA001-AC4F-418D-AE19-62706E023703}">
                      <ahyp:hlinkClr xmlns:ahyp="http://schemas.microsoft.com/office/drawing/2018/hyperlinkcolor" val="tx"/>
                    </a:ext>
                  </a:extLst>
                </a:hlinkClick>
              </a:rPr>
              <a:t> </a:t>
            </a:r>
            <a:r>
              <a:rPr lang="de-DE" sz="2000" dirty="0">
                <a:solidFill>
                  <a:schemeClr val="tx1"/>
                </a:solidFill>
              </a:rPr>
              <a:t>[Zugriff am: 24.10.2020]</a:t>
            </a:r>
            <a:endParaRPr sz="2000" dirty="0">
              <a:solidFill>
                <a:schemeClr val="tx1"/>
              </a:solidFill>
              <a:hlinkClick r:id="rId3">
                <a:extLst>
                  <a:ext uri="{A12FA001-AC4F-418D-AE19-62706E023703}">
                    <ahyp:hlinkClr xmlns:ahyp="http://schemas.microsoft.com/office/drawing/2018/hyperlinkcolor" val="tx"/>
                  </a:ext>
                </a:extLst>
              </a:hlinkClick>
            </a:endParaRPr>
          </a:p>
          <a:p>
            <a:pPr marL="333375" indent="-333375" algn="l">
              <a:spcBef>
                <a:spcPts val="2100"/>
              </a:spcBef>
              <a:buSzPct val="145000"/>
              <a:buChar char="•"/>
              <a:defRPr b="0"/>
            </a:pPr>
            <a:r>
              <a:rPr lang="de-DE" sz="2000" dirty="0">
                <a:solidFill>
                  <a:schemeClr val="tx1"/>
                </a:solidFill>
              </a:rPr>
              <a:t>Dr. phil. Rudolf Haller. (2010). Euklid: Elemente </a:t>
            </a:r>
            <a:r>
              <a:rPr lang="de-DE" sz="2000" dirty="0" err="1">
                <a:solidFill>
                  <a:schemeClr val="tx1"/>
                </a:solidFill>
              </a:rPr>
              <a:t>Stoicheia</a:t>
            </a:r>
            <a:r>
              <a:rPr lang="de-DE" sz="2000" dirty="0">
                <a:solidFill>
                  <a:schemeClr val="tx1"/>
                </a:solidFill>
              </a:rPr>
              <a:t>. Verfügbar unter:</a:t>
            </a:r>
            <a:r>
              <a:rPr lang="de-DE" sz="2000" dirty="0">
                <a:solidFill>
                  <a:schemeClr val="tx1"/>
                </a:solidFill>
                <a:hlinkClick r:id="rId4">
                  <a:extLst>
                    <a:ext uri="{A12FA001-AC4F-418D-AE19-62706E023703}">
                      <ahyp:hlinkClr xmlns:ahyp="http://schemas.microsoft.com/office/drawing/2018/hyperlinkcolor" val="tx"/>
                    </a:ext>
                  </a:extLst>
                </a:hlinkClick>
              </a:rPr>
              <a:t> </a:t>
            </a:r>
            <a:r>
              <a:rPr sz="2000" dirty="0">
                <a:solidFill>
                  <a:schemeClr val="tx1"/>
                </a:solidFill>
                <a:hlinkClick r:id="rId4">
                  <a:extLst>
                    <a:ext uri="{A12FA001-AC4F-418D-AE19-62706E023703}">
                      <ahyp:hlinkClr xmlns:ahyp="http://schemas.microsoft.com/office/drawing/2018/hyperlinkcolor" val="tx"/>
                    </a:ext>
                  </a:extLst>
                </a:hlinkClick>
              </a:rPr>
              <a:t>http://opera-platonis.de/euklid/</a:t>
            </a:r>
            <a:r>
              <a:rPr lang="de-DE" sz="2000" dirty="0">
                <a:solidFill>
                  <a:schemeClr val="tx1"/>
                </a:solidFill>
              </a:rPr>
              <a:t> [Zugriff am: 22.10.2020]</a:t>
            </a:r>
            <a:endParaRPr sz="2000" dirty="0">
              <a:solidFill>
                <a:schemeClr val="tx1"/>
              </a:solidFill>
              <a:hlinkClick r:id="rId4">
                <a:extLst>
                  <a:ext uri="{A12FA001-AC4F-418D-AE19-62706E023703}">
                    <ahyp:hlinkClr xmlns:ahyp="http://schemas.microsoft.com/office/drawing/2018/hyperlinkcolor" val="tx"/>
                  </a:ext>
                </a:extLst>
              </a:hlinkClick>
            </a:endParaRPr>
          </a:p>
          <a:p>
            <a:pPr marL="333375" indent="-333375" algn="l">
              <a:spcBef>
                <a:spcPts val="2100"/>
              </a:spcBef>
              <a:buSzPct val="145000"/>
              <a:buChar char="•"/>
              <a:defRPr b="0"/>
            </a:pPr>
            <a:r>
              <a:rPr lang="de-DE" sz="2000" dirty="0">
                <a:solidFill>
                  <a:schemeClr val="tx1"/>
                </a:solidFill>
              </a:rPr>
              <a:t>Wikipedia. (2020). In: Wikipedia, Euklid. Verfügbar unter: </a:t>
            </a:r>
            <a:r>
              <a:rPr sz="2000" dirty="0">
                <a:solidFill>
                  <a:schemeClr val="tx1"/>
                </a:solidFill>
                <a:hlinkClick r:id="rId5">
                  <a:extLst>
                    <a:ext uri="{A12FA001-AC4F-418D-AE19-62706E023703}">
                      <ahyp:hlinkClr xmlns:ahyp="http://schemas.microsoft.com/office/drawing/2018/hyperlinkcolor" val="tx"/>
                    </a:ext>
                  </a:extLst>
                </a:hlinkClick>
              </a:rPr>
              <a:t>https://de.wikipedia.org/wiki/Euklid</a:t>
            </a:r>
            <a:r>
              <a:rPr lang="de-DE" sz="2000" dirty="0">
                <a:solidFill>
                  <a:schemeClr val="tx1"/>
                </a:solidFill>
                <a:hlinkClick r:id="rId5">
                  <a:extLst>
                    <a:ext uri="{A12FA001-AC4F-418D-AE19-62706E023703}">
                      <ahyp:hlinkClr xmlns:ahyp="http://schemas.microsoft.com/office/drawing/2018/hyperlinkcolor" val="tx"/>
                    </a:ext>
                  </a:extLst>
                </a:hlinkClick>
              </a:rPr>
              <a:t> </a:t>
            </a:r>
            <a:r>
              <a:rPr lang="de-DE" sz="2000" dirty="0">
                <a:solidFill>
                  <a:schemeClr val="tx1"/>
                </a:solidFill>
              </a:rPr>
              <a:t>[Zugriff am: 22.10.2020]</a:t>
            </a:r>
          </a:p>
          <a:p>
            <a:pPr marL="333375" indent="-333375" algn="l">
              <a:spcBef>
                <a:spcPts val="2100"/>
              </a:spcBef>
              <a:buSzPct val="145000"/>
              <a:buChar char="•"/>
              <a:defRPr b="0"/>
            </a:pPr>
            <a:r>
              <a:rPr lang="de-DE" sz="2000" dirty="0">
                <a:solidFill>
                  <a:schemeClr val="tx1"/>
                </a:solidFill>
              </a:rPr>
              <a:t>Wikipedia. (2020). In: Wikipedia, Elemente (Euklid). Verfügbar unter: </a:t>
            </a:r>
            <a:r>
              <a:rPr lang="de-DE" sz="2000" dirty="0">
                <a:solidFill>
                  <a:schemeClr val="tx1"/>
                </a:solidFill>
                <a:hlinkClick r:id="rId5">
                  <a:extLst>
                    <a:ext uri="{A12FA001-AC4F-418D-AE19-62706E023703}">
                      <ahyp:hlinkClr xmlns:ahyp="http://schemas.microsoft.com/office/drawing/2018/hyperlinkcolor" val="tx"/>
                    </a:ext>
                  </a:extLst>
                </a:hlinkClick>
              </a:rPr>
              <a:t>https://de.wikipedia.org/wiki/Elemente_(Euklid) </a:t>
            </a:r>
            <a:r>
              <a:rPr lang="de-DE" sz="2000" dirty="0">
                <a:solidFill>
                  <a:schemeClr val="tx1"/>
                </a:solidFill>
              </a:rPr>
              <a:t>[Zugriff am: 22.10.2020]</a:t>
            </a:r>
            <a:endParaRPr sz="2000" dirty="0">
              <a:solidFill>
                <a:schemeClr val="tx1"/>
              </a:solidFill>
              <a:hlinkClick r:id="rId5">
                <a:extLst>
                  <a:ext uri="{A12FA001-AC4F-418D-AE19-62706E023703}">
                    <ahyp:hlinkClr xmlns:ahyp="http://schemas.microsoft.com/office/drawing/2018/hyperlinkcolor" val="tx"/>
                  </a:ext>
                </a:extLst>
              </a:hlinkClick>
            </a:endParaRPr>
          </a:p>
          <a:p>
            <a:pPr marL="333375" indent="-333375" algn="l">
              <a:spcBef>
                <a:spcPts val="2100"/>
              </a:spcBef>
              <a:buSzPct val="145000"/>
              <a:buChar char="•"/>
              <a:defRPr b="0"/>
            </a:pPr>
            <a:r>
              <a:rPr lang="de-DE" sz="2000" dirty="0">
                <a:solidFill>
                  <a:schemeClr val="tx1"/>
                </a:solidFill>
              </a:rPr>
              <a:t>Norbert Froese. (2019). Euklid und die Elemente. Die Entdeckung der axiomatischen Methode durch Euklid. Verfügbar unter: </a:t>
            </a:r>
            <a:r>
              <a:rPr sz="2000" dirty="0">
                <a:solidFill>
                  <a:schemeClr val="tx1"/>
                </a:solidFill>
                <a:hlinkClick r:id="rId6">
                  <a:extLst>
                    <a:ext uri="{A12FA001-AC4F-418D-AE19-62706E023703}">
                      <ahyp:hlinkClr xmlns:ahyp="http://schemas.microsoft.com/office/drawing/2018/hyperlinkcolor" val="tx"/>
                    </a:ext>
                  </a:extLst>
                </a:hlinkClick>
              </a:rPr>
              <a:t>https://www.antike-griechische.de/Euklid.pdf</a:t>
            </a:r>
            <a:r>
              <a:rPr lang="de-DE" sz="2000" dirty="0">
                <a:solidFill>
                  <a:schemeClr val="tx1"/>
                </a:solidFill>
                <a:hlinkClick r:id="rId6">
                  <a:extLst>
                    <a:ext uri="{A12FA001-AC4F-418D-AE19-62706E023703}">
                      <ahyp:hlinkClr xmlns:ahyp="http://schemas.microsoft.com/office/drawing/2018/hyperlinkcolor" val="tx"/>
                    </a:ext>
                  </a:extLst>
                </a:hlinkClick>
              </a:rPr>
              <a:t> </a:t>
            </a:r>
            <a:r>
              <a:rPr lang="de-DE" sz="2000" dirty="0">
                <a:solidFill>
                  <a:schemeClr val="tx1"/>
                </a:solidFill>
              </a:rPr>
              <a:t> [Zugriff am: 24.10.2020]</a:t>
            </a:r>
          </a:p>
          <a:p>
            <a:pPr marL="333375" indent="-333375" algn="l">
              <a:spcBef>
                <a:spcPts val="2100"/>
              </a:spcBef>
              <a:buSzPct val="145000"/>
              <a:buChar char="•"/>
              <a:defRPr b="0"/>
            </a:pPr>
            <a:r>
              <a:rPr lang="de-DE" sz="2000" dirty="0">
                <a:solidFill>
                  <a:schemeClr val="tx1"/>
                </a:solidFill>
              </a:rPr>
              <a:t>Oliver Byrne. (2010). The First Six Books </a:t>
            </a:r>
            <a:r>
              <a:rPr lang="de-DE" sz="2000" dirty="0" err="1">
                <a:solidFill>
                  <a:schemeClr val="tx1"/>
                </a:solidFill>
              </a:rPr>
              <a:t>of</a:t>
            </a:r>
            <a:r>
              <a:rPr lang="de-DE" sz="2000" dirty="0">
                <a:solidFill>
                  <a:schemeClr val="tx1"/>
                </a:solidFill>
              </a:rPr>
              <a:t> </a:t>
            </a:r>
            <a:r>
              <a:rPr lang="de-DE" sz="2000" dirty="0" err="1">
                <a:solidFill>
                  <a:schemeClr val="tx1"/>
                </a:solidFill>
              </a:rPr>
              <a:t>the</a:t>
            </a:r>
            <a:r>
              <a:rPr lang="de-DE" sz="2000" dirty="0">
                <a:solidFill>
                  <a:schemeClr val="tx1"/>
                </a:solidFill>
              </a:rPr>
              <a:t> Elements </a:t>
            </a:r>
            <a:r>
              <a:rPr lang="de-DE" sz="2000" dirty="0" err="1">
                <a:solidFill>
                  <a:schemeClr val="tx1"/>
                </a:solidFill>
              </a:rPr>
              <a:t>of</a:t>
            </a:r>
            <a:r>
              <a:rPr lang="de-DE" sz="2000" dirty="0">
                <a:solidFill>
                  <a:schemeClr val="tx1"/>
                </a:solidFill>
              </a:rPr>
              <a:t> Euclid. Verfügbar unter: </a:t>
            </a:r>
            <a:r>
              <a:rPr lang="de-DE" sz="2000" dirty="0">
                <a:solidFill>
                  <a:schemeClr val="tx1"/>
                </a:solidFill>
                <a:hlinkClick r:id="rId7">
                  <a:extLst>
                    <a:ext uri="{A12FA001-AC4F-418D-AE19-62706E023703}">
                      <ahyp:hlinkClr xmlns:ahyp="http://schemas.microsoft.com/office/drawing/2018/hyperlinkcolor" val="tx"/>
                    </a:ext>
                  </a:extLst>
                </a:hlinkClick>
              </a:rPr>
              <a:t>https://publicdomainreview.org/collection/the-first-six-books-of-the-elements-of-euclid-1847</a:t>
            </a:r>
            <a:r>
              <a:rPr lang="de-DE" sz="2000" dirty="0">
                <a:solidFill>
                  <a:schemeClr val="tx1"/>
                </a:solidFill>
              </a:rPr>
              <a:t> [Zugriff am 01.11.2020]</a:t>
            </a:r>
            <a:endParaRPr sz="2000" dirty="0">
              <a:solidFill>
                <a:schemeClr val="tx1"/>
              </a:solidFill>
              <a:hlinkClick r:id="rId6">
                <a:extLst>
                  <a:ext uri="{A12FA001-AC4F-418D-AE19-62706E023703}">
                    <ahyp:hlinkClr xmlns:ahyp="http://schemas.microsoft.com/office/drawing/2018/hyperlinkcolor" val="tx"/>
                  </a:ext>
                </a:extLst>
              </a:hlinkClick>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Elemente - Aufbau"/>
          <p:cNvSpPr txBox="1">
            <a:spLocks noGrp="1"/>
          </p:cNvSpPr>
          <p:nvPr>
            <p:ph type="ctrTitle"/>
          </p:nvPr>
        </p:nvSpPr>
        <p:spPr>
          <a:prstGeom prst="rect">
            <a:avLst/>
          </a:prstGeom>
        </p:spPr>
        <p:txBody>
          <a:bodyPr/>
          <a:lstStyle/>
          <a:p>
            <a:r>
              <a:t>Elemente - Aufbau</a:t>
            </a:r>
          </a:p>
        </p:txBody>
      </p:sp>
      <p:sp>
        <p:nvSpPr>
          <p:cNvPr id="138" name="bestehen aus 13 Büchern mit insgesamt über 450 Sätzen…"/>
          <p:cNvSpPr txBox="1">
            <a:spLocks noGrp="1"/>
          </p:cNvSpPr>
          <p:nvPr>
            <p:ph type="subTitle" sz="half" idx="1"/>
          </p:nvPr>
        </p:nvSpPr>
        <p:spPr>
          <a:xfrm>
            <a:off x="345958" y="1850792"/>
            <a:ext cx="7284254" cy="5965008"/>
          </a:xfrm>
          <a:prstGeom prst="rect">
            <a:avLst/>
          </a:prstGeom>
        </p:spPr>
        <p:txBody>
          <a:bodyPr>
            <a:normAutofit lnSpcReduction="10000"/>
          </a:bodyPr>
          <a:lstStyle/>
          <a:p>
            <a:pPr marL="373379" indent="-373379" defTabSz="560831">
              <a:buSzPct val="145000"/>
              <a:buChar char="•"/>
              <a:defRPr sz="2688"/>
            </a:pPr>
            <a:r>
              <a:t>bestehen aus 13 Büchern mit insgesamt über 450 Sätzen</a:t>
            </a:r>
          </a:p>
          <a:p>
            <a:pPr defTabSz="560831">
              <a:defRPr sz="2688"/>
            </a:pPr>
            <a:endParaRPr/>
          </a:p>
          <a:p>
            <a:pPr marL="373379" indent="-373379" defTabSz="560831">
              <a:buSzPct val="145000"/>
              <a:buChar char="•"/>
              <a:defRPr sz="2688"/>
            </a:pPr>
            <a:r>
              <a:t>die Elemente umfassen folgende Gebiete:</a:t>
            </a:r>
          </a:p>
          <a:p>
            <a:pPr marL="800100" lvl="1" indent="-373379" defTabSz="560831">
              <a:buSzPct val="145000"/>
              <a:buChar char="•"/>
              <a:defRPr sz="2688"/>
            </a:pPr>
            <a:r>
              <a:t>Planimetrie / Flächengeometrie</a:t>
            </a:r>
          </a:p>
          <a:p>
            <a:pPr marL="800100" lvl="1" indent="-373379" defTabSz="560831">
              <a:buSzPct val="145000"/>
              <a:buChar char="•"/>
              <a:defRPr sz="2688"/>
            </a:pPr>
            <a:r>
              <a:t>Arithmetik</a:t>
            </a:r>
          </a:p>
          <a:p>
            <a:pPr marL="800100" lvl="1" indent="-373379" defTabSz="560831">
              <a:buSzPct val="145000"/>
              <a:buChar char="•"/>
              <a:defRPr sz="2688"/>
            </a:pPr>
            <a:r>
              <a:t>Stereometrie</a:t>
            </a:r>
          </a:p>
          <a:p>
            <a:pPr marL="800100" lvl="1" indent="-373379" defTabSz="560831">
              <a:buSzPct val="145000"/>
              <a:buChar char="•"/>
              <a:defRPr sz="2688"/>
            </a:pPr>
            <a:r>
              <a:t>Proportionslehre</a:t>
            </a:r>
          </a:p>
          <a:p>
            <a:pPr lvl="1" defTabSz="560831">
              <a:defRPr sz="2688"/>
            </a:pPr>
            <a:endParaRPr/>
          </a:p>
          <a:p>
            <a:pPr marL="373379" indent="-373379" defTabSz="560831">
              <a:buSzPct val="145000"/>
              <a:buChar char="•"/>
              <a:defRPr sz="2688"/>
            </a:pPr>
            <a:r>
              <a:t>Aufbau der einzelnen Bücher:</a:t>
            </a:r>
          </a:p>
          <a:p>
            <a:pPr marL="800100" lvl="1" indent="-373379" defTabSz="560831">
              <a:buSzPct val="145000"/>
              <a:buChar char="•"/>
              <a:defRPr sz="2688"/>
            </a:pPr>
            <a:r>
              <a:t>Definitionen</a:t>
            </a:r>
          </a:p>
          <a:p>
            <a:pPr marL="800100" lvl="1" indent="-373379" defTabSz="560831">
              <a:buSzPct val="145000"/>
              <a:buChar char="•"/>
              <a:defRPr sz="2688"/>
            </a:pPr>
            <a:r>
              <a:t>Propositionen</a:t>
            </a:r>
          </a:p>
        </p:txBody>
      </p:sp>
      <p:sp>
        <p:nvSpPr>
          <p:cNvPr id="139"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pic>
        <p:nvPicPr>
          <p:cNvPr id="140" name="B5749FB5-30BF-4579-BF29-5E77DF0F46EB-L0-001.png" descr="B5749FB5-30BF-4579-BF29-5E77DF0F46EB-L0-001.png"/>
          <p:cNvPicPr>
            <a:picLocks noChangeAspect="1"/>
          </p:cNvPicPr>
          <p:nvPr/>
        </p:nvPicPr>
        <p:blipFill>
          <a:blip r:embed="rId2"/>
          <a:stretch>
            <a:fillRect/>
          </a:stretch>
        </p:blipFill>
        <p:spPr>
          <a:xfrm>
            <a:off x="8028376" y="1407076"/>
            <a:ext cx="2853805" cy="3785046"/>
          </a:xfrm>
          <a:prstGeom prst="rect">
            <a:avLst/>
          </a:prstGeom>
          <a:ln w="12700">
            <a:miter lim="400000"/>
          </a:ln>
        </p:spPr>
      </p:pic>
      <p:pic>
        <p:nvPicPr>
          <p:cNvPr id="141" name="28D14984-22ED-4DAC-B884-4008F201E27E-L0-001.jpeg" descr="28D14984-22ED-4DAC-B884-4008F201E27E-L0-001.jpeg"/>
          <p:cNvPicPr>
            <a:picLocks noChangeAspect="1"/>
          </p:cNvPicPr>
          <p:nvPr/>
        </p:nvPicPr>
        <p:blipFill>
          <a:blip r:embed="rId3"/>
          <a:stretch>
            <a:fillRect/>
          </a:stretch>
        </p:blipFill>
        <p:spPr>
          <a:xfrm>
            <a:off x="8005014" y="5320525"/>
            <a:ext cx="4729469" cy="288123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144" name="EEBC88BB-50A2-4716-B507-937A1B85E9F2-L0-001.jpeg" descr="EEBC88BB-50A2-4716-B507-937A1B85E9F2-L0-001.jpeg"/>
          <p:cNvPicPr>
            <a:picLocks noChangeAspect="1"/>
          </p:cNvPicPr>
          <p:nvPr/>
        </p:nvPicPr>
        <p:blipFill>
          <a:blip r:embed="rId2"/>
          <a:stretch>
            <a:fillRect/>
          </a:stretch>
        </p:blipFill>
        <p:spPr>
          <a:xfrm>
            <a:off x="574542" y="621330"/>
            <a:ext cx="8841233" cy="8510940"/>
          </a:xfrm>
          <a:prstGeom prst="rect">
            <a:avLst/>
          </a:prstGeom>
          <a:ln w="12700">
            <a:miter lim="400000"/>
          </a:ln>
        </p:spPr>
      </p:pic>
      <p:sp>
        <p:nvSpPr>
          <p:cNvPr id="145" name="Rechteck"/>
          <p:cNvSpPr/>
          <p:nvPr/>
        </p:nvSpPr>
        <p:spPr>
          <a:xfrm>
            <a:off x="761921" y="2552626"/>
            <a:ext cx="8272240" cy="554144"/>
          </a:xfrm>
          <a:prstGeom prst="rect">
            <a:avLst/>
          </a:prstGeom>
          <a:ln w="63500">
            <a:solidFill>
              <a:srgbClr val="E224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6" name="Zeichnung"/>
          <p:cNvSpPr/>
          <p:nvPr/>
        </p:nvSpPr>
        <p:spPr>
          <a:xfrm>
            <a:off x="8909630" y="6924384"/>
            <a:ext cx="248593" cy="2081153"/>
          </a:xfrm>
          <a:custGeom>
            <a:avLst/>
            <a:gdLst/>
            <a:ahLst/>
            <a:cxnLst>
              <a:cxn ang="0">
                <a:pos x="wd2" y="hd2"/>
              </a:cxn>
              <a:cxn ang="5400000">
                <a:pos x="wd2" y="hd2"/>
              </a:cxn>
              <a:cxn ang="10800000">
                <a:pos x="wd2" y="hd2"/>
              </a:cxn>
              <a:cxn ang="16200000">
                <a:pos x="wd2" y="hd2"/>
              </a:cxn>
            </a:cxnLst>
            <a:rect l="0" t="0" r="r" b="b"/>
            <a:pathLst>
              <a:path w="21534" h="21600" extrusionOk="0">
                <a:moveTo>
                  <a:pt x="831" y="0"/>
                </a:moveTo>
                <a:cubicBezTo>
                  <a:pt x="3600" y="33"/>
                  <a:pt x="6369" y="66"/>
                  <a:pt x="9277" y="249"/>
                </a:cubicBezTo>
                <a:cubicBezTo>
                  <a:pt x="12185" y="431"/>
                  <a:pt x="15231" y="763"/>
                  <a:pt x="17169" y="1261"/>
                </a:cubicBezTo>
                <a:cubicBezTo>
                  <a:pt x="19108" y="1759"/>
                  <a:pt x="19938" y="2422"/>
                  <a:pt x="19662" y="3135"/>
                </a:cubicBezTo>
                <a:cubicBezTo>
                  <a:pt x="19385" y="3849"/>
                  <a:pt x="18000" y="4612"/>
                  <a:pt x="16754" y="5325"/>
                </a:cubicBezTo>
                <a:cubicBezTo>
                  <a:pt x="15508" y="6039"/>
                  <a:pt x="14400" y="6702"/>
                  <a:pt x="13569" y="7217"/>
                </a:cubicBezTo>
                <a:cubicBezTo>
                  <a:pt x="12738" y="7731"/>
                  <a:pt x="12185" y="8096"/>
                  <a:pt x="11908" y="8361"/>
                </a:cubicBezTo>
                <a:cubicBezTo>
                  <a:pt x="11631" y="8627"/>
                  <a:pt x="11631" y="8793"/>
                  <a:pt x="12046" y="8942"/>
                </a:cubicBezTo>
                <a:cubicBezTo>
                  <a:pt x="12462" y="9091"/>
                  <a:pt x="13292" y="9224"/>
                  <a:pt x="14400" y="9324"/>
                </a:cubicBezTo>
                <a:cubicBezTo>
                  <a:pt x="15508" y="9423"/>
                  <a:pt x="16892" y="9489"/>
                  <a:pt x="18277" y="9539"/>
                </a:cubicBezTo>
                <a:cubicBezTo>
                  <a:pt x="19662" y="9589"/>
                  <a:pt x="21046" y="9622"/>
                  <a:pt x="21046" y="9655"/>
                </a:cubicBezTo>
                <a:cubicBezTo>
                  <a:pt x="21046" y="9688"/>
                  <a:pt x="19662" y="9722"/>
                  <a:pt x="18554" y="9805"/>
                </a:cubicBezTo>
                <a:cubicBezTo>
                  <a:pt x="17446" y="9888"/>
                  <a:pt x="16615" y="10020"/>
                  <a:pt x="16062" y="10319"/>
                </a:cubicBezTo>
                <a:cubicBezTo>
                  <a:pt x="15508" y="10618"/>
                  <a:pt x="15231" y="11082"/>
                  <a:pt x="15369" y="11563"/>
                </a:cubicBezTo>
                <a:cubicBezTo>
                  <a:pt x="15508" y="12044"/>
                  <a:pt x="16062" y="12542"/>
                  <a:pt x="16615" y="12957"/>
                </a:cubicBezTo>
                <a:cubicBezTo>
                  <a:pt x="17169" y="13371"/>
                  <a:pt x="17723" y="13703"/>
                  <a:pt x="18415" y="14135"/>
                </a:cubicBezTo>
                <a:cubicBezTo>
                  <a:pt x="19108" y="14566"/>
                  <a:pt x="19938" y="15097"/>
                  <a:pt x="20492" y="15694"/>
                </a:cubicBezTo>
                <a:cubicBezTo>
                  <a:pt x="21046" y="16291"/>
                  <a:pt x="21323" y="16955"/>
                  <a:pt x="21462" y="17652"/>
                </a:cubicBezTo>
                <a:cubicBezTo>
                  <a:pt x="21600" y="18348"/>
                  <a:pt x="21600" y="19078"/>
                  <a:pt x="20908" y="19692"/>
                </a:cubicBezTo>
                <a:cubicBezTo>
                  <a:pt x="20215" y="20306"/>
                  <a:pt x="18831" y="20804"/>
                  <a:pt x="16754" y="21102"/>
                </a:cubicBezTo>
                <a:cubicBezTo>
                  <a:pt x="14677" y="21401"/>
                  <a:pt x="11908" y="21500"/>
                  <a:pt x="9000" y="21550"/>
                </a:cubicBezTo>
                <a:cubicBezTo>
                  <a:pt x="6092" y="21600"/>
                  <a:pt x="3046" y="21600"/>
                  <a:pt x="0" y="21600"/>
                </a:cubicBezTo>
              </a:path>
            </a:pathLst>
          </a:custGeom>
          <a:ln w="25400" cap="rnd">
            <a:solidFill>
              <a:srgbClr val="000000"/>
            </a:solidFill>
          </a:ln>
        </p:spPr>
        <p:txBody>
          <a:bodyPr lIns="0" tIns="0" rIns="0" bIns="0"/>
          <a:lstStyle/>
          <a:p>
            <a:pPr algn="l" defTabSz="457200">
              <a:defRPr sz="1200" b="0">
                <a:latin typeface="Helvetica"/>
                <a:ea typeface="Helvetica"/>
                <a:cs typeface="Helvetica"/>
                <a:sym typeface="Helvetica"/>
              </a:defRPr>
            </a:pPr>
            <a:endParaRPr/>
          </a:p>
        </p:txBody>
      </p:sp>
      <p:sp>
        <p:nvSpPr>
          <p:cNvPr id="147" name="Zeichnung"/>
          <p:cNvSpPr/>
          <p:nvPr/>
        </p:nvSpPr>
        <p:spPr>
          <a:xfrm>
            <a:off x="8919221" y="1035780"/>
            <a:ext cx="350190" cy="2637405"/>
          </a:xfrm>
          <a:custGeom>
            <a:avLst/>
            <a:gdLst/>
            <a:ahLst/>
            <a:cxnLst>
              <a:cxn ang="0">
                <a:pos x="wd2" y="hd2"/>
              </a:cxn>
              <a:cxn ang="5400000">
                <a:pos x="wd2" y="hd2"/>
              </a:cxn>
              <a:cxn ang="10800000">
                <a:pos x="wd2" y="hd2"/>
              </a:cxn>
              <a:cxn ang="16200000">
                <a:pos x="wd2" y="hd2"/>
              </a:cxn>
            </a:cxnLst>
            <a:rect l="0" t="0" r="r" b="b"/>
            <a:pathLst>
              <a:path w="21510" h="21600" extrusionOk="0">
                <a:moveTo>
                  <a:pt x="5302" y="0"/>
                </a:moveTo>
                <a:cubicBezTo>
                  <a:pt x="7265" y="52"/>
                  <a:pt x="9229" y="105"/>
                  <a:pt x="10996" y="209"/>
                </a:cubicBezTo>
                <a:cubicBezTo>
                  <a:pt x="12764" y="314"/>
                  <a:pt x="14335" y="471"/>
                  <a:pt x="15218" y="681"/>
                </a:cubicBezTo>
                <a:cubicBezTo>
                  <a:pt x="16102" y="890"/>
                  <a:pt x="16298" y="1152"/>
                  <a:pt x="16396" y="1610"/>
                </a:cubicBezTo>
                <a:cubicBezTo>
                  <a:pt x="16495" y="2068"/>
                  <a:pt x="16495" y="2723"/>
                  <a:pt x="16004" y="3377"/>
                </a:cubicBezTo>
                <a:cubicBezTo>
                  <a:pt x="15513" y="4032"/>
                  <a:pt x="14531" y="4687"/>
                  <a:pt x="13844" y="5289"/>
                </a:cubicBezTo>
                <a:cubicBezTo>
                  <a:pt x="13156" y="5891"/>
                  <a:pt x="12764" y="6441"/>
                  <a:pt x="12371" y="6977"/>
                </a:cubicBezTo>
                <a:cubicBezTo>
                  <a:pt x="11978" y="7514"/>
                  <a:pt x="11585" y="8038"/>
                  <a:pt x="11487" y="8431"/>
                </a:cubicBezTo>
                <a:cubicBezTo>
                  <a:pt x="11389" y="8823"/>
                  <a:pt x="11585" y="9085"/>
                  <a:pt x="11978" y="9281"/>
                </a:cubicBezTo>
                <a:cubicBezTo>
                  <a:pt x="12371" y="9478"/>
                  <a:pt x="12960" y="9609"/>
                  <a:pt x="13745" y="9700"/>
                </a:cubicBezTo>
                <a:cubicBezTo>
                  <a:pt x="14531" y="9792"/>
                  <a:pt x="15513" y="9844"/>
                  <a:pt x="16495" y="9897"/>
                </a:cubicBezTo>
                <a:cubicBezTo>
                  <a:pt x="17476" y="9949"/>
                  <a:pt x="18458" y="10001"/>
                  <a:pt x="19440" y="10028"/>
                </a:cubicBezTo>
                <a:cubicBezTo>
                  <a:pt x="20422" y="10054"/>
                  <a:pt x="21404" y="10054"/>
                  <a:pt x="21502" y="10093"/>
                </a:cubicBezTo>
                <a:cubicBezTo>
                  <a:pt x="21600" y="10132"/>
                  <a:pt x="20815" y="10211"/>
                  <a:pt x="19342" y="10394"/>
                </a:cubicBezTo>
                <a:cubicBezTo>
                  <a:pt x="17869" y="10577"/>
                  <a:pt x="15709" y="10865"/>
                  <a:pt x="14433" y="11271"/>
                </a:cubicBezTo>
                <a:cubicBezTo>
                  <a:pt x="13156" y="11677"/>
                  <a:pt x="12764" y="12201"/>
                  <a:pt x="12469" y="12764"/>
                </a:cubicBezTo>
                <a:cubicBezTo>
                  <a:pt x="12175" y="13327"/>
                  <a:pt x="11978" y="13929"/>
                  <a:pt x="11684" y="14557"/>
                </a:cubicBezTo>
                <a:cubicBezTo>
                  <a:pt x="11389" y="15185"/>
                  <a:pt x="10996" y="15840"/>
                  <a:pt x="10898" y="16481"/>
                </a:cubicBezTo>
                <a:cubicBezTo>
                  <a:pt x="10800" y="17123"/>
                  <a:pt x="10996" y="17751"/>
                  <a:pt x="11193" y="18340"/>
                </a:cubicBezTo>
                <a:cubicBezTo>
                  <a:pt x="11389" y="18929"/>
                  <a:pt x="11585" y="19479"/>
                  <a:pt x="11585" y="19885"/>
                </a:cubicBezTo>
                <a:cubicBezTo>
                  <a:pt x="11585" y="20291"/>
                  <a:pt x="11389" y="20553"/>
                  <a:pt x="10702" y="20788"/>
                </a:cubicBezTo>
                <a:cubicBezTo>
                  <a:pt x="10015" y="21024"/>
                  <a:pt x="8836" y="21233"/>
                  <a:pt x="6971" y="21364"/>
                </a:cubicBezTo>
                <a:cubicBezTo>
                  <a:pt x="5105" y="21495"/>
                  <a:pt x="2553" y="21548"/>
                  <a:pt x="0" y="21600"/>
                </a:cubicBezTo>
              </a:path>
            </a:pathLst>
          </a:custGeom>
          <a:ln w="25400" cap="rnd">
            <a:solidFill>
              <a:srgbClr val="000000"/>
            </a:solidFill>
          </a:ln>
        </p:spPr>
        <p:txBody>
          <a:bodyPr lIns="0" tIns="0" rIns="0" bIns="0"/>
          <a:lstStyle/>
          <a:p>
            <a:pPr algn="l" defTabSz="457200">
              <a:defRPr sz="1200" b="0">
                <a:latin typeface="Helvetica"/>
                <a:ea typeface="Helvetica"/>
                <a:cs typeface="Helvetica"/>
                <a:sym typeface="Helvetica"/>
              </a:defRPr>
            </a:pPr>
            <a:endParaRPr/>
          </a:p>
        </p:txBody>
      </p:sp>
      <p:sp>
        <p:nvSpPr>
          <p:cNvPr id="148" name="Zeichnung"/>
          <p:cNvSpPr/>
          <p:nvPr/>
        </p:nvSpPr>
        <p:spPr>
          <a:xfrm>
            <a:off x="8919221" y="3673184"/>
            <a:ext cx="243166" cy="1352270"/>
          </a:xfrm>
          <a:custGeom>
            <a:avLst/>
            <a:gdLst/>
            <a:ahLst/>
            <a:cxnLst>
              <a:cxn ang="0">
                <a:pos x="wd2" y="hd2"/>
              </a:cxn>
              <a:cxn ang="5400000">
                <a:pos x="wd2" y="hd2"/>
              </a:cxn>
              <a:cxn ang="10800000">
                <a:pos x="wd2" y="hd2"/>
              </a:cxn>
              <a:cxn ang="16200000">
                <a:pos x="wd2" y="hd2"/>
              </a:cxn>
            </a:cxnLst>
            <a:rect l="0" t="0" r="r" b="b"/>
            <a:pathLst>
              <a:path w="21337" h="21600" extrusionOk="0">
                <a:moveTo>
                  <a:pt x="842" y="0"/>
                </a:moveTo>
                <a:cubicBezTo>
                  <a:pt x="6452" y="204"/>
                  <a:pt x="12062" y="409"/>
                  <a:pt x="15569" y="740"/>
                </a:cubicBezTo>
                <a:cubicBezTo>
                  <a:pt x="19075" y="1072"/>
                  <a:pt x="20478" y="1532"/>
                  <a:pt x="21039" y="2145"/>
                </a:cubicBezTo>
                <a:cubicBezTo>
                  <a:pt x="21600" y="2757"/>
                  <a:pt x="21319" y="3523"/>
                  <a:pt x="20618" y="4162"/>
                </a:cubicBezTo>
                <a:cubicBezTo>
                  <a:pt x="19917" y="4800"/>
                  <a:pt x="18795" y="5311"/>
                  <a:pt x="17673" y="5796"/>
                </a:cubicBezTo>
                <a:cubicBezTo>
                  <a:pt x="16551" y="6281"/>
                  <a:pt x="15429" y="6740"/>
                  <a:pt x="14166" y="7353"/>
                </a:cubicBezTo>
                <a:cubicBezTo>
                  <a:pt x="12904" y="7966"/>
                  <a:pt x="11501" y="8732"/>
                  <a:pt x="11081" y="9370"/>
                </a:cubicBezTo>
                <a:cubicBezTo>
                  <a:pt x="10660" y="10009"/>
                  <a:pt x="11221" y="10519"/>
                  <a:pt x="12623" y="10928"/>
                </a:cubicBezTo>
                <a:cubicBezTo>
                  <a:pt x="14026" y="11336"/>
                  <a:pt x="16270" y="11643"/>
                  <a:pt x="18093" y="11821"/>
                </a:cubicBezTo>
                <a:cubicBezTo>
                  <a:pt x="19917" y="12000"/>
                  <a:pt x="21319" y="12051"/>
                  <a:pt x="21319" y="12102"/>
                </a:cubicBezTo>
                <a:cubicBezTo>
                  <a:pt x="21319" y="12153"/>
                  <a:pt x="19917" y="12204"/>
                  <a:pt x="18234" y="12434"/>
                </a:cubicBezTo>
                <a:cubicBezTo>
                  <a:pt x="16551" y="12664"/>
                  <a:pt x="14587" y="13072"/>
                  <a:pt x="13605" y="13609"/>
                </a:cubicBezTo>
                <a:cubicBezTo>
                  <a:pt x="12623" y="14145"/>
                  <a:pt x="12623" y="14809"/>
                  <a:pt x="13044" y="15523"/>
                </a:cubicBezTo>
                <a:cubicBezTo>
                  <a:pt x="13465" y="16238"/>
                  <a:pt x="14306" y="17004"/>
                  <a:pt x="14868" y="17770"/>
                </a:cubicBezTo>
                <a:cubicBezTo>
                  <a:pt x="15429" y="18536"/>
                  <a:pt x="15709" y="19302"/>
                  <a:pt x="15849" y="19813"/>
                </a:cubicBezTo>
                <a:cubicBezTo>
                  <a:pt x="15990" y="20323"/>
                  <a:pt x="15990" y="20579"/>
                  <a:pt x="15569" y="20809"/>
                </a:cubicBezTo>
                <a:cubicBezTo>
                  <a:pt x="15148" y="21038"/>
                  <a:pt x="14306" y="21243"/>
                  <a:pt x="11642" y="21370"/>
                </a:cubicBezTo>
                <a:cubicBezTo>
                  <a:pt x="8977" y="21498"/>
                  <a:pt x="4488" y="21549"/>
                  <a:pt x="0" y="21600"/>
                </a:cubicBezTo>
              </a:path>
            </a:pathLst>
          </a:custGeom>
          <a:ln w="25400" cap="rnd">
            <a:solidFill>
              <a:srgbClr val="000000"/>
            </a:solidFill>
          </a:ln>
        </p:spPr>
        <p:txBody>
          <a:bodyPr lIns="0" tIns="0" rIns="0" bIns="0"/>
          <a:lstStyle/>
          <a:p>
            <a:pPr algn="l" defTabSz="457200">
              <a:defRPr sz="1200" b="0">
                <a:latin typeface="Helvetica"/>
                <a:ea typeface="Helvetica"/>
                <a:cs typeface="Helvetica"/>
                <a:sym typeface="Helvetica"/>
              </a:defRPr>
            </a:pPr>
            <a:endParaRPr/>
          </a:p>
        </p:txBody>
      </p:sp>
      <p:sp>
        <p:nvSpPr>
          <p:cNvPr id="149" name="Zeichnung"/>
          <p:cNvSpPr/>
          <p:nvPr/>
        </p:nvSpPr>
        <p:spPr>
          <a:xfrm>
            <a:off x="8919221" y="5035044"/>
            <a:ext cx="252552" cy="18701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101" y="148"/>
                  <a:pt x="8203" y="295"/>
                  <a:pt x="11347" y="646"/>
                </a:cubicBezTo>
                <a:cubicBezTo>
                  <a:pt x="14491" y="997"/>
                  <a:pt x="16678" y="1551"/>
                  <a:pt x="17362" y="2197"/>
                </a:cubicBezTo>
                <a:cubicBezTo>
                  <a:pt x="18046" y="2843"/>
                  <a:pt x="17225" y="3582"/>
                  <a:pt x="16405" y="4302"/>
                </a:cubicBezTo>
                <a:cubicBezTo>
                  <a:pt x="15585" y="5022"/>
                  <a:pt x="14765" y="5723"/>
                  <a:pt x="13808" y="6351"/>
                </a:cubicBezTo>
                <a:cubicBezTo>
                  <a:pt x="12851" y="6978"/>
                  <a:pt x="11757" y="7532"/>
                  <a:pt x="11210" y="7994"/>
                </a:cubicBezTo>
                <a:cubicBezTo>
                  <a:pt x="10663" y="8455"/>
                  <a:pt x="10663" y="8825"/>
                  <a:pt x="11347" y="9065"/>
                </a:cubicBezTo>
                <a:cubicBezTo>
                  <a:pt x="12030" y="9305"/>
                  <a:pt x="13397" y="9415"/>
                  <a:pt x="14765" y="9489"/>
                </a:cubicBezTo>
                <a:cubicBezTo>
                  <a:pt x="16132" y="9563"/>
                  <a:pt x="17499" y="9600"/>
                  <a:pt x="18866" y="9637"/>
                </a:cubicBezTo>
                <a:cubicBezTo>
                  <a:pt x="20233" y="9674"/>
                  <a:pt x="21600" y="9711"/>
                  <a:pt x="21600" y="9748"/>
                </a:cubicBezTo>
                <a:cubicBezTo>
                  <a:pt x="21600" y="9785"/>
                  <a:pt x="20233" y="9822"/>
                  <a:pt x="18592" y="9988"/>
                </a:cubicBezTo>
                <a:cubicBezTo>
                  <a:pt x="16952" y="10154"/>
                  <a:pt x="15038" y="10449"/>
                  <a:pt x="13534" y="10874"/>
                </a:cubicBezTo>
                <a:cubicBezTo>
                  <a:pt x="12030" y="11298"/>
                  <a:pt x="10937" y="11852"/>
                  <a:pt x="10663" y="12498"/>
                </a:cubicBezTo>
                <a:cubicBezTo>
                  <a:pt x="10390" y="13145"/>
                  <a:pt x="10937" y="13883"/>
                  <a:pt x="11484" y="14622"/>
                </a:cubicBezTo>
                <a:cubicBezTo>
                  <a:pt x="12030" y="15360"/>
                  <a:pt x="12577" y="16098"/>
                  <a:pt x="13261" y="16837"/>
                </a:cubicBezTo>
                <a:cubicBezTo>
                  <a:pt x="13944" y="17575"/>
                  <a:pt x="14765" y="18314"/>
                  <a:pt x="15311" y="18905"/>
                </a:cubicBezTo>
                <a:cubicBezTo>
                  <a:pt x="15858" y="19495"/>
                  <a:pt x="16132" y="19938"/>
                  <a:pt x="15995" y="20252"/>
                </a:cubicBezTo>
                <a:cubicBezTo>
                  <a:pt x="15858" y="20566"/>
                  <a:pt x="15311" y="20751"/>
                  <a:pt x="12851" y="20954"/>
                </a:cubicBezTo>
                <a:cubicBezTo>
                  <a:pt x="10390" y="21157"/>
                  <a:pt x="6015" y="21378"/>
                  <a:pt x="1640" y="21600"/>
                </a:cubicBezTo>
              </a:path>
            </a:pathLst>
          </a:custGeom>
          <a:ln w="25400" cap="rnd">
            <a:solidFill>
              <a:srgbClr val="000000"/>
            </a:solidFill>
          </a:ln>
        </p:spPr>
        <p:txBody>
          <a:bodyPr lIns="0" tIns="0" rIns="0" bIns="0"/>
          <a:lstStyle/>
          <a:p>
            <a:pPr algn="l" defTabSz="457200">
              <a:defRPr sz="1200" b="0">
                <a:latin typeface="Helvetica"/>
                <a:ea typeface="Helvetica"/>
                <a:cs typeface="Helvetica"/>
                <a:sym typeface="Helvetica"/>
              </a:defRPr>
            </a:pPr>
            <a:endParaRPr/>
          </a:p>
        </p:txBody>
      </p:sp>
      <p:sp>
        <p:nvSpPr>
          <p:cNvPr id="150" name="Geometrie ohne Zahlen und Messwerte"/>
          <p:cNvSpPr txBox="1"/>
          <p:nvPr/>
        </p:nvSpPr>
        <p:spPr>
          <a:xfrm>
            <a:off x="9541147" y="1861622"/>
            <a:ext cx="3350027" cy="829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b="0"/>
            </a:lvl1pPr>
          </a:lstStyle>
          <a:p>
            <a:r>
              <a:t>Geometrie ohne Zahlen und Messwerte</a:t>
            </a:r>
          </a:p>
        </p:txBody>
      </p:sp>
      <p:sp>
        <p:nvSpPr>
          <p:cNvPr id="151" name="Vergleichbare Größen"/>
          <p:cNvSpPr txBox="1"/>
          <p:nvPr/>
        </p:nvSpPr>
        <p:spPr>
          <a:xfrm>
            <a:off x="9552198" y="4118636"/>
            <a:ext cx="3046782"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b="0"/>
            </a:lvl1pPr>
          </a:lstStyle>
          <a:p>
            <a:r>
              <a:t>Vergleichbare Größen</a:t>
            </a:r>
          </a:p>
        </p:txBody>
      </p:sp>
      <p:sp>
        <p:nvSpPr>
          <p:cNvPr id="152" name="Maße und Zahlen"/>
          <p:cNvSpPr txBox="1"/>
          <p:nvPr/>
        </p:nvSpPr>
        <p:spPr>
          <a:xfrm>
            <a:off x="9565620" y="5624211"/>
            <a:ext cx="2485949"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b="0"/>
            </a:lvl1pPr>
          </a:lstStyle>
          <a:p>
            <a:r>
              <a:t>Maße und Zahlen</a:t>
            </a:r>
          </a:p>
        </p:txBody>
      </p:sp>
      <p:sp>
        <p:nvSpPr>
          <p:cNvPr id="153" name="Geometrie des Raumes"/>
          <p:cNvSpPr txBox="1"/>
          <p:nvPr/>
        </p:nvSpPr>
        <p:spPr>
          <a:xfrm>
            <a:off x="9555609" y="7419967"/>
            <a:ext cx="3321102"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b="0"/>
            </a:lvl1pPr>
          </a:lstStyle>
          <a:p>
            <a:r>
              <a:t>Geometrie des Raumes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Buch III  - Definitionen"/>
          <p:cNvSpPr txBox="1">
            <a:spLocks noGrp="1"/>
          </p:cNvSpPr>
          <p:nvPr>
            <p:ph type="ctrTitle"/>
          </p:nvPr>
        </p:nvSpPr>
        <p:spPr>
          <a:xfrm>
            <a:off x="207528" y="184991"/>
            <a:ext cx="12073686" cy="901846"/>
          </a:xfrm>
          <a:prstGeom prst="rect">
            <a:avLst/>
          </a:prstGeom>
        </p:spPr>
        <p:txBody>
          <a:bodyPr/>
          <a:lstStyle/>
          <a:p>
            <a:r>
              <a:t>Buch III  - Definitionen</a:t>
            </a:r>
          </a:p>
        </p:txBody>
      </p:sp>
      <p:sp>
        <p:nvSpPr>
          <p:cNvPr id="156" name="Kreise mit gleichen Durchmessern oder gleichen Radien sind gleich…"/>
          <p:cNvSpPr txBox="1">
            <a:spLocks noGrp="1"/>
          </p:cNvSpPr>
          <p:nvPr>
            <p:ph type="subTitle" idx="1"/>
          </p:nvPr>
        </p:nvSpPr>
        <p:spPr>
          <a:xfrm>
            <a:off x="197098" y="1479867"/>
            <a:ext cx="12610604" cy="7039293"/>
          </a:xfrm>
          <a:prstGeom prst="rect">
            <a:avLst/>
          </a:prstGeom>
        </p:spPr>
        <p:txBody>
          <a:bodyPr>
            <a:normAutofit lnSpcReduction="10000"/>
          </a:bodyPr>
          <a:lstStyle/>
          <a:p>
            <a:pPr marL="466328" indent="-466328" defTabSz="549148">
              <a:buSzPct val="100000"/>
              <a:buAutoNum type="arabicPeriod"/>
              <a:defRPr sz="2350"/>
            </a:pPr>
            <a:r>
              <a:rPr b="1" dirty="0" err="1"/>
              <a:t>Kreise</a:t>
            </a:r>
            <a:r>
              <a:rPr dirty="0"/>
              <a:t> </a:t>
            </a:r>
            <a:r>
              <a:rPr dirty="0" err="1"/>
              <a:t>mit</a:t>
            </a:r>
            <a:r>
              <a:rPr dirty="0"/>
              <a:t> </a:t>
            </a:r>
            <a:r>
              <a:rPr dirty="0" err="1"/>
              <a:t>gleichen</a:t>
            </a:r>
            <a:r>
              <a:rPr dirty="0"/>
              <a:t> </a:t>
            </a:r>
            <a:r>
              <a:rPr dirty="0" err="1"/>
              <a:t>Durchmessern</a:t>
            </a:r>
            <a:r>
              <a:rPr dirty="0"/>
              <a:t> </a:t>
            </a:r>
            <a:r>
              <a:rPr dirty="0" err="1"/>
              <a:t>oder</a:t>
            </a:r>
            <a:r>
              <a:rPr dirty="0"/>
              <a:t> </a:t>
            </a:r>
            <a:r>
              <a:rPr dirty="0" err="1"/>
              <a:t>gleichen</a:t>
            </a:r>
            <a:r>
              <a:rPr dirty="0"/>
              <a:t> </a:t>
            </a:r>
            <a:r>
              <a:rPr dirty="0" err="1"/>
              <a:t>Radien</a:t>
            </a:r>
            <a:r>
              <a:rPr dirty="0"/>
              <a:t> </a:t>
            </a:r>
            <a:r>
              <a:rPr dirty="0" err="1"/>
              <a:t>sind</a:t>
            </a:r>
            <a:r>
              <a:rPr dirty="0"/>
              <a:t> </a:t>
            </a:r>
            <a:r>
              <a:rPr b="1" dirty="0" err="1"/>
              <a:t>gleich</a:t>
            </a:r>
            <a:endParaRPr b="1" dirty="0"/>
          </a:p>
          <a:p>
            <a:pPr marL="466328" indent="-466328" defTabSz="549148">
              <a:buSzPct val="100000"/>
              <a:buAutoNum type="arabicPeriod"/>
              <a:defRPr sz="2350"/>
            </a:pPr>
            <a:r>
              <a:rPr dirty="0"/>
              <a:t>Eine </a:t>
            </a:r>
            <a:r>
              <a:rPr b="1" dirty="0" err="1"/>
              <a:t>Tangente</a:t>
            </a:r>
            <a:r>
              <a:rPr dirty="0"/>
              <a:t> </a:t>
            </a:r>
            <a:r>
              <a:rPr dirty="0" err="1"/>
              <a:t>ist</a:t>
            </a:r>
            <a:r>
              <a:rPr dirty="0"/>
              <a:t> </a:t>
            </a:r>
            <a:r>
              <a:rPr dirty="0" err="1"/>
              <a:t>eine</a:t>
            </a:r>
            <a:r>
              <a:rPr dirty="0"/>
              <a:t> </a:t>
            </a:r>
            <a:r>
              <a:rPr dirty="0" err="1"/>
              <a:t>Gerade</a:t>
            </a:r>
            <a:r>
              <a:rPr dirty="0"/>
              <a:t>, die </a:t>
            </a:r>
            <a:r>
              <a:rPr dirty="0" err="1"/>
              <a:t>einen</a:t>
            </a:r>
            <a:r>
              <a:rPr dirty="0"/>
              <a:t> Kreis </a:t>
            </a:r>
            <a:r>
              <a:rPr dirty="0" err="1"/>
              <a:t>berührt</a:t>
            </a:r>
            <a:r>
              <a:rPr dirty="0"/>
              <a:t> und in der </a:t>
            </a:r>
            <a:r>
              <a:rPr dirty="0" err="1"/>
              <a:t>Verlängerung</a:t>
            </a:r>
            <a:r>
              <a:rPr dirty="0"/>
              <a:t> </a:t>
            </a:r>
            <a:r>
              <a:rPr dirty="0" err="1"/>
              <a:t>nicht</a:t>
            </a:r>
            <a:r>
              <a:rPr dirty="0"/>
              <a:t> </a:t>
            </a:r>
            <a:r>
              <a:rPr dirty="0" err="1"/>
              <a:t>schneidet</a:t>
            </a:r>
            <a:endParaRPr dirty="0"/>
          </a:p>
          <a:p>
            <a:pPr marL="466328" indent="-466328" defTabSz="549148">
              <a:buSzPct val="100000"/>
              <a:buAutoNum type="arabicPeriod"/>
              <a:defRPr sz="2350"/>
            </a:pPr>
            <a:r>
              <a:rPr b="1" dirty="0" err="1"/>
              <a:t>Kreise</a:t>
            </a:r>
            <a:r>
              <a:rPr b="1" dirty="0"/>
              <a:t> </a:t>
            </a:r>
            <a:r>
              <a:rPr b="1" dirty="0" err="1"/>
              <a:t>berühren</a:t>
            </a:r>
            <a:r>
              <a:rPr b="1" dirty="0"/>
              <a:t> </a:t>
            </a:r>
            <a:r>
              <a:rPr b="1" dirty="0" err="1"/>
              <a:t>sich</a:t>
            </a:r>
            <a:r>
              <a:rPr dirty="0"/>
              <a:t>, </a:t>
            </a:r>
            <a:r>
              <a:rPr dirty="0" err="1"/>
              <a:t>wenn</a:t>
            </a:r>
            <a:r>
              <a:rPr dirty="0"/>
              <a:t> </a:t>
            </a:r>
            <a:r>
              <a:rPr dirty="0" err="1"/>
              <a:t>sie</a:t>
            </a:r>
            <a:r>
              <a:rPr dirty="0"/>
              <a:t> </a:t>
            </a:r>
            <a:r>
              <a:rPr dirty="0" err="1"/>
              <a:t>aneinander</a:t>
            </a:r>
            <a:r>
              <a:rPr dirty="0"/>
              <a:t> </a:t>
            </a:r>
            <a:r>
              <a:rPr dirty="0" err="1"/>
              <a:t>liegen</a:t>
            </a:r>
            <a:r>
              <a:rPr dirty="0"/>
              <a:t>, </a:t>
            </a:r>
            <a:r>
              <a:rPr dirty="0" err="1"/>
              <a:t>aber</a:t>
            </a:r>
            <a:r>
              <a:rPr dirty="0"/>
              <a:t> </a:t>
            </a:r>
            <a:r>
              <a:rPr dirty="0" err="1"/>
              <a:t>nicht</a:t>
            </a:r>
            <a:r>
              <a:rPr dirty="0"/>
              <a:t> </a:t>
            </a:r>
            <a:r>
              <a:rPr dirty="0" err="1"/>
              <a:t>schneiden</a:t>
            </a:r>
            <a:endParaRPr dirty="0"/>
          </a:p>
          <a:p>
            <a:pPr marL="466328" indent="-466328" defTabSz="549148">
              <a:buSzPct val="100000"/>
              <a:buAutoNum type="arabicPeriod"/>
              <a:defRPr sz="2350"/>
            </a:pPr>
            <a:r>
              <a:rPr dirty="0" err="1"/>
              <a:t>Sehnen</a:t>
            </a:r>
            <a:r>
              <a:rPr dirty="0"/>
              <a:t> in </a:t>
            </a:r>
            <a:r>
              <a:rPr dirty="0" err="1"/>
              <a:t>einem</a:t>
            </a:r>
            <a:r>
              <a:rPr dirty="0"/>
              <a:t> Kreis </a:t>
            </a:r>
            <a:r>
              <a:rPr dirty="0" err="1"/>
              <a:t>heißen</a:t>
            </a:r>
            <a:r>
              <a:rPr dirty="0"/>
              <a:t> </a:t>
            </a:r>
            <a:r>
              <a:rPr b="1" dirty="0" err="1"/>
              <a:t>gleich</a:t>
            </a:r>
            <a:r>
              <a:rPr b="1" dirty="0"/>
              <a:t> </a:t>
            </a:r>
            <a:r>
              <a:rPr b="1" dirty="0" err="1"/>
              <a:t>weit</a:t>
            </a:r>
            <a:r>
              <a:rPr b="1" dirty="0"/>
              <a:t> von der Mitte </a:t>
            </a:r>
            <a:r>
              <a:rPr b="1" dirty="0" err="1"/>
              <a:t>entfernt</a:t>
            </a:r>
            <a:r>
              <a:rPr dirty="0"/>
              <a:t>, </a:t>
            </a:r>
            <a:r>
              <a:rPr dirty="0" err="1"/>
              <a:t>wenn</a:t>
            </a:r>
            <a:r>
              <a:rPr dirty="0"/>
              <a:t> die </a:t>
            </a:r>
            <a:r>
              <a:rPr dirty="0" err="1"/>
              <a:t>Lote</a:t>
            </a:r>
            <a:r>
              <a:rPr dirty="0"/>
              <a:t> </a:t>
            </a:r>
            <a:r>
              <a:rPr dirty="0" err="1"/>
              <a:t>vom</a:t>
            </a:r>
            <a:r>
              <a:rPr dirty="0"/>
              <a:t> </a:t>
            </a:r>
            <a:r>
              <a:rPr dirty="0" err="1"/>
              <a:t>Mittelpunkt</a:t>
            </a:r>
            <a:r>
              <a:rPr dirty="0"/>
              <a:t> auf </a:t>
            </a:r>
            <a:r>
              <a:rPr dirty="0" err="1"/>
              <a:t>sie</a:t>
            </a:r>
            <a:r>
              <a:rPr dirty="0"/>
              <a:t> </a:t>
            </a:r>
            <a:r>
              <a:rPr dirty="0" err="1"/>
              <a:t>gleich</a:t>
            </a:r>
            <a:r>
              <a:rPr dirty="0"/>
              <a:t> </a:t>
            </a:r>
            <a:r>
              <a:rPr dirty="0" err="1"/>
              <a:t>sind</a:t>
            </a:r>
            <a:endParaRPr dirty="0"/>
          </a:p>
          <a:p>
            <a:pPr marL="466328" indent="-466328" defTabSz="549148">
              <a:buSzPct val="100000"/>
              <a:buAutoNum type="arabicPeriod"/>
              <a:defRPr sz="2350"/>
            </a:pPr>
            <a:r>
              <a:rPr dirty="0" err="1"/>
              <a:t>Ist</a:t>
            </a:r>
            <a:r>
              <a:rPr dirty="0"/>
              <a:t> </a:t>
            </a:r>
            <a:r>
              <a:rPr dirty="0" err="1"/>
              <a:t>ein</a:t>
            </a:r>
            <a:r>
              <a:rPr dirty="0"/>
              <a:t> Lot </a:t>
            </a:r>
            <a:r>
              <a:rPr dirty="0" err="1"/>
              <a:t>größer</a:t>
            </a:r>
            <a:r>
              <a:rPr dirty="0"/>
              <a:t>, so </a:t>
            </a:r>
            <a:r>
              <a:rPr dirty="0" err="1"/>
              <a:t>heißt</a:t>
            </a:r>
            <a:r>
              <a:rPr dirty="0"/>
              <a:t> die </a:t>
            </a:r>
            <a:r>
              <a:rPr dirty="0" err="1"/>
              <a:t>entsprechende</a:t>
            </a:r>
            <a:r>
              <a:rPr dirty="0"/>
              <a:t> </a:t>
            </a:r>
            <a:r>
              <a:rPr dirty="0" err="1"/>
              <a:t>Sehne</a:t>
            </a:r>
            <a:r>
              <a:rPr dirty="0"/>
              <a:t> </a:t>
            </a:r>
            <a:r>
              <a:rPr b="1" dirty="0" err="1"/>
              <a:t>weiter</a:t>
            </a:r>
            <a:r>
              <a:rPr b="1" dirty="0"/>
              <a:t> </a:t>
            </a:r>
            <a:r>
              <a:rPr b="1" dirty="0" err="1"/>
              <a:t>entfernt</a:t>
            </a:r>
            <a:endParaRPr b="1" dirty="0"/>
          </a:p>
          <a:p>
            <a:pPr marL="466328" indent="-466328" defTabSz="549148">
              <a:buSzPct val="100000"/>
              <a:buAutoNum type="arabicPeriod"/>
              <a:defRPr sz="2350"/>
            </a:pPr>
            <a:r>
              <a:rPr dirty="0"/>
              <a:t>Ein </a:t>
            </a:r>
            <a:r>
              <a:rPr b="1" dirty="0" err="1"/>
              <a:t>Kreisabschnitt</a:t>
            </a:r>
            <a:r>
              <a:rPr dirty="0"/>
              <a:t> </a:t>
            </a:r>
            <a:r>
              <a:rPr dirty="0" err="1"/>
              <a:t>ist</a:t>
            </a:r>
            <a:r>
              <a:rPr dirty="0"/>
              <a:t> die von </a:t>
            </a:r>
            <a:r>
              <a:rPr dirty="0" err="1"/>
              <a:t>einer</a:t>
            </a:r>
            <a:r>
              <a:rPr dirty="0"/>
              <a:t> </a:t>
            </a:r>
            <a:r>
              <a:rPr dirty="0" err="1"/>
              <a:t>Sehne</a:t>
            </a:r>
            <a:r>
              <a:rPr dirty="0"/>
              <a:t> und </a:t>
            </a:r>
            <a:r>
              <a:rPr dirty="0" err="1"/>
              <a:t>einem</a:t>
            </a:r>
            <a:r>
              <a:rPr dirty="0"/>
              <a:t> </a:t>
            </a:r>
            <a:r>
              <a:rPr dirty="0" err="1"/>
              <a:t>Kreisbogen</a:t>
            </a:r>
            <a:r>
              <a:rPr dirty="0"/>
              <a:t> </a:t>
            </a:r>
            <a:r>
              <a:rPr dirty="0" err="1"/>
              <a:t>begrenzte</a:t>
            </a:r>
            <a:r>
              <a:rPr dirty="0"/>
              <a:t> </a:t>
            </a:r>
            <a:r>
              <a:rPr dirty="0" err="1"/>
              <a:t>Figur</a:t>
            </a:r>
            <a:endParaRPr dirty="0"/>
          </a:p>
          <a:p>
            <a:pPr marL="466328" indent="-466328" defTabSz="549148">
              <a:buSzPct val="100000"/>
              <a:buAutoNum type="arabicPeriod"/>
              <a:defRPr sz="2350"/>
            </a:pPr>
            <a:r>
              <a:rPr dirty="0"/>
              <a:t>Der </a:t>
            </a:r>
            <a:r>
              <a:rPr b="1" dirty="0" err="1"/>
              <a:t>Kreisbogen</a:t>
            </a:r>
            <a:r>
              <a:rPr dirty="0"/>
              <a:t> </a:t>
            </a:r>
            <a:r>
              <a:rPr dirty="0" err="1"/>
              <a:t>ist</a:t>
            </a:r>
            <a:r>
              <a:rPr dirty="0"/>
              <a:t> die </a:t>
            </a:r>
            <a:r>
              <a:rPr dirty="0" err="1"/>
              <a:t>Kreislinie</a:t>
            </a:r>
            <a:r>
              <a:rPr dirty="0"/>
              <a:t> des </a:t>
            </a:r>
            <a:r>
              <a:rPr dirty="0" err="1"/>
              <a:t>Kreisabschnitts</a:t>
            </a:r>
            <a:endParaRPr dirty="0"/>
          </a:p>
          <a:p>
            <a:pPr marL="466328" indent="-466328" defTabSz="549148">
              <a:buSzPct val="100000"/>
              <a:buAutoNum type="arabicPeriod"/>
              <a:defRPr sz="2350"/>
            </a:pPr>
            <a:r>
              <a:rPr dirty="0"/>
              <a:t>Der </a:t>
            </a:r>
            <a:r>
              <a:rPr b="1" dirty="0"/>
              <a:t>(</a:t>
            </a:r>
            <a:r>
              <a:rPr b="1" dirty="0" err="1"/>
              <a:t>Sehnen-Tangenten</a:t>
            </a:r>
            <a:r>
              <a:rPr b="1" dirty="0"/>
              <a:t>-)Winkel</a:t>
            </a:r>
            <a:r>
              <a:rPr dirty="0"/>
              <a:t> </a:t>
            </a:r>
            <a:r>
              <a:rPr dirty="0" err="1"/>
              <a:t>eines</a:t>
            </a:r>
            <a:r>
              <a:rPr dirty="0"/>
              <a:t> </a:t>
            </a:r>
            <a:r>
              <a:rPr dirty="0" err="1"/>
              <a:t>Abschnitts</a:t>
            </a:r>
            <a:r>
              <a:rPr dirty="0"/>
              <a:t> </a:t>
            </a:r>
            <a:r>
              <a:rPr dirty="0" err="1"/>
              <a:t>ist</a:t>
            </a:r>
            <a:r>
              <a:rPr dirty="0"/>
              <a:t> der </a:t>
            </a:r>
            <a:r>
              <a:rPr dirty="0" err="1"/>
              <a:t>zwischen</a:t>
            </a:r>
            <a:r>
              <a:rPr dirty="0"/>
              <a:t> </a:t>
            </a:r>
            <a:r>
              <a:rPr dirty="0" err="1"/>
              <a:t>Sehne</a:t>
            </a:r>
            <a:r>
              <a:rPr dirty="0"/>
              <a:t> und </a:t>
            </a:r>
            <a:r>
              <a:rPr dirty="0" err="1"/>
              <a:t>Kreisbogen</a:t>
            </a:r>
            <a:endParaRPr dirty="0"/>
          </a:p>
          <a:p>
            <a:pPr marL="466328" indent="-466328" defTabSz="549148">
              <a:buSzPct val="100000"/>
              <a:buAutoNum type="arabicPeriod"/>
              <a:defRPr sz="2350"/>
            </a:pPr>
            <a:r>
              <a:rPr b="1" dirty="0" err="1"/>
              <a:t>Peripheriewinkel</a:t>
            </a:r>
            <a:r>
              <a:rPr dirty="0"/>
              <a:t> </a:t>
            </a:r>
            <a:r>
              <a:rPr dirty="0" err="1"/>
              <a:t>eines</a:t>
            </a:r>
            <a:r>
              <a:rPr dirty="0"/>
              <a:t> </a:t>
            </a:r>
            <a:r>
              <a:rPr dirty="0" err="1"/>
              <a:t>Abschnitts</a:t>
            </a:r>
            <a:r>
              <a:rPr dirty="0"/>
              <a:t> </a:t>
            </a:r>
            <a:r>
              <a:rPr dirty="0" err="1"/>
              <a:t>ist</a:t>
            </a:r>
            <a:r>
              <a:rPr dirty="0"/>
              <a:t> der Winkel an </a:t>
            </a:r>
            <a:r>
              <a:rPr dirty="0" err="1"/>
              <a:t>einem</a:t>
            </a:r>
            <a:r>
              <a:rPr dirty="0"/>
              <a:t> </a:t>
            </a:r>
            <a:r>
              <a:rPr dirty="0" err="1"/>
              <a:t>Punkt</a:t>
            </a:r>
            <a:r>
              <a:rPr dirty="0"/>
              <a:t> des </a:t>
            </a:r>
            <a:r>
              <a:rPr dirty="0" err="1"/>
              <a:t>Kreisbogens</a:t>
            </a:r>
            <a:r>
              <a:rPr dirty="0"/>
              <a:t> </a:t>
            </a:r>
            <a:r>
              <a:rPr dirty="0" err="1"/>
              <a:t>über</a:t>
            </a:r>
            <a:r>
              <a:rPr dirty="0"/>
              <a:t> der </a:t>
            </a:r>
            <a:r>
              <a:rPr dirty="0" err="1"/>
              <a:t>Sehne</a:t>
            </a:r>
            <a:endParaRPr dirty="0"/>
          </a:p>
          <a:p>
            <a:pPr marL="466328" indent="-466328" defTabSz="549148">
              <a:buSzPct val="100000"/>
              <a:buAutoNum type="arabicPeriod"/>
              <a:defRPr sz="2350"/>
            </a:pPr>
            <a:r>
              <a:rPr dirty="0"/>
              <a:t>Ein </a:t>
            </a:r>
            <a:r>
              <a:rPr b="1" dirty="0" err="1"/>
              <a:t>Kreissektor</a:t>
            </a:r>
            <a:r>
              <a:rPr dirty="0"/>
              <a:t> </a:t>
            </a:r>
            <a:r>
              <a:rPr dirty="0" err="1"/>
              <a:t>wird</a:t>
            </a:r>
            <a:r>
              <a:rPr dirty="0"/>
              <a:t> von </a:t>
            </a:r>
            <a:r>
              <a:rPr dirty="0" err="1"/>
              <a:t>einem</a:t>
            </a:r>
            <a:r>
              <a:rPr dirty="0"/>
              <a:t> </a:t>
            </a:r>
            <a:r>
              <a:rPr dirty="0" err="1"/>
              <a:t>Kreisbogen</a:t>
            </a:r>
            <a:r>
              <a:rPr dirty="0"/>
              <a:t> und von </a:t>
            </a:r>
            <a:r>
              <a:rPr dirty="0" err="1"/>
              <a:t>Geraden</a:t>
            </a:r>
            <a:r>
              <a:rPr dirty="0"/>
              <a:t> </a:t>
            </a:r>
            <a:r>
              <a:rPr dirty="0" err="1"/>
              <a:t>begrenzt</a:t>
            </a:r>
            <a:r>
              <a:rPr dirty="0"/>
              <a:t>, die auf dem </a:t>
            </a:r>
            <a:r>
              <a:rPr dirty="0" err="1"/>
              <a:t>Kreisbogen</a:t>
            </a:r>
            <a:r>
              <a:rPr dirty="0"/>
              <a:t> </a:t>
            </a:r>
            <a:r>
              <a:rPr dirty="0" err="1"/>
              <a:t>stehend</a:t>
            </a:r>
            <a:r>
              <a:rPr dirty="0"/>
              <a:t>, </a:t>
            </a:r>
            <a:r>
              <a:rPr dirty="0" err="1"/>
              <a:t>einen</a:t>
            </a:r>
            <a:r>
              <a:rPr dirty="0"/>
              <a:t> Winkel </a:t>
            </a:r>
            <a:r>
              <a:rPr dirty="0" err="1"/>
              <a:t>im</a:t>
            </a:r>
            <a:r>
              <a:rPr dirty="0"/>
              <a:t> </a:t>
            </a:r>
            <a:r>
              <a:rPr dirty="0" err="1"/>
              <a:t>Kreismittelpunkt</a:t>
            </a:r>
            <a:r>
              <a:rPr dirty="0"/>
              <a:t> </a:t>
            </a:r>
            <a:r>
              <a:rPr dirty="0" err="1"/>
              <a:t>bilden</a:t>
            </a:r>
            <a:endParaRPr dirty="0"/>
          </a:p>
          <a:p>
            <a:pPr marL="466328" indent="-466328" defTabSz="549148">
              <a:buSzPct val="100000"/>
              <a:buAutoNum type="arabicPeriod"/>
              <a:defRPr sz="2350"/>
            </a:pPr>
            <a:r>
              <a:rPr dirty="0"/>
              <a:t>In </a:t>
            </a:r>
            <a:r>
              <a:rPr dirty="0" err="1"/>
              <a:t>ähnlichen</a:t>
            </a:r>
            <a:r>
              <a:rPr dirty="0"/>
              <a:t> </a:t>
            </a:r>
            <a:r>
              <a:rPr dirty="0" err="1"/>
              <a:t>Kreisabschnitten</a:t>
            </a:r>
            <a:r>
              <a:rPr dirty="0"/>
              <a:t> </a:t>
            </a:r>
            <a:r>
              <a:rPr dirty="0" err="1"/>
              <a:t>sind</a:t>
            </a:r>
            <a:r>
              <a:rPr dirty="0"/>
              <a:t> die Winkel des </a:t>
            </a:r>
            <a:r>
              <a:rPr dirty="0" err="1"/>
              <a:t>Kreisabschnitts</a:t>
            </a:r>
            <a:r>
              <a:rPr dirty="0"/>
              <a:t> </a:t>
            </a:r>
            <a:r>
              <a:rPr dirty="0" err="1"/>
              <a:t>gleich</a:t>
            </a:r>
            <a:endParaRPr dirty="0"/>
          </a:p>
        </p:txBody>
      </p:sp>
      <p:sp>
        <p:nvSpPr>
          <p:cNvPr id="157"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Kreisabschnitt: Figur, die von Sehne und Kreisbogen begrenze wird…"/>
          <p:cNvSpPr txBox="1">
            <a:spLocks noGrp="1"/>
          </p:cNvSpPr>
          <p:nvPr>
            <p:ph type="subTitle" sz="half" idx="1"/>
          </p:nvPr>
        </p:nvSpPr>
        <p:spPr>
          <a:xfrm>
            <a:off x="5824881" y="1624616"/>
            <a:ext cx="7042125" cy="6551669"/>
          </a:xfrm>
          <a:prstGeom prst="rect">
            <a:avLst/>
          </a:prstGeom>
        </p:spPr>
        <p:txBody>
          <a:bodyPr>
            <a:normAutofit lnSpcReduction="10000"/>
          </a:bodyPr>
          <a:lstStyle/>
          <a:p>
            <a:pPr marL="343792" indent="-343792" defTabSz="578358">
              <a:spcBef>
                <a:spcPts val="2800"/>
              </a:spcBef>
              <a:buSzPct val="145000"/>
              <a:buChar char="•"/>
              <a:defRPr sz="2475"/>
            </a:pPr>
            <a:r>
              <a:rPr b="1">
                <a:solidFill>
                  <a:srgbClr val="00A1D8"/>
                </a:solidFill>
              </a:rPr>
              <a:t>Kreisabschnitt</a:t>
            </a:r>
            <a:r>
              <a:t>: Figur, die von Sehne und Kreisbogen begrenze wird </a:t>
            </a:r>
          </a:p>
          <a:p>
            <a:pPr marL="343792" indent="-343792" defTabSz="578358">
              <a:spcBef>
                <a:spcPts val="2800"/>
              </a:spcBef>
              <a:buSzPct val="145000"/>
              <a:buChar char="•"/>
              <a:defRPr sz="2475"/>
            </a:pPr>
            <a:r>
              <a:rPr b="1">
                <a:solidFill>
                  <a:srgbClr val="FF4015"/>
                </a:solidFill>
              </a:rPr>
              <a:t>Kreisbogen</a:t>
            </a:r>
            <a:r>
              <a:t>: Kreislinie des Kreisabschnitts</a:t>
            </a:r>
          </a:p>
          <a:p>
            <a:pPr marL="343792" indent="-343792" defTabSz="578358">
              <a:spcBef>
                <a:spcPts val="2800"/>
              </a:spcBef>
              <a:buSzPct val="145000"/>
              <a:buChar char="•"/>
              <a:defRPr sz="2475"/>
            </a:pPr>
            <a:r>
              <a:rPr b="1">
                <a:solidFill>
                  <a:srgbClr val="982ABC"/>
                </a:solidFill>
              </a:rPr>
              <a:t>Sehnentangentenwinkel</a:t>
            </a:r>
            <a:r>
              <a:t>: Winkel zwischen Sehne und Kreisbogen (Tangente an Kreisbogen)</a:t>
            </a:r>
          </a:p>
          <a:p>
            <a:pPr marL="343792" indent="-343792" defTabSz="578358">
              <a:spcBef>
                <a:spcPts val="2800"/>
              </a:spcBef>
              <a:buSzPct val="145000"/>
              <a:buChar char="•"/>
              <a:defRPr sz="2475"/>
            </a:pPr>
            <a:r>
              <a:rPr b="1">
                <a:solidFill>
                  <a:srgbClr val="76BB40"/>
                </a:solidFill>
              </a:rPr>
              <a:t>Peripheriewinkel</a:t>
            </a:r>
            <a:r>
              <a:t> / </a:t>
            </a:r>
            <a:r>
              <a:rPr b="1">
                <a:solidFill>
                  <a:srgbClr val="76BB40"/>
                </a:solidFill>
              </a:rPr>
              <a:t>Umfangswinkel</a:t>
            </a:r>
            <a:r>
              <a:t>: Winkel an einem Punkt des Kreisbogens über der Sehne</a:t>
            </a:r>
          </a:p>
          <a:p>
            <a:pPr marL="343792" indent="-343792" defTabSz="578358">
              <a:spcBef>
                <a:spcPts val="2800"/>
              </a:spcBef>
              <a:buSzPct val="145000"/>
              <a:buChar char="•"/>
              <a:defRPr sz="2475"/>
            </a:pPr>
            <a:r>
              <a:rPr b="1">
                <a:solidFill>
                  <a:srgbClr val="EE719E"/>
                </a:solidFill>
              </a:rPr>
              <a:t>Kreissektor</a:t>
            </a:r>
            <a:r>
              <a:t>: Teilfläche, die von einem Kreisbogen und zwei Kreisradien begrenzt wird </a:t>
            </a:r>
          </a:p>
        </p:txBody>
      </p:sp>
      <p:sp>
        <p:nvSpPr>
          <p:cNvPr id="160"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61" name="Kreis"/>
          <p:cNvSpPr/>
          <p:nvPr/>
        </p:nvSpPr>
        <p:spPr>
          <a:xfrm>
            <a:off x="844670" y="2493891"/>
            <a:ext cx="4212081" cy="4212082"/>
          </a:xfrm>
          <a:prstGeom prst="ellipse">
            <a:avLst/>
          </a:prstGeom>
          <a:ln w="381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2" name="Linie"/>
          <p:cNvSpPr/>
          <p:nvPr/>
        </p:nvSpPr>
        <p:spPr>
          <a:xfrm flipV="1">
            <a:off x="981273" y="2907363"/>
            <a:ext cx="3240679" cy="2481771"/>
          </a:xfrm>
          <a:prstGeom prst="line">
            <a:avLst/>
          </a:prstGeom>
          <a:ln w="381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168" name="Zeichnung"/>
          <p:cNvGrpSpPr/>
          <p:nvPr/>
        </p:nvGrpSpPr>
        <p:grpSpPr>
          <a:xfrm>
            <a:off x="614394" y="2432593"/>
            <a:ext cx="4671616" cy="3384785"/>
            <a:chOff x="0" y="0"/>
            <a:chExt cx="4671614" cy="3384783"/>
          </a:xfrm>
        </p:grpSpPr>
        <p:sp>
          <p:nvSpPr>
            <p:cNvPr id="163" name="Linie"/>
            <p:cNvSpPr/>
            <p:nvPr/>
          </p:nvSpPr>
          <p:spPr>
            <a:xfrm>
              <a:off x="0" y="2983411"/>
              <a:ext cx="238009" cy="401373"/>
            </a:xfrm>
            <a:custGeom>
              <a:avLst/>
              <a:gdLst/>
              <a:ahLst/>
              <a:cxnLst>
                <a:cxn ang="0">
                  <a:pos x="wd2" y="hd2"/>
                </a:cxn>
                <a:cxn ang="5400000">
                  <a:pos x="wd2" y="hd2"/>
                </a:cxn>
                <a:cxn ang="10800000">
                  <a:pos x="wd2" y="hd2"/>
                </a:cxn>
                <a:cxn ang="16200000">
                  <a:pos x="wd2" y="hd2"/>
                </a:cxn>
              </a:cxnLst>
              <a:rect l="0" t="0" r="r" b="b"/>
              <a:pathLst>
                <a:path w="21600" h="21555" extrusionOk="0">
                  <a:moveTo>
                    <a:pt x="0" y="21555"/>
                  </a:moveTo>
                  <a:cubicBezTo>
                    <a:pt x="2344" y="18186"/>
                    <a:pt x="4688" y="14817"/>
                    <a:pt x="6614" y="11597"/>
                  </a:cubicBezTo>
                  <a:cubicBezTo>
                    <a:pt x="8540" y="8377"/>
                    <a:pt x="10047" y="5305"/>
                    <a:pt x="10967" y="3522"/>
                  </a:cubicBezTo>
                  <a:cubicBezTo>
                    <a:pt x="11888" y="1738"/>
                    <a:pt x="12223" y="1243"/>
                    <a:pt x="12642" y="797"/>
                  </a:cubicBezTo>
                  <a:cubicBezTo>
                    <a:pt x="13060" y="351"/>
                    <a:pt x="13563" y="-45"/>
                    <a:pt x="13898" y="5"/>
                  </a:cubicBezTo>
                  <a:cubicBezTo>
                    <a:pt x="14233" y="54"/>
                    <a:pt x="14400" y="550"/>
                    <a:pt x="15070" y="2630"/>
                  </a:cubicBezTo>
                  <a:cubicBezTo>
                    <a:pt x="15740" y="4711"/>
                    <a:pt x="16912" y="8377"/>
                    <a:pt x="18084" y="11795"/>
                  </a:cubicBezTo>
                  <a:cubicBezTo>
                    <a:pt x="19256" y="15214"/>
                    <a:pt x="20428" y="18384"/>
                    <a:pt x="21600" y="21555"/>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164" name="Linie"/>
            <p:cNvSpPr/>
            <p:nvPr/>
          </p:nvSpPr>
          <p:spPr>
            <a:xfrm>
              <a:off x="77491" y="3229801"/>
              <a:ext cx="154983" cy="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165" name="Linie"/>
            <p:cNvSpPr/>
            <p:nvPr/>
          </p:nvSpPr>
          <p:spPr>
            <a:xfrm>
              <a:off x="3691903" y="74801"/>
              <a:ext cx="5536" cy="2490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5600"/>
                    <a:pt x="21600" y="11200"/>
                    <a:pt x="18000" y="14800"/>
                  </a:cubicBezTo>
                  <a:cubicBezTo>
                    <a:pt x="14400" y="18400"/>
                    <a:pt x="7200" y="20000"/>
                    <a:pt x="0" y="21600"/>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166" name="Linie"/>
            <p:cNvSpPr/>
            <p:nvPr/>
          </p:nvSpPr>
          <p:spPr>
            <a:xfrm>
              <a:off x="3625482" y="-1"/>
              <a:ext cx="303240" cy="385002"/>
            </a:xfrm>
            <a:custGeom>
              <a:avLst/>
              <a:gdLst/>
              <a:ahLst/>
              <a:cxnLst>
                <a:cxn ang="0">
                  <a:pos x="wd2" y="hd2"/>
                </a:cxn>
                <a:cxn ang="5400000">
                  <a:pos x="wd2" y="hd2"/>
                </a:cxn>
                <a:cxn ang="10800000">
                  <a:pos x="wd2" y="hd2"/>
                </a:cxn>
                <a:cxn ang="16200000">
                  <a:pos x="wd2" y="hd2"/>
                </a:cxn>
              </a:cxnLst>
              <a:rect l="0" t="0" r="r" b="b"/>
              <a:pathLst>
                <a:path w="21386" h="21463" extrusionOk="0">
                  <a:moveTo>
                    <a:pt x="0" y="3862"/>
                  </a:moveTo>
                  <a:cubicBezTo>
                    <a:pt x="390" y="2833"/>
                    <a:pt x="781" y="1804"/>
                    <a:pt x="2147" y="1084"/>
                  </a:cubicBezTo>
                  <a:cubicBezTo>
                    <a:pt x="3513" y="364"/>
                    <a:pt x="5855" y="-47"/>
                    <a:pt x="7937" y="4"/>
                  </a:cubicBezTo>
                  <a:cubicBezTo>
                    <a:pt x="10019" y="56"/>
                    <a:pt x="11841" y="570"/>
                    <a:pt x="13012" y="1342"/>
                  </a:cubicBezTo>
                  <a:cubicBezTo>
                    <a:pt x="14183" y="2113"/>
                    <a:pt x="14704" y="3142"/>
                    <a:pt x="14573" y="4222"/>
                  </a:cubicBezTo>
                  <a:cubicBezTo>
                    <a:pt x="14443" y="5302"/>
                    <a:pt x="13663" y="6433"/>
                    <a:pt x="12817" y="7153"/>
                  </a:cubicBezTo>
                  <a:cubicBezTo>
                    <a:pt x="11971" y="7873"/>
                    <a:pt x="11060" y="8182"/>
                    <a:pt x="10280" y="8439"/>
                  </a:cubicBezTo>
                  <a:cubicBezTo>
                    <a:pt x="9499" y="8696"/>
                    <a:pt x="8848" y="8902"/>
                    <a:pt x="8848" y="8953"/>
                  </a:cubicBezTo>
                  <a:cubicBezTo>
                    <a:pt x="8848" y="9004"/>
                    <a:pt x="9499" y="8902"/>
                    <a:pt x="10865" y="8902"/>
                  </a:cubicBezTo>
                  <a:cubicBezTo>
                    <a:pt x="12231" y="8902"/>
                    <a:pt x="14313" y="9004"/>
                    <a:pt x="15875" y="9416"/>
                  </a:cubicBezTo>
                  <a:cubicBezTo>
                    <a:pt x="17436" y="9827"/>
                    <a:pt x="18477" y="10547"/>
                    <a:pt x="19258" y="11370"/>
                  </a:cubicBezTo>
                  <a:cubicBezTo>
                    <a:pt x="20039" y="12193"/>
                    <a:pt x="20559" y="13119"/>
                    <a:pt x="20949" y="14096"/>
                  </a:cubicBezTo>
                  <a:cubicBezTo>
                    <a:pt x="21340" y="15073"/>
                    <a:pt x="21600" y="16102"/>
                    <a:pt x="21145" y="17182"/>
                  </a:cubicBezTo>
                  <a:cubicBezTo>
                    <a:pt x="20689" y="18262"/>
                    <a:pt x="19518" y="19393"/>
                    <a:pt x="17761" y="20216"/>
                  </a:cubicBezTo>
                  <a:cubicBezTo>
                    <a:pt x="16005" y="21039"/>
                    <a:pt x="13663" y="21553"/>
                    <a:pt x="11255" y="21450"/>
                  </a:cubicBezTo>
                  <a:cubicBezTo>
                    <a:pt x="8848" y="21347"/>
                    <a:pt x="6376" y="20627"/>
                    <a:pt x="4684" y="19907"/>
                  </a:cubicBezTo>
                  <a:cubicBezTo>
                    <a:pt x="2993" y="19187"/>
                    <a:pt x="2082" y="18467"/>
                    <a:pt x="1561" y="17850"/>
                  </a:cubicBezTo>
                  <a:cubicBezTo>
                    <a:pt x="1041" y="17233"/>
                    <a:pt x="911" y="16719"/>
                    <a:pt x="781" y="16204"/>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sp>
          <p:nvSpPr>
            <p:cNvPr id="167" name="Linie"/>
            <p:cNvSpPr/>
            <p:nvPr/>
          </p:nvSpPr>
          <p:spPr>
            <a:xfrm>
              <a:off x="4365933" y="2847431"/>
              <a:ext cx="305682" cy="378585"/>
            </a:xfrm>
            <a:custGeom>
              <a:avLst/>
              <a:gdLst/>
              <a:ahLst/>
              <a:cxnLst>
                <a:cxn ang="0">
                  <a:pos x="wd2" y="hd2"/>
                </a:cxn>
                <a:cxn ang="5400000">
                  <a:pos x="wd2" y="hd2"/>
                </a:cxn>
                <a:cxn ang="10800000">
                  <a:pos x="wd2" y="hd2"/>
                </a:cxn>
                <a:cxn ang="16200000">
                  <a:pos x="wd2" y="hd2"/>
                </a:cxn>
              </a:cxnLst>
              <a:rect l="0" t="0" r="r" b="b"/>
              <a:pathLst>
                <a:path w="21429" h="21411" extrusionOk="0">
                  <a:moveTo>
                    <a:pt x="17937" y="964"/>
                  </a:moveTo>
                  <a:cubicBezTo>
                    <a:pt x="15738" y="547"/>
                    <a:pt x="13539" y="130"/>
                    <a:pt x="11728" y="25"/>
                  </a:cubicBezTo>
                  <a:cubicBezTo>
                    <a:pt x="9918" y="-79"/>
                    <a:pt x="8495" y="130"/>
                    <a:pt x="7072" y="808"/>
                  </a:cubicBezTo>
                  <a:cubicBezTo>
                    <a:pt x="5649" y="1486"/>
                    <a:pt x="4227" y="2634"/>
                    <a:pt x="2998" y="4564"/>
                  </a:cubicBezTo>
                  <a:cubicBezTo>
                    <a:pt x="1769" y="6495"/>
                    <a:pt x="734" y="9208"/>
                    <a:pt x="282" y="11399"/>
                  </a:cubicBezTo>
                  <a:cubicBezTo>
                    <a:pt x="-171" y="13591"/>
                    <a:pt x="-42" y="15260"/>
                    <a:pt x="411" y="16564"/>
                  </a:cubicBezTo>
                  <a:cubicBezTo>
                    <a:pt x="864" y="17869"/>
                    <a:pt x="1640" y="18808"/>
                    <a:pt x="3192" y="19591"/>
                  </a:cubicBezTo>
                  <a:cubicBezTo>
                    <a:pt x="4744" y="20373"/>
                    <a:pt x="7072" y="20999"/>
                    <a:pt x="9465" y="21260"/>
                  </a:cubicBezTo>
                  <a:cubicBezTo>
                    <a:pt x="11858" y="21521"/>
                    <a:pt x="14315" y="21417"/>
                    <a:pt x="16320" y="21156"/>
                  </a:cubicBezTo>
                  <a:cubicBezTo>
                    <a:pt x="18325" y="20895"/>
                    <a:pt x="19877" y="20478"/>
                    <a:pt x="21429" y="20060"/>
                  </a:cubicBezTo>
                </a:path>
              </a:pathLst>
            </a:custGeom>
            <a:noFill/>
            <a:ln w="38100" cap="rnd">
              <a:solidFill>
                <a:srgbClr val="000000"/>
              </a:solidFill>
              <a:prstDash val="solid"/>
              <a:round/>
            </a:ln>
            <a:effectLst/>
          </p:spPr>
          <p:txBody>
            <a:bodyPr wrap="square" lIns="0" tIns="0" rIns="0" bIns="0" numCol="1" anchor="t">
              <a:noAutofit/>
            </a:bodyPr>
            <a:lstStyle/>
            <a:p>
              <a:pPr algn="l" defTabSz="457200">
                <a:defRPr sz="1200" b="0">
                  <a:latin typeface="Helvetica"/>
                  <a:ea typeface="Helvetica"/>
                  <a:cs typeface="Helvetica"/>
                  <a:sym typeface="Helvetica"/>
                </a:defRPr>
              </a:pPr>
              <a:endParaRPr/>
            </a:p>
          </p:txBody>
        </p:sp>
      </p:grpSp>
      <p:sp>
        <p:nvSpPr>
          <p:cNvPr id="169" name="Linie"/>
          <p:cNvSpPr/>
          <p:nvPr/>
        </p:nvSpPr>
        <p:spPr>
          <a:xfrm>
            <a:off x="2887603" y="1926085"/>
            <a:ext cx="2565251" cy="1862291"/>
          </a:xfrm>
          <a:prstGeom prst="line">
            <a:avLst/>
          </a:prstGeom>
          <a:ln w="381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0" name="Linie"/>
          <p:cNvSpPr/>
          <p:nvPr/>
        </p:nvSpPr>
        <p:spPr>
          <a:xfrm flipH="1" flipV="1">
            <a:off x="4188341" y="2903835"/>
            <a:ext cx="723513" cy="2488827"/>
          </a:xfrm>
          <a:prstGeom prst="line">
            <a:avLst/>
          </a:prstGeom>
          <a:ln w="381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1" name="Linie"/>
          <p:cNvSpPr/>
          <p:nvPr/>
        </p:nvSpPr>
        <p:spPr>
          <a:xfrm>
            <a:off x="999494" y="5366054"/>
            <a:ext cx="3902432" cy="1"/>
          </a:xfrm>
          <a:prstGeom prst="line">
            <a:avLst/>
          </a:prstGeom>
          <a:ln w="381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2" name="Linie"/>
          <p:cNvSpPr/>
          <p:nvPr/>
        </p:nvSpPr>
        <p:spPr>
          <a:xfrm flipV="1">
            <a:off x="2950710" y="1955626"/>
            <a:ext cx="1" cy="5395239"/>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3" name="Linie"/>
          <p:cNvSpPr/>
          <p:nvPr/>
        </p:nvSpPr>
        <p:spPr>
          <a:xfrm>
            <a:off x="245132" y="4599931"/>
            <a:ext cx="5411156"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4" name="Zeichnung"/>
          <p:cNvSpPr/>
          <p:nvPr/>
        </p:nvSpPr>
        <p:spPr>
          <a:xfrm>
            <a:off x="863704" y="2504785"/>
            <a:ext cx="3337429" cy="2853181"/>
          </a:xfrm>
          <a:custGeom>
            <a:avLst/>
            <a:gdLst/>
            <a:ahLst/>
            <a:cxnLst>
              <a:cxn ang="0">
                <a:pos x="wd2" y="hd2"/>
              </a:cxn>
              <a:cxn ang="5400000">
                <a:pos x="wd2" y="hd2"/>
              </a:cxn>
              <a:cxn ang="10800000">
                <a:pos x="wd2" y="hd2"/>
              </a:cxn>
              <a:cxn ang="16200000">
                <a:pos x="wd2" y="hd2"/>
              </a:cxn>
            </a:cxnLst>
            <a:rect l="0" t="0" r="r" b="b"/>
            <a:pathLst>
              <a:path w="21599" h="21592" extrusionOk="0">
                <a:moveTo>
                  <a:pt x="966" y="21592"/>
                </a:moveTo>
                <a:cubicBezTo>
                  <a:pt x="918" y="21466"/>
                  <a:pt x="871" y="21341"/>
                  <a:pt x="799" y="21131"/>
                </a:cubicBezTo>
                <a:cubicBezTo>
                  <a:pt x="727" y="20922"/>
                  <a:pt x="632" y="20629"/>
                  <a:pt x="542" y="20300"/>
                </a:cubicBezTo>
                <a:cubicBezTo>
                  <a:pt x="453" y="19972"/>
                  <a:pt x="369" y="19609"/>
                  <a:pt x="292" y="19190"/>
                </a:cubicBezTo>
                <a:cubicBezTo>
                  <a:pt x="214" y="18772"/>
                  <a:pt x="142" y="18297"/>
                  <a:pt x="100" y="17948"/>
                </a:cubicBezTo>
                <a:cubicBezTo>
                  <a:pt x="59" y="17599"/>
                  <a:pt x="47" y="17375"/>
                  <a:pt x="35" y="17082"/>
                </a:cubicBezTo>
                <a:cubicBezTo>
                  <a:pt x="23" y="16789"/>
                  <a:pt x="11" y="16426"/>
                  <a:pt x="5" y="15937"/>
                </a:cubicBezTo>
                <a:cubicBezTo>
                  <a:pt x="-1" y="15448"/>
                  <a:pt x="-1" y="14834"/>
                  <a:pt x="5" y="14380"/>
                </a:cubicBezTo>
                <a:cubicBezTo>
                  <a:pt x="11" y="13927"/>
                  <a:pt x="23" y="13633"/>
                  <a:pt x="53" y="13326"/>
                </a:cubicBezTo>
                <a:cubicBezTo>
                  <a:pt x="83" y="13019"/>
                  <a:pt x="130" y="12698"/>
                  <a:pt x="202" y="12328"/>
                </a:cubicBezTo>
                <a:cubicBezTo>
                  <a:pt x="274" y="11958"/>
                  <a:pt x="369" y="11539"/>
                  <a:pt x="500" y="11085"/>
                </a:cubicBezTo>
                <a:cubicBezTo>
                  <a:pt x="632" y="10631"/>
                  <a:pt x="799" y="10143"/>
                  <a:pt x="960" y="9703"/>
                </a:cubicBezTo>
                <a:cubicBezTo>
                  <a:pt x="1121" y="9263"/>
                  <a:pt x="1277" y="8872"/>
                  <a:pt x="1462" y="8474"/>
                </a:cubicBezTo>
                <a:cubicBezTo>
                  <a:pt x="1647" y="8076"/>
                  <a:pt x="1862" y="7671"/>
                  <a:pt x="2077" y="7287"/>
                </a:cubicBezTo>
                <a:cubicBezTo>
                  <a:pt x="2292" y="6903"/>
                  <a:pt x="2506" y="6540"/>
                  <a:pt x="2715" y="6240"/>
                </a:cubicBezTo>
                <a:cubicBezTo>
                  <a:pt x="2924" y="5940"/>
                  <a:pt x="3127" y="5703"/>
                  <a:pt x="3330" y="5458"/>
                </a:cubicBezTo>
                <a:cubicBezTo>
                  <a:pt x="3533" y="5214"/>
                  <a:pt x="3736" y="4963"/>
                  <a:pt x="3915" y="4732"/>
                </a:cubicBezTo>
                <a:cubicBezTo>
                  <a:pt x="4095" y="4502"/>
                  <a:pt x="4250" y="4292"/>
                  <a:pt x="4417" y="4097"/>
                </a:cubicBezTo>
                <a:cubicBezTo>
                  <a:pt x="4584" y="3902"/>
                  <a:pt x="4763" y="3720"/>
                  <a:pt x="4972" y="3511"/>
                </a:cubicBezTo>
                <a:cubicBezTo>
                  <a:pt x="5181" y="3301"/>
                  <a:pt x="5420" y="3064"/>
                  <a:pt x="5635" y="2854"/>
                </a:cubicBezTo>
                <a:cubicBezTo>
                  <a:pt x="5850" y="2645"/>
                  <a:pt x="6041" y="2463"/>
                  <a:pt x="6250" y="2296"/>
                </a:cubicBezTo>
                <a:cubicBezTo>
                  <a:pt x="6459" y="2128"/>
                  <a:pt x="6686" y="1975"/>
                  <a:pt x="6912" y="1828"/>
                </a:cubicBezTo>
                <a:cubicBezTo>
                  <a:pt x="7139" y="1681"/>
                  <a:pt x="7366" y="1542"/>
                  <a:pt x="7569" y="1423"/>
                </a:cubicBezTo>
                <a:cubicBezTo>
                  <a:pt x="7772" y="1304"/>
                  <a:pt x="7951" y="1207"/>
                  <a:pt x="8130" y="1116"/>
                </a:cubicBezTo>
                <a:cubicBezTo>
                  <a:pt x="8309" y="1025"/>
                  <a:pt x="8489" y="941"/>
                  <a:pt x="8662" y="858"/>
                </a:cubicBezTo>
                <a:cubicBezTo>
                  <a:pt x="8835" y="774"/>
                  <a:pt x="9002" y="690"/>
                  <a:pt x="9181" y="613"/>
                </a:cubicBezTo>
                <a:cubicBezTo>
                  <a:pt x="9360" y="537"/>
                  <a:pt x="9551" y="467"/>
                  <a:pt x="9736" y="411"/>
                </a:cubicBezTo>
                <a:cubicBezTo>
                  <a:pt x="9921" y="355"/>
                  <a:pt x="10100" y="313"/>
                  <a:pt x="10280" y="278"/>
                </a:cubicBezTo>
                <a:cubicBezTo>
                  <a:pt x="10459" y="243"/>
                  <a:pt x="10638" y="215"/>
                  <a:pt x="10787" y="187"/>
                </a:cubicBezTo>
                <a:cubicBezTo>
                  <a:pt x="10936" y="160"/>
                  <a:pt x="11056" y="132"/>
                  <a:pt x="11205" y="118"/>
                </a:cubicBezTo>
                <a:cubicBezTo>
                  <a:pt x="11354" y="104"/>
                  <a:pt x="11533" y="104"/>
                  <a:pt x="11748" y="83"/>
                </a:cubicBezTo>
                <a:cubicBezTo>
                  <a:pt x="11963" y="62"/>
                  <a:pt x="12214" y="20"/>
                  <a:pt x="12506" y="6"/>
                </a:cubicBezTo>
                <a:cubicBezTo>
                  <a:pt x="12799" y="-8"/>
                  <a:pt x="13133" y="6"/>
                  <a:pt x="13420" y="20"/>
                </a:cubicBezTo>
                <a:cubicBezTo>
                  <a:pt x="13706" y="34"/>
                  <a:pt x="13945" y="48"/>
                  <a:pt x="14154" y="69"/>
                </a:cubicBezTo>
                <a:cubicBezTo>
                  <a:pt x="14363" y="90"/>
                  <a:pt x="14542" y="118"/>
                  <a:pt x="14751" y="139"/>
                </a:cubicBezTo>
                <a:cubicBezTo>
                  <a:pt x="14960" y="160"/>
                  <a:pt x="15199" y="174"/>
                  <a:pt x="15408" y="187"/>
                </a:cubicBezTo>
                <a:cubicBezTo>
                  <a:pt x="15617" y="201"/>
                  <a:pt x="15796" y="215"/>
                  <a:pt x="16005" y="257"/>
                </a:cubicBezTo>
                <a:cubicBezTo>
                  <a:pt x="16214" y="299"/>
                  <a:pt x="16453" y="369"/>
                  <a:pt x="16703" y="439"/>
                </a:cubicBezTo>
                <a:cubicBezTo>
                  <a:pt x="16954" y="509"/>
                  <a:pt x="17217" y="578"/>
                  <a:pt x="17468" y="655"/>
                </a:cubicBezTo>
                <a:cubicBezTo>
                  <a:pt x="17718" y="732"/>
                  <a:pt x="17957" y="816"/>
                  <a:pt x="18220" y="921"/>
                </a:cubicBezTo>
                <a:cubicBezTo>
                  <a:pt x="18483" y="1025"/>
                  <a:pt x="18769" y="1151"/>
                  <a:pt x="18990" y="1270"/>
                </a:cubicBezTo>
                <a:cubicBezTo>
                  <a:pt x="19211" y="1388"/>
                  <a:pt x="19366" y="1500"/>
                  <a:pt x="19527" y="1612"/>
                </a:cubicBezTo>
                <a:cubicBezTo>
                  <a:pt x="19689" y="1723"/>
                  <a:pt x="19856" y="1835"/>
                  <a:pt x="20053" y="1954"/>
                </a:cubicBezTo>
                <a:cubicBezTo>
                  <a:pt x="20250" y="2072"/>
                  <a:pt x="20477" y="2198"/>
                  <a:pt x="20656" y="2359"/>
                </a:cubicBezTo>
                <a:cubicBezTo>
                  <a:pt x="20835" y="2519"/>
                  <a:pt x="20966" y="2715"/>
                  <a:pt x="21115" y="2861"/>
                </a:cubicBezTo>
                <a:cubicBezTo>
                  <a:pt x="21265" y="3008"/>
                  <a:pt x="21432" y="3106"/>
                  <a:pt x="21599" y="3203"/>
                </a:cubicBezTo>
                <a:close/>
              </a:path>
            </a:pathLst>
          </a:custGeom>
          <a:solidFill>
            <a:srgbClr val="01C7FC"/>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175" name="Zeichnung"/>
          <p:cNvSpPr/>
          <p:nvPr/>
        </p:nvSpPr>
        <p:spPr>
          <a:xfrm>
            <a:off x="853151" y="2511746"/>
            <a:ext cx="3345314" cy="2841285"/>
          </a:xfrm>
          <a:custGeom>
            <a:avLst/>
            <a:gdLst/>
            <a:ahLst/>
            <a:cxnLst>
              <a:cxn ang="0">
                <a:pos x="wd2" y="hd2"/>
              </a:cxn>
              <a:cxn ang="5400000">
                <a:pos x="wd2" y="hd2"/>
              </a:cxn>
              <a:cxn ang="10800000">
                <a:pos x="wd2" y="hd2"/>
              </a:cxn>
              <a:cxn ang="16200000">
                <a:pos x="wd2" y="hd2"/>
              </a:cxn>
            </a:cxnLst>
            <a:rect l="0" t="0" r="r" b="b"/>
            <a:pathLst>
              <a:path w="21600" h="21592" extrusionOk="0">
                <a:moveTo>
                  <a:pt x="21600" y="3015"/>
                </a:moveTo>
                <a:cubicBezTo>
                  <a:pt x="21497" y="2955"/>
                  <a:pt x="21394" y="2894"/>
                  <a:pt x="21283" y="2825"/>
                </a:cubicBezTo>
                <a:cubicBezTo>
                  <a:pt x="21173" y="2755"/>
                  <a:pt x="21055" y="2677"/>
                  <a:pt x="20926" y="2591"/>
                </a:cubicBezTo>
                <a:cubicBezTo>
                  <a:pt x="20797" y="2504"/>
                  <a:pt x="20657" y="2409"/>
                  <a:pt x="20506" y="2309"/>
                </a:cubicBezTo>
                <a:cubicBezTo>
                  <a:pt x="20355" y="2209"/>
                  <a:pt x="20193" y="2105"/>
                  <a:pt x="20042" y="2006"/>
                </a:cubicBezTo>
                <a:cubicBezTo>
                  <a:pt x="19891" y="1906"/>
                  <a:pt x="19752" y="1811"/>
                  <a:pt x="19615" y="1728"/>
                </a:cubicBezTo>
                <a:cubicBezTo>
                  <a:pt x="19479" y="1646"/>
                  <a:pt x="19346" y="1577"/>
                  <a:pt x="19195" y="1499"/>
                </a:cubicBezTo>
                <a:cubicBezTo>
                  <a:pt x="19045" y="1421"/>
                  <a:pt x="18875" y="1334"/>
                  <a:pt x="18695" y="1247"/>
                </a:cubicBezTo>
                <a:cubicBezTo>
                  <a:pt x="18514" y="1160"/>
                  <a:pt x="18323" y="1074"/>
                  <a:pt x="18142" y="991"/>
                </a:cubicBezTo>
                <a:cubicBezTo>
                  <a:pt x="17962" y="909"/>
                  <a:pt x="17793" y="831"/>
                  <a:pt x="17649" y="770"/>
                </a:cubicBezTo>
                <a:cubicBezTo>
                  <a:pt x="17505" y="710"/>
                  <a:pt x="17388" y="666"/>
                  <a:pt x="17214" y="606"/>
                </a:cubicBezTo>
                <a:cubicBezTo>
                  <a:pt x="17041" y="545"/>
                  <a:pt x="16813" y="467"/>
                  <a:pt x="16559" y="398"/>
                </a:cubicBezTo>
                <a:cubicBezTo>
                  <a:pt x="16305" y="328"/>
                  <a:pt x="16025" y="268"/>
                  <a:pt x="15764" y="216"/>
                </a:cubicBezTo>
                <a:cubicBezTo>
                  <a:pt x="15502" y="164"/>
                  <a:pt x="15259" y="120"/>
                  <a:pt x="15049" y="94"/>
                </a:cubicBezTo>
                <a:cubicBezTo>
                  <a:pt x="14839" y="68"/>
                  <a:pt x="14663" y="60"/>
                  <a:pt x="14493" y="47"/>
                </a:cubicBezTo>
                <a:cubicBezTo>
                  <a:pt x="14324" y="34"/>
                  <a:pt x="14162" y="16"/>
                  <a:pt x="13948" y="8"/>
                </a:cubicBezTo>
                <a:cubicBezTo>
                  <a:pt x="13735" y="-1"/>
                  <a:pt x="13470" y="-1"/>
                  <a:pt x="13245" y="3"/>
                </a:cubicBezTo>
                <a:cubicBezTo>
                  <a:pt x="13020" y="8"/>
                  <a:pt x="12836" y="16"/>
                  <a:pt x="12660" y="34"/>
                </a:cubicBezTo>
                <a:cubicBezTo>
                  <a:pt x="12483" y="51"/>
                  <a:pt x="12313" y="77"/>
                  <a:pt x="12118" y="107"/>
                </a:cubicBezTo>
                <a:cubicBezTo>
                  <a:pt x="11923" y="138"/>
                  <a:pt x="11702" y="172"/>
                  <a:pt x="11459" y="216"/>
                </a:cubicBezTo>
                <a:cubicBezTo>
                  <a:pt x="11216" y="259"/>
                  <a:pt x="10951" y="311"/>
                  <a:pt x="10752" y="354"/>
                </a:cubicBezTo>
                <a:cubicBezTo>
                  <a:pt x="10553" y="398"/>
                  <a:pt x="10421" y="432"/>
                  <a:pt x="10237" y="484"/>
                </a:cubicBezTo>
                <a:cubicBezTo>
                  <a:pt x="10053" y="536"/>
                  <a:pt x="9817" y="606"/>
                  <a:pt x="9589" y="688"/>
                </a:cubicBezTo>
                <a:cubicBezTo>
                  <a:pt x="9360" y="770"/>
                  <a:pt x="9139" y="866"/>
                  <a:pt x="8893" y="974"/>
                </a:cubicBezTo>
                <a:cubicBezTo>
                  <a:pt x="8646" y="1082"/>
                  <a:pt x="8373" y="1204"/>
                  <a:pt x="8127" y="1321"/>
                </a:cubicBezTo>
                <a:cubicBezTo>
                  <a:pt x="7880" y="1438"/>
                  <a:pt x="7659" y="1551"/>
                  <a:pt x="7457" y="1659"/>
                </a:cubicBezTo>
                <a:cubicBezTo>
                  <a:pt x="7254" y="1767"/>
                  <a:pt x="7070" y="1871"/>
                  <a:pt x="6901" y="1984"/>
                </a:cubicBezTo>
                <a:cubicBezTo>
                  <a:pt x="6731" y="2097"/>
                  <a:pt x="6576" y="2218"/>
                  <a:pt x="6411" y="2335"/>
                </a:cubicBezTo>
                <a:cubicBezTo>
                  <a:pt x="6245" y="2452"/>
                  <a:pt x="6068" y="2565"/>
                  <a:pt x="5888" y="2699"/>
                </a:cubicBezTo>
                <a:cubicBezTo>
                  <a:pt x="5707" y="2833"/>
                  <a:pt x="5523" y="2989"/>
                  <a:pt x="5343" y="3150"/>
                </a:cubicBezTo>
                <a:cubicBezTo>
                  <a:pt x="5162" y="3310"/>
                  <a:pt x="4986" y="3475"/>
                  <a:pt x="4842" y="3609"/>
                </a:cubicBezTo>
                <a:cubicBezTo>
                  <a:pt x="4699" y="3743"/>
                  <a:pt x="4588" y="3847"/>
                  <a:pt x="4452" y="3986"/>
                </a:cubicBezTo>
                <a:cubicBezTo>
                  <a:pt x="4316" y="4125"/>
                  <a:pt x="4154" y="4298"/>
                  <a:pt x="4021" y="4450"/>
                </a:cubicBezTo>
                <a:cubicBezTo>
                  <a:pt x="3888" y="4602"/>
                  <a:pt x="3785" y="4732"/>
                  <a:pt x="3671" y="4875"/>
                </a:cubicBezTo>
                <a:cubicBezTo>
                  <a:pt x="3557" y="5018"/>
                  <a:pt x="3432" y="5174"/>
                  <a:pt x="3318" y="5321"/>
                </a:cubicBezTo>
                <a:cubicBezTo>
                  <a:pt x="3204" y="5468"/>
                  <a:pt x="3100" y="5607"/>
                  <a:pt x="2986" y="5776"/>
                </a:cubicBezTo>
                <a:cubicBezTo>
                  <a:pt x="2872" y="5945"/>
                  <a:pt x="2747" y="6144"/>
                  <a:pt x="2640" y="6318"/>
                </a:cubicBezTo>
                <a:cubicBezTo>
                  <a:pt x="2533" y="6491"/>
                  <a:pt x="2445" y="6638"/>
                  <a:pt x="2353" y="6790"/>
                </a:cubicBezTo>
                <a:cubicBezTo>
                  <a:pt x="2261" y="6942"/>
                  <a:pt x="2165" y="7098"/>
                  <a:pt x="2080" y="7263"/>
                </a:cubicBezTo>
                <a:cubicBezTo>
                  <a:pt x="1996" y="7427"/>
                  <a:pt x="1922" y="7601"/>
                  <a:pt x="1856" y="7744"/>
                </a:cubicBezTo>
                <a:cubicBezTo>
                  <a:pt x="1790" y="7887"/>
                  <a:pt x="1731" y="7999"/>
                  <a:pt x="1650" y="8164"/>
                </a:cubicBezTo>
                <a:cubicBezTo>
                  <a:pt x="1569" y="8329"/>
                  <a:pt x="1466" y="8545"/>
                  <a:pt x="1373" y="8745"/>
                </a:cubicBezTo>
                <a:cubicBezTo>
                  <a:pt x="1281" y="8944"/>
                  <a:pt x="1200" y="9126"/>
                  <a:pt x="1127" y="9325"/>
                </a:cubicBezTo>
                <a:cubicBezTo>
                  <a:pt x="1053" y="9525"/>
                  <a:pt x="987" y="9742"/>
                  <a:pt x="917" y="9950"/>
                </a:cubicBezTo>
                <a:cubicBezTo>
                  <a:pt x="847" y="10158"/>
                  <a:pt x="773" y="10357"/>
                  <a:pt x="703" y="10574"/>
                </a:cubicBezTo>
                <a:cubicBezTo>
                  <a:pt x="633" y="10790"/>
                  <a:pt x="567" y="11024"/>
                  <a:pt x="504" y="11237"/>
                </a:cubicBezTo>
                <a:cubicBezTo>
                  <a:pt x="442" y="11449"/>
                  <a:pt x="383" y="11640"/>
                  <a:pt x="331" y="11861"/>
                </a:cubicBezTo>
                <a:cubicBezTo>
                  <a:pt x="280" y="12082"/>
                  <a:pt x="236" y="12333"/>
                  <a:pt x="199" y="12585"/>
                </a:cubicBezTo>
                <a:cubicBezTo>
                  <a:pt x="162" y="12836"/>
                  <a:pt x="133" y="13087"/>
                  <a:pt x="110" y="13304"/>
                </a:cubicBezTo>
                <a:cubicBezTo>
                  <a:pt x="88" y="13521"/>
                  <a:pt x="74" y="13703"/>
                  <a:pt x="63" y="13885"/>
                </a:cubicBezTo>
                <a:cubicBezTo>
                  <a:pt x="52" y="14067"/>
                  <a:pt x="44" y="14249"/>
                  <a:pt x="37" y="14457"/>
                </a:cubicBezTo>
                <a:cubicBezTo>
                  <a:pt x="29" y="14665"/>
                  <a:pt x="22" y="14899"/>
                  <a:pt x="15" y="15124"/>
                </a:cubicBezTo>
                <a:cubicBezTo>
                  <a:pt x="7" y="15350"/>
                  <a:pt x="0" y="15566"/>
                  <a:pt x="0" y="15783"/>
                </a:cubicBezTo>
                <a:cubicBezTo>
                  <a:pt x="0" y="16000"/>
                  <a:pt x="7" y="16216"/>
                  <a:pt x="18" y="16420"/>
                </a:cubicBezTo>
                <a:cubicBezTo>
                  <a:pt x="29" y="16624"/>
                  <a:pt x="44" y="16814"/>
                  <a:pt x="59" y="17001"/>
                </a:cubicBezTo>
                <a:cubicBezTo>
                  <a:pt x="74" y="17187"/>
                  <a:pt x="88" y="17369"/>
                  <a:pt x="107" y="17569"/>
                </a:cubicBezTo>
                <a:cubicBezTo>
                  <a:pt x="125" y="17768"/>
                  <a:pt x="147" y="17985"/>
                  <a:pt x="173" y="18206"/>
                </a:cubicBezTo>
                <a:cubicBezTo>
                  <a:pt x="199" y="18427"/>
                  <a:pt x="228" y="18652"/>
                  <a:pt x="258" y="18843"/>
                </a:cubicBezTo>
                <a:cubicBezTo>
                  <a:pt x="287" y="19033"/>
                  <a:pt x="317" y="19189"/>
                  <a:pt x="353" y="19380"/>
                </a:cubicBezTo>
                <a:cubicBezTo>
                  <a:pt x="390" y="19571"/>
                  <a:pt x="435" y="19796"/>
                  <a:pt x="479" y="19987"/>
                </a:cubicBezTo>
                <a:cubicBezTo>
                  <a:pt x="523" y="20177"/>
                  <a:pt x="567" y="20334"/>
                  <a:pt x="611" y="20498"/>
                </a:cubicBezTo>
                <a:cubicBezTo>
                  <a:pt x="655" y="20663"/>
                  <a:pt x="700" y="20836"/>
                  <a:pt x="747" y="21005"/>
                </a:cubicBezTo>
                <a:cubicBezTo>
                  <a:pt x="795" y="21174"/>
                  <a:pt x="847" y="21339"/>
                  <a:pt x="884" y="21439"/>
                </a:cubicBezTo>
                <a:cubicBezTo>
                  <a:pt x="921" y="21538"/>
                  <a:pt x="943" y="21573"/>
                  <a:pt x="957" y="21586"/>
                </a:cubicBezTo>
                <a:cubicBezTo>
                  <a:pt x="972" y="21599"/>
                  <a:pt x="979" y="21590"/>
                  <a:pt x="987" y="21582"/>
                </a:cubicBezTo>
              </a:path>
            </a:pathLst>
          </a:custGeom>
          <a:ln w="63500" cap="rnd">
            <a:solidFill>
              <a:srgbClr val="FF6A00"/>
            </a:solidFill>
          </a:ln>
        </p:spPr>
        <p:txBody>
          <a:bodyPr lIns="0" tIns="0" rIns="0" bIns="0"/>
          <a:lstStyle/>
          <a:p>
            <a:pPr algn="l" defTabSz="457200">
              <a:defRPr sz="1200" b="0">
                <a:latin typeface="Helvetica"/>
                <a:ea typeface="Helvetica"/>
                <a:cs typeface="Helvetica"/>
                <a:sym typeface="Helvetica"/>
              </a:defRPr>
            </a:pPr>
            <a:endParaRPr/>
          </a:p>
        </p:txBody>
      </p:sp>
      <p:sp>
        <p:nvSpPr>
          <p:cNvPr id="176" name="Zeichnung"/>
          <p:cNvSpPr/>
          <p:nvPr/>
        </p:nvSpPr>
        <p:spPr>
          <a:xfrm>
            <a:off x="3196988" y="2337432"/>
            <a:ext cx="1032464" cy="1219535"/>
          </a:xfrm>
          <a:custGeom>
            <a:avLst/>
            <a:gdLst/>
            <a:ahLst/>
            <a:cxnLst>
              <a:cxn ang="0">
                <a:pos x="wd2" y="hd2"/>
              </a:cxn>
              <a:cxn ang="5400000">
                <a:pos x="wd2" y="hd2"/>
              </a:cxn>
              <a:cxn ang="10800000">
                <a:pos x="wd2" y="hd2"/>
              </a:cxn>
              <a:cxn ang="16200000">
                <a:pos x="wd2" y="hd2"/>
              </a:cxn>
            </a:cxnLst>
            <a:rect l="0" t="0" r="r" b="b"/>
            <a:pathLst>
              <a:path w="21594" h="21558" extrusionOk="0">
                <a:moveTo>
                  <a:pt x="21594" y="9964"/>
                </a:moveTo>
                <a:cubicBezTo>
                  <a:pt x="21292" y="10196"/>
                  <a:pt x="20989" y="10428"/>
                  <a:pt x="20577" y="10695"/>
                </a:cubicBezTo>
                <a:cubicBezTo>
                  <a:pt x="20165" y="10963"/>
                  <a:pt x="19643" y="11265"/>
                  <a:pt x="19052" y="11613"/>
                </a:cubicBezTo>
                <a:cubicBezTo>
                  <a:pt x="18461" y="11961"/>
                  <a:pt x="17802" y="12356"/>
                  <a:pt x="17197" y="12739"/>
                </a:cubicBezTo>
                <a:cubicBezTo>
                  <a:pt x="16592" y="13123"/>
                  <a:pt x="16043" y="13494"/>
                  <a:pt x="15397" y="13912"/>
                </a:cubicBezTo>
                <a:cubicBezTo>
                  <a:pt x="14751" y="14330"/>
                  <a:pt x="14009" y="14795"/>
                  <a:pt x="13350" y="15201"/>
                </a:cubicBezTo>
                <a:cubicBezTo>
                  <a:pt x="12690" y="15608"/>
                  <a:pt x="12113" y="15956"/>
                  <a:pt x="11618" y="16293"/>
                </a:cubicBezTo>
                <a:cubicBezTo>
                  <a:pt x="11124" y="16630"/>
                  <a:pt x="10712" y="16955"/>
                  <a:pt x="10189" y="17303"/>
                </a:cubicBezTo>
                <a:cubicBezTo>
                  <a:pt x="9667" y="17652"/>
                  <a:pt x="9035" y="18023"/>
                  <a:pt x="8541" y="18302"/>
                </a:cubicBezTo>
                <a:cubicBezTo>
                  <a:pt x="8046" y="18581"/>
                  <a:pt x="7689" y="18766"/>
                  <a:pt x="7345" y="18987"/>
                </a:cubicBezTo>
                <a:cubicBezTo>
                  <a:pt x="7002" y="19208"/>
                  <a:pt x="6672" y="19463"/>
                  <a:pt x="6328" y="19684"/>
                </a:cubicBezTo>
                <a:cubicBezTo>
                  <a:pt x="5985" y="19905"/>
                  <a:pt x="5628" y="20090"/>
                  <a:pt x="5270" y="20276"/>
                </a:cubicBezTo>
                <a:cubicBezTo>
                  <a:pt x="4913" y="20462"/>
                  <a:pt x="4556" y="20648"/>
                  <a:pt x="4212" y="20845"/>
                </a:cubicBezTo>
                <a:cubicBezTo>
                  <a:pt x="3869" y="21043"/>
                  <a:pt x="3539" y="21252"/>
                  <a:pt x="3305" y="21391"/>
                </a:cubicBezTo>
                <a:cubicBezTo>
                  <a:pt x="3072" y="21530"/>
                  <a:pt x="2934" y="21600"/>
                  <a:pt x="2783" y="21530"/>
                </a:cubicBezTo>
                <a:cubicBezTo>
                  <a:pt x="2632" y="21461"/>
                  <a:pt x="2467" y="21252"/>
                  <a:pt x="2289" y="20961"/>
                </a:cubicBezTo>
                <a:cubicBezTo>
                  <a:pt x="2110" y="20671"/>
                  <a:pt x="1918" y="20299"/>
                  <a:pt x="1670" y="19812"/>
                </a:cubicBezTo>
                <a:cubicBezTo>
                  <a:pt x="1423" y="19324"/>
                  <a:pt x="1121" y="18720"/>
                  <a:pt x="873" y="18046"/>
                </a:cubicBezTo>
                <a:cubicBezTo>
                  <a:pt x="626" y="17373"/>
                  <a:pt x="434" y="16630"/>
                  <a:pt x="296" y="16037"/>
                </a:cubicBezTo>
                <a:cubicBezTo>
                  <a:pt x="159" y="15445"/>
                  <a:pt x="76" y="15004"/>
                  <a:pt x="35" y="14377"/>
                </a:cubicBezTo>
                <a:cubicBezTo>
                  <a:pt x="-6" y="13750"/>
                  <a:pt x="-6" y="12937"/>
                  <a:pt x="8" y="12159"/>
                </a:cubicBezTo>
                <a:cubicBezTo>
                  <a:pt x="21" y="11381"/>
                  <a:pt x="49" y="10637"/>
                  <a:pt x="104" y="10034"/>
                </a:cubicBezTo>
                <a:cubicBezTo>
                  <a:pt x="159" y="9430"/>
                  <a:pt x="241" y="8965"/>
                  <a:pt x="379" y="8477"/>
                </a:cubicBezTo>
                <a:cubicBezTo>
                  <a:pt x="516" y="7990"/>
                  <a:pt x="709" y="7479"/>
                  <a:pt x="915" y="6991"/>
                </a:cubicBezTo>
                <a:cubicBezTo>
                  <a:pt x="1121" y="6503"/>
                  <a:pt x="1341" y="6039"/>
                  <a:pt x="1588" y="5551"/>
                </a:cubicBezTo>
                <a:cubicBezTo>
                  <a:pt x="1835" y="5063"/>
                  <a:pt x="2110" y="4552"/>
                  <a:pt x="2357" y="4134"/>
                </a:cubicBezTo>
                <a:cubicBezTo>
                  <a:pt x="2605" y="3716"/>
                  <a:pt x="2825" y="3391"/>
                  <a:pt x="3044" y="3054"/>
                </a:cubicBezTo>
                <a:cubicBezTo>
                  <a:pt x="3264" y="2717"/>
                  <a:pt x="3484" y="2369"/>
                  <a:pt x="3745" y="1997"/>
                </a:cubicBezTo>
                <a:cubicBezTo>
                  <a:pt x="4006" y="1626"/>
                  <a:pt x="4308" y="1231"/>
                  <a:pt x="4638" y="894"/>
                </a:cubicBezTo>
                <a:cubicBezTo>
                  <a:pt x="4968" y="557"/>
                  <a:pt x="5325" y="279"/>
                  <a:pt x="5683" y="0"/>
                </a:cubicBezTo>
                <a:close/>
              </a:path>
            </a:pathLst>
          </a:custGeom>
          <a:solidFill>
            <a:srgbClr val="982ABC"/>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177" name="Zeichnung"/>
          <p:cNvSpPr/>
          <p:nvPr/>
        </p:nvSpPr>
        <p:spPr>
          <a:xfrm>
            <a:off x="3769395" y="4442936"/>
            <a:ext cx="1145764" cy="915030"/>
          </a:xfrm>
          <a:custGeom>
            <a:avLst/>
            <a:gdLst/>
            <a:ahLst/>
            <a:cxnLst>
              <a:cxn ang="0">
                <a:pos x="wd2" y="hd2"/>
              </a:cxn>
              <a:cxn ang="5400000">
                <a:pos x="wd2" y="hd2"/>
              </a:cxn>
              <a:cxn ang="10800000">
                <a:pos x="wd2" y="hd2"/>
              </a:cxn>
              <a:cxn ang="16200000">
                <a:pos x="wd2" y="hd2"/>
              </a:cxn>
            </a:cxnLst>
            <a:rect l="0" t="0" r="r" b="b"/>
            <a:pathLst>
              <a:path w="21600" h="21554" extrusionOk="0">
                <a:moveTo>
                  <a:pt x="0" y="21032"/>
                </a:moveTo>
                <a:cubicBezTo>
                  <a:pt x="139" y="20120"/>
                  <a:pt x="278" y="19207"/>
                  <a:pt x="522" y="18186"/>
                </a:cubicBezTo>
                <a:cubicBezTo>
                  <a:pt x="765" y="17164"/>
                  <a:pt x="1113" y="16034"/>
                  <a:pt x="1478" y="14926"/>
                </a:cubicBezTo>
                <a:cubicBezTo>
                  <a:pt x="1843" y="13818"/>
                  <a:pt x="2226" y="12731"/>
                  <a:pt x="2643" y="11841"/>
                </a:cubicBezTo>
                <a:cubicBezTo>
                  <a:pt x="3061" y="10950"/>
                  <a:pt x="3513" y="10254"/>
                  <a:pt x="4000" y="9472"/>
                </a:cubicBezTo>
                <a:cubicBezTo>
                  <a:pt x="4487" y="8690"/>
                  <a:pt x="5009" y="7820"/>
                  <a:pt x="5530" y="7038"/>
                </a:cubicBezTo>
                <a:cubicBezTo>
                  <a:pt x="6052" y="6256"/>
                  <a:pt x="6574" y="5560"/>
                  <a:pt x="7165" y="4974"/>
                </a:cubicBezTo>
                <a:cubicBezTo>
                  <a:pt x="7757" y="4387"/>
                  <a:pt x="8417" y="3909"/>
                  <a:pt x="8974" y="3496"/>
                </a:cubicBezTo>
                <a:cubicBezTo>
                  <a:pt x="9530" y="3083"/>
                  <a:pt x="9983" y="2735"/>
                  <a:pt x="10557" y="2344"/>
                </a:cubicBezTo>
                <a:cubicBezTo>
                  <a:pt x="11130" y="1953"/>
                  <a:pt x="11826" y="1519"/>
                  <a:pt x="12522" y="1149"/>
                </a:cubicBezTo>
                <a:cubicBezTo>
                  <a:pt x="13217" y="780"/>
                  <a:pt x="13913" y="476"/>
                  <a:pt x="14348" y="302"/>
                </a:cubicBezTo>
                <a:cubicBezTo>
                  <a:pt x="14783" y="128"/>
                  <a:pt x="14957" y="84"/>
                  <a:pt x="15130" y="41"/>
                </a:cubicBezTo>
                <a:cubicBezTo>
                  <a:pt x="15304" y="-3"/>
                  <a:pt x="15478" y="-46"/>
                  <a:pt x="15670" y="106"/>
                </a:cubicBezTo>
                <a:cubicBezTo>
                  <a:pt x="15861" y="258"/>
                  <a:pt x="16070" y="606"/>
                  <a:pt x="16296" y="1214"/>
                </a:cubicBezTo>
                <a:cubicBezTo>
                  <a:pt x="16522" y="1823"/>
                  <a:pt x="16765" y="2692"/>
                  <a:pt x="17078" y="3670"/>
                </a:cubicBezTo>
                <a:cubicBezTo>
                  <a:pt x="17391" y="4648"/>
                  <a:pt x="17774" y="5734"/>
                  <a:pt x="18087" y="6864"/>
                </a:cubicBezTo>
                <a:cubicBezTo>
                  <a:pt x="18400" y="7994"/>
                  <a:pt x="18643" y="9168"/>
                  <a:pt x="18852" y="10080"/>
                </a:cubicBezTo>
                <a:cubicBezTo>
                  <a:pt x="19061" y="10993"/>
                  <a:pt x="19235" y="11645"/>
                  <a:pt x="19391" y="12427"/>
                </a:cubicBezTo>
                <a:cubicBezTo>
                  <a:pt x="19548" y="13210"/>
                  <a:pt x="19687" y="14122"/>
                  <a:pt x="19896" y="15144"/>
                </a:cubicBezTo>
                <a:cubicBezTo>
                  <a:pt x="20104" y="16165"/>
                  <a:pt x="20383" y="17295"/>
                  <a:pt x="20591" y="18186"/>
                </a:cubicBezTo>
                <a:cubicBezTo>
                  <a:pt x="20800" y="19077"/>
                  <a:pt x="20939" y="19729"/>
                  <a:pt x="21096" y="20250"/>
                </a:cubicBezTo>
                <a:cubicBezTo>
                  <a:pt x="21252" y="20772"/>
                  <a:pt x="21426" y="21163"/>
                  <a:pt x="21600" y="21554"/>
                </a:cubicBezTo>
                <a:close/>
              </a:path>
            </a:pathLst>
          </a:custGeom>
          <a:solidFill>
            <a:srgbClr val="76BB40"/>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178" name="Zeichnung"/>
          <p:cNvSpPr/>
          <p:nvPr/>
        </p:nvSpPr>
        <p:spPr>
          <a:xfrm>
            <a:off x="846868" y="4594123"/>
            <a:ext cx="2114405" cy="2100433"/>
          </a:xfrm>
          <a:custGeom>
            <a:avLst/>
            <a:gdLst/>
            <a:ahLst/>
            <a:cxnLst>
              <a:cxn ang="0">
                <a:pos x="wd2" y="hd2"/>
              </a:cxn>
              <a:cxn ang="5400000">
                <a:pos x="wd2" y="hd2"/>
              </a:cxn>
              <a:cxn ang="10800000">
                <a:pos x="wd2" y="hd2"/>
              </a:cxn>
              <a:cxn ang="16200000">
                <a:pos x="wd2" y="hd2"/>
              </a:cxn>
            </a:cxnLst>
            <a:rect l="0" t="0" r="r" b="b"/>
            <a:pathLst>
              <a:path w="21600" h="21589" extrusionOk="0">
                <a:moveTo>
                  <a:pt x="0" y="341"/>
                </a:moveTo>
                <a:cubicBezTo>
                  <a:pt x="38" y="740"/>
                  <a:pt x="75" y="1138"/>
                  <a:pt x="113" y="1527"/>
                </a:cubicBezTo>
                <a:cubicBezTo>
                  <a:pt x="151" y="1915"/>
                  <a:pt x="188" y="2295"/>
                  <a:pt x="254" y="2674"/>
                </a:cubicBezTo>
                <a:cubicBezTo>
                  <a:pt x="320" y="3053"/>
                  <a:pt x="415" y="3432"/>
                  <a:pt x="509" y="3831"/>
                </a:cubicBezTo>
                <a:cubicBezTo>
                  <a:pt x="603" y="4229"/>
                  <a:pt x="697" y="4646"/>
                  <a:pt x="810" y="5073"/>
                </a:cubicBezTo>
                <a:cubicBezTo>
                  <a:pt x="924" y="5500"/>
                  <a:pt x="1055" y="5936"/>
                  <a:pt x="1178" y="6343"/>
                </a:cubicBezTo>
                <a:cubicBezTo>
                  <a:pt x="1301" y="6751"/>
                  <a:pt x="1414" y="7130"/>
                  <a:pt x="1564" y="7557"/>
                </a:cubicBezTo>
                <a:cubicBezTo>
                  <a:pt x="1715" y="7984"/>
                  <a:pt x="1904" y="8458"/>
                  <a:pt x="2045" y="8837"/>
                </a:cubicBezTo>
                <a:cubicBezTo>
                  <a:pt x="2186" y="9217"/>
                  <a:pt x="2281" y="9501"/>
                  <a:pt x="2460" y="9842"/>
                </a:cubicBezTo>
                <a:cubicBezTo>
                  <a:pt x="2639" y="10184"/>
                  <a:pt x="2903" y="10582"/>
                  <a:pt x="3138" y="10961"/>
                </a:cubicBezTo>
                <a:cubicBezTo>
                  <a:pt x="3374" y="11340"/>
                  <a:pt x="3581" y="11701"/>
                  <a:pt x="3760" y="12014"/>
                </a:cubicBezTo>
                <a:cubicBezTo>
                  <a:pt x="3939" y="12327"/>
                  <a:pt x="4090" y="12592"/>
                  <a:pt x="4288" y="12905"/>
                </a:cubicBezTo>
                <a:cubicBezTo>
                  <a:pt x="4486" y="13218"/>
                  <a:pt x="4731" y="13578"/>
                  <a:pt x="4957" y="13863"/>
                </a:cubicBezTo>
                <a:cubicBezTo>
                  <a:pt x="5183" y="14147"/>
                  <a:pt x="5391" y="14356"/>
                  <a:pt x="5598" y="14555"/>
                </a:cubicBezTo>
                <a:cubicBezTo>
                  <a:pt x="5805" y="14754"/>
                  <a:pt x="6013" y="14944"/>
                  <a:pt x="6258" y="15190"/>
                </a:cubicBezTo>
                <a:cubicBezTo>
                  <a:pt x="6503" y="15437"/>
                  <a:pt x="6785" y="15740"/>
                  <a:pt x="7077" y="16015"/>
                </a:cubicBezTo>
                <a:cubicBezTo>
                  <a:pt x="7370" y="16290"/>
                  <a:pt x="7671" y="16537"/>
                  <a:pt x="8029" y="16831"/>
                </a:cubicBezTo>
                <a:cubicBezTo>
                  <a:pt x="8387" y="17124"/>
                  <a:pt x="8802" y="17466"/>
                  <a:pt x="9141" y="17712"/>
                </a:cubicBezTo>
                <a:cubicBezTo>
                  <a:pt x="9481" y="17959"/>
                  <a:pt x="9745" y="18111"/>
                  <a:pt x="10008" y="18253"/>
                </a:cubicBezTo>
                <a:cubicBezTo>
                  <a:pt x="10272" y="18395"/>
                  <a:pt x="10536" y="18528"/>
                  <a:pt x="10791" y="18680"/>
                </a:cubicBezTo>
                <a:cubicBezTo>
                  <a:pt x="11045" y="18831"/>
                  <a:pt x="11290" y="19002"/>
                  <a:pt x="11497" y="19135"/>
                </a:cubicBezTo>
                <a:cubicBezTo>
                  <a:pt x="11705" y="19267"/>
                  <a:pt x="11874" y="19362"/>
                  <a:pt x="12148" y="19476"/>
                </a:cubicBezTo>
                <a:cubicBezTo>
                  <a:pt x="12421" y="19590"/>
                  <a:pt x="12798" y="19723"/>
                  <a:pt x="13184" y="19855"/>
                </a:cubicBezTo>
                <a:cubicBezTo>
                  <a:pt x="13571" y="19988"/>
                  <a:pt x="13966" y="20121"/>
                  <a:pt x="14428" y="20254"/>
                </a:cubicBezTo>
                <a:cubicBezTo>
                  <a:pt x="14890" y="20386"/>
                  <a:pt x="15418" y="20519"/>
                  <a:pt x="15870" y="20633"/>
                </a:cubicBezTo>
                <a:cubicBezTo>
                  <a:pt x="16323" y="20747"/>
                  <a:pt x="16699" y="20841"/>
                  <a:pt x="17142" y="20946"/>
                </a:cubicBezTo>
                <a:cubicBezTo>
                  <a:pt x="17585" y="21050"/>
                  <a:pt x="18094" y="21164"/>
                  <a:pt x="18537" y="21249"/>
                </a:cubicBezTo>
                <a:cubicBezTo>
                  <a:pt x="18980" y="21335"/>
                  <a:pt x="19357" y="21391"/>
                  <a:pt x="19706" y="21448"/>
                </a:cubicBezTo>
                <a:cubicBezTo>
                  <a:pt x="20054" y="21505"/>
                  <a:pt x="20375" y="21562"/>
                  <a:pt x="20582" y="21581"/>
                </a:cubicBezTo>
                <a:cubicBezTo>
                  <a:pt x="20790" y="21600"/>
                  <a:pt x="20884" y="21581"/>
                  <a:pt x="20978" y="21572"/>
                </a:cubicBezTo>
                <a:cubicBezTo>
                  <a:pt x="21072" y="21562"/>
                  <a:pt x="21166" y="21562"/>
                  <a:pt x="21232" y="21515"/>
                </a:cubicBezTo>
                <a:cubicBezTo>
                  <a:pt x="21298" y="21467"/>
                  <a:pt x="21336" y="21372"/>
                  <a:pt x="21355" y="21078"/>
                </a:cubicBezTo>
                <a:cubicBezTo>
                  <a:pt x="21374" y="20785"/>
                  <a:pt x="21374" y="20291"/>
                  <a:pt x="21383" y="19855"/>
                </a:cubicBezTo>
                <a:cubicBezTo>
                  <a:pt x="21393" y="19419"/>
                  <a:pt x="21412" y="19040"/>
                  <a:pt x="21421" y="18480"/>
                </a:cubicBezTo>
                <a:cubicBezTo>
                  <a:pt x="21430" y="17921"/>
                  <a:pt x="21430" y="17181"/>
                  <a:pt x="21430" y="16442"/>
                </a:cubicBezTo>
                <a:cubicBezTo>
                  <a:pt x="21430" y="15702"/>
                  <a:pt x="21430" y="14963"/>
                  <a:pt x="21421" y="14403"/>
                </a:cubicBezTo>
                <a:cubicBezTo>
                  <a:pt x="21412" y="13844"/>
                  <a:pt x="21393" y="13464"/>
                  <a:pt x="21383" y="12877"/>
                </a:cubicBezTo>
                <a:cubicBezTo>
                  <a:pt x="21374" y="12289"/>
                  <a:pt x="21374" y="11492"/>
                  <a:pt x="21364" y="10876"/>
                </a:cubicBezTo>
                <a:cubicBezTo>
                  <a:pt x="21355" y="10260"/>
                  <a:pt x="21336" y="9823"/>
                  <a:pt x="21327" y="9340"/>
                </a:cubicBezTo>
                <a:cubicBezTo>
                  <a:pt x="21317" y="8856"/>
                  <a:pt x="21317" y="8325"/>
                  <a:pt x="21317" y="7690"/>
                </a:cubicBezTo>
                <a:cubicBezTo>
                  <a:pt x="21317" y="7055"/>
                  <a:pt x="21317" y="6315"/>
                  <a:pt x="21317" y="5566"/>
                </a:cubicBezTo>
                <a:cubicBezTo>
                  <a:pt x="21317" y="4817"/>
                  <a:pt x="21317" y="4058"/>
                  <a:pt x="21327" y="3395"/>
                </a:cubicBezTo>
                <a:cubicBezTo>
                  <a:pt x="21336" y="2731"/>
                  <a:pt x="21355" y="2162"/>
                  <a:pt x="21374" y="1688"/>
                </a:cubicBezTo>
                <a:cubicBezTo>
                  <a:pt x="21393" y="1214"/>
                  <a:pt x="21412" y="834"/>
                  <a:pt x="21449" y="569"/>
                </a:cubicBezTo>
                <a:cubicBezTo>
                  <a:pt x="21487" y="303"/>
                  <a:pt x="21543" y="152"/>
                  <a:pt x="21600" y="0"/>
                </a:cubicBezTo>
                <a:close/>
              </a:path>
            </a:pathLst>
          </a:custGeom>
          <a:solidFill>
            <a:srgbClr val="EE719E"/>
          </a:solidFill>
          <a:ln w="12700">
            <a:miter lim="400000"/>
          </a:ln>
        </p:spPr>
        <p:txBody>
          <a:bodyPr lIns="0" tIns="0" rIns="0" bIns="0"/>
          <a:lstStyle/>
          <a:p>
            <a:pPr algn="l" defTabSz="457200">
              <a:defRPr sz="1200" b="0">
                <a:latin typeface="Helvetica"/>
                <a:ea typeface="Helvetica"/>
                <a:cs typeface="Helvetica"/>
                <a:sym typeface="Helvetica"/>
              </a:defRPr>
            </a:pPr>
            <a:endParaRPr/>
          </a:p>
        </p:txBody>
      </p:sp>
      <p:sp>
        <p:nvSpPr>
          <p:cNvPr id="179" name="Buch III  - Definitionen"/>
          <p:cNvSpPr txBox="1">
            <a:spLocks noGrp="1"/>
          </p:cNvSpPr>
          <p:nvPr>
            <p:ph type="ctrTitle"/>
          </p:nvPr>
        </p:nvSpPr>
        <p:spPr>
          <a:xfrm>
            <a:off x="207528" y="184991"/>
            <a:ext cx="12073686" cy="901846"/>
          </a:xfrm>
          <a:prstGeom prst="rect">
            <a:avLst/>
          </a:prstGeom>
        </p:spPr>
        <p:txBody>
          <a:bodyPr/>
          <a:lstStyle/>
          <a:p>
            <a:r>
              <a:t>Buch III  - Definitionen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P spid="175" grpId="2" animBg="1" advAuto="0"/>
      <p:bldP spid="176" grpId="3" animBg="1" advAuto="0"/>
      <p:bldP spid="177" grpId="4" animBg="1" advAuto="0"/>
      <p:bldP spid="178"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pic>
        <p:nvPicPr>
          <p:cNvPr id="182" name="48EDE1CB-AF3D-440B-9DBD-2754ABD5470E-L0-001.jpeg" descr="48EDE1CB-AF3D-440B-9DBD-2754ABD5470E-L0-001.jpeg"/>
          <p:cNvPicPr>
            <a:picLocks noChangeAspect="1"/>
          </p:cNvPicPr>
          <p:nvPr/>
        </p:nvPicPr>
        <p:blipFill>
          <a:blip r:embed="rId2"/>
          <a:stretch>
            <a:fillRect/>
          </a:stretch>
        </p:blipFill>
        <p:spPr>
          <a:xfrm>
            <a:off x="165390" y="1461088"/>
            <a:ext cx="3842888" cy="3354273"/>
          </a:xfrm>
          <a:prstGeom prst="rect">
            <a:avLst/>
          </a:prstGeom>
          <a:ln w="12700">
            <a:miter lim="400000"/>
          </a:ln>
        </p:spPr>
      </p:pic>
      <p:pic>
        <p:nvPicPr>
          <p:cNvPr id="183" name="4CD70055-0A96-4CEE-A732-CE0385B5D6B1-L0-001.jpeg" descr="4CD70055-0A96-4CEE-A732-CE0385B5D6B1-L0-001.jpeg"/>
          <p:cNvPicPr>
            <a:picLocks noChangeAspect="1"/>
          </p:cNvPicPr>
          <p:nvPr/>
        </p:nvPicPr>
        <p:blipFill>
          <a:blip r:embed="rId3"/>
          <a:stretch>
            <a:fillRect/>
          </a:stretch>
        </p:blipFill>
        <p:spPr>
          <a:xfrm>
            <a:off x="150604" y="4968346"/>
            <a:ext cx="3848297" cy="3277139"/>
          </a:xfrm>
          <a:prstGeom prst="rect">
            <a:avLst/>
          </a:prstGeom>
          <a:ln w="12700">
            <a:miter lim="400000"/>
          </a:ln>
        </p:spPr>
      </p:pic>
      <p:pic>
        <p:nvPicPr>
          <p:cNvPr id="184" name="0328D27B-BECD-4281-BD16-838F5D2E9DA0-L0-001.jpeg" descr="0328D27B-BECD-4281-BD16-838F5D2E9DA0-L0-001.jpeg"/>
          <p:cNvPicPr>
            <a:picLocks noChangeAspect="1"/>
          </p:cNvPicPr>
          <p:nvPr/>
        </p:nvPicPr>
        <p:blipFill>
          <a:blip r:embed="rId4"/>
          <a:stretch>
            <a:fillRect/>
          </a:stretch>
        </p:blipFill>
        <p:spPr>
          <a:xfrm>
            <a:off x="4127598" y="1396882"/>
            <a:ext cx="4323631" cy="6959836"/>
          </a:xfrm>
          <a:prstGeom prst="rect">
            <a:avLst/>
          </a:prstGeom>
          <a:ln w="12700">
            <a:miter lim="400000"/>
          </a:ln>
        </p:spPr>
      </p:pic>
      <p:pic>
        <p:nvPicPr>
          <p:cNvPr id="185" name="0328D27B-BECD-4281-BD16-838F5D2E9DA0-L0-001.jpeg" descr="0328D27B-BECD-4281-BD16-838F5D2E9DA0-L0-001.jpeg"/>
          <p:cNvPicPr>
            <a:picLocks noChangeAspect="1"/>
          </p:cNvPicPr>
          <p:nvPr/>
        </p:nvPicPr>
        <p:blipFill>
          <a:blip r:embed="rId5"/>
          <a:stretch>
            <a:fillRect/>
          </a:stretch>
        </p:blipFill>
        <p:spPr>
          <a:xfrm>
            <a:off x="8646130" y="1429143"/>
            <a:ext cx="4083755" cy="6895314"/>
          </a:xfrm>
          <a:prstGeom prst="rect">
            <a:avLst/>
          </a:prstGeom>
          <a:ln w="12700">
            <a:miter lim="400000"/>
          </a:ln>
        </p:spPr>
      </p:pic>
      <p:sp>
        <p:nvSpPr>
          <p:cNvPr id="186" name="Buch III  - Propositionen"/>
          <p:cNvSpPr txBox="1">
            <a:spLocks noGrp="1"/>
          </p:cNvSpPr>
          <p:nvPr>
            <p:ph type="ctrTitle"/>
          </p:nvPr>
        </p:nvSpPr>
        <p:spPr>
          <a:xfrm>
            <a:off x="207528" y="184991"/>
            <a:ext cx="12073686" cy="901846"/>
          </a:xfrm>
          <a:prstGeom prst="rect">
            <a:avLst/>
          </a:prstGeom>
        </p:spPr>
        <p:txBody>
          <a:bodyPr/>
          <a:lstStyle/>
          <a:p>
            <a:r>
              <a:t>Buch III  - Propositionen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Foliennummer"/>
          <p:cNvSpPr txBox="1">
            <a:spLocks noGrp="1"/>
          </p:cNvSpPr>
          <p:nvPr>
            <p:ph type="sldNum" sz="quarter" idx="2"/>
          </p:nvPr>
        </p:nvSpPr>
        <p:spPr>
          <a:xfrm>
            <a:off x="6385373" y="9296400"/>
            <a:ext cx="227280" cy="3243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189" name="48EDE1CB-AF3D-440B-9DBD-2754ABD5470E-L0-001.jpeg" descr="48EDE1CB-AF3D-440B-9DBD-2754ABD5470E-L0-001.jpeg"/>
          <p:cNvPicPr>
            <a:picLocks noChangeAspect="1"/>
          </p:cNvPicPr>
          <p:nvPr/>
        </p:nvPicPr>
        <p:blipFill>
          <a:blip r:embed="rId2"/>
          <a:stretch>
            <a:fillRect/>
          </a:stretch>
        </p:blipFill>
        <p:spPr>
          <a:xfrm>
            <a:off x="165390" y="1461088"/>
            <a:ext cx="3842888" cy="3354273"/>
          </a:xfrm>
          <a:prstGeom prst="rect">
            <a:avLst/>
          </a:prstGeom>
          <a:ln w="12700">
            <a:miter lim="400000"/>
          </a:ln>
        </p:spPr>
      </p:pic>
      <p:pic>
        <p:nvPicPr>
          <p:cNvPr id="190" name="4CD70055-0A96-4CEE-A732-CE0385B5D6B1-L0-001.jpeg" descr="4CD70055-0A96-4CEE-A732-CE0385B5D6B1-L0-001.jpeg"/>
          <p:cNvPicPr>
            <a:picLocks noChangeAspect="1"/>
          </p:cNvPicPr>
          <p:nvPr/>
        </p:nvPicPr>
        <p:blipFill>
          <a:blip r:embed="rId3"/>
          <a:stretch>
            <a:fillRect/>
          </a:stretch>
        </p:blipFill>
        <p:spPr>
          <a:xfrm>
            <a:off x="150604" y="4968346"/>
            <a:ext cx="3848297" cy="3277139"/>
          </a:xfrm>
          <a:prstGeom prst="rect">
            <a:avLst/>
          </a:prstGeom>
          <a:ln w="12700">
            <a:miter lim="400000"/>
          </a:ln>
        </p:spPr>
      </p:pic>
      <p:pic>
        <p:nvPicPr>
          <p:cNvPr id="191" name="0328D27B-BECD-4281-BD16-838F5D2E9DA0-L0-001.jpeg" descr="0328D27B-BECD-4281-BD16-838F5D2E9DA0-L0-001.jpeg"/>
          <p:cNvPicPr>
            <a:picLocks noChangeAspect="1"/>
          </p:cNvPicPr>
          <p:nvPr/>
        </p:nvPicPr>
        <p:blipFill>
          <a:blip r:embed="rId4"/>
          <a:stretch>
            <a:fillRect/>
          </a:stretch>
        </p:blipFill>
        <p:spPr>
          <a:xfrm>
            <a:off x="4127598" y="1396882"/>
            <a:ext cx="4323631" cy="6959836"/>
          </a:xfrm>
          <a:prstGeom prst="rect">
            <a:avLst/>
          </a:prstGeom>
          <a:ln w="12700">
            <a:miter lim="400000"/>
          </a:ln>
        </p:spPr>
      </p:pic>
      <p:pic>
        <p:nvPicPr>
          <p:cNvPr id="192" name="0328D27B-BECD-4281-BD16-838F5D2E9DA0-L0-001.jpeg" descr="0328D27B-BECD-4281-BD16-838F5D2E9DA0-L0-001.jpeg"/>
          <p:cNvPicPr>
            <a:picLocks noChangeAspect="1"/>
          </p:cNvPicPr>
          <p:nvPr/>
        </p:nvPicPr>
        <p:blipFill>
          <a:blip r:embed="rId5"/>
          <a:stretch>
            <a:fillRect/>
          </a:stretch>
        </p:blipFill>
        <p:spPr>
          <a:xfrm>
            <a:off x="8646130" y="1429143"/>
            <a:ext cx="4083755" cy="6895314"/>
          </a:xfrm>
          <a:prstGeom prst="rect">
            <a:avLst/>
          </a:prstGeom>
          <a:ln w="12700">
            <a:miter lim="400000"/>
          </a:ln>
        </p:spPr>
      </p:pic>
      <p:sp>
        <p:nvSpPr>
          <p:cNvPr id="193" name="Buch III  - Propositionen"/>
          <p:cNvSpPr txBox="1">
            <a:spLocks noGrp="1"/>
          </p:cNvSpPr>
          <p:nvPr>
            <p:ph type="ctrTitle"/>
          </p:nvPr>
        </p:nvSpPr>
        <p:spPr>
          <a:xfrm>
            <a:off x="207528" y="184991"/>
            <a:ext cx="12073686" cy="901846"/>
          </a:xfrm>
          <a:prstGeom prst="rect">
            <a:avLst/>
          </a:prstGeom>
        </p:spPr>
        <p:txBody>
          <a:bodyPr/>
          <a:lstStyle/>
          <a:p>
            <a:r>
              <a:t>Buch III  - Propositionen</a:t>
            </a:r>
          </a:p>
        </p:txBody>
      </p:sp>
      <p:sp>
        <p:nvSpPr>
          <p:cNvPr id="194" name="Rechteck"/>
          <p:cNvSpPr/>
          <p:nvPr/>
        </p:nvSpPr>
        <p:spPr>
          <a:xfrm>
            <a:off x="97843" y="1422793"/>
            <a:ext cx="3977982" cy="311294"/>
          </a:xfrm>
          <a:prstGeom prst="rect">
            <a:avLst/>
          </a:prstGeom>
          <a:ln w="38100">
            <a:solidFill>
              <a:srgbClr val="FF6A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5" name="Rechteck"/>
          <p:cNvSpPr/>
          <p:nvPr/>
        </p:nvSpPr>
        <p:spPr>
          <a:xfrm>
            <a:off x="4228171" y="5971337"/>
            <a:ext cx="4292113" cy="457931"/>
          </a:xfrm>
          <a:prstGeom prst="rect">
            <a:avLst/>
          </a:prstGeom>
          <a:ln w="38100">
            <a:solidFill>
              <a:srgbClr val="FF6A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6" name="Rechteck"/>
          <p:cNvSpPr/>
          <p:nvPr/>
        </p:nvSpPr>
        <p:spPr>
          <a:xfrm>
            <a:off x="4228171" y="6489967"/>
            <a:ext cx="4292113" cy="457931"/>
          </a:xfrm>
          <a:prstGeom prst="rect">
            <a:avLst/>
          </a:prstGeom>
          <a:ln w="38100">
            <a:solidFill>
              <a:srgbClr val="FF6A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7" name="Rechteck"/>
          <p:cNvSpPr/>
          <p:nvPr/>
        </p:nvSpPr>
        <p:spPr>
          <a:xfrm>
            <a:off x="8598975" y="4152375"/>
            <a:ext cx="4292113" cy="617302"/>
          </a:xfrm>
          <a:prstGeom prst="rect">
            <a:avLst/>
          </a:prstGeom>
          <a:ln w="38100">
            <a:solidFill>
              <a:srgbClr val="FF6A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8" name="Rechteck"/>
          <p:cNvSpPr/>
          <p:nvPr/>
        </p:nvSpPr>
        <p:spPr>
          <a:xfrm>
            <a:off x="8598975" y="4823703"/>
            <a:ext cx="4292113" cy="457931"/>
          </a:xfrm>
          <a:prstGeom prst="rect">
            <a:avLst/>
          </a:prstGeom>
          <a:ln w="38100">
            <a:solidFill>
              <a:srgbClr val="FF6A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2692</Words>
  <Application>Microsoft Office PowerPoint</Application>
  <PresentationFormat>Benutzerdefiniert</PresentationFormat>
  <Paragraphs>292</Paragraphs>
  <Slides>36</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36</vt:i4>
      </vt:variant>
    </vt:vector>
  </HeadingPairs>
  <TitlesOfParts>
    <vt:vector size="44" baseType="lpstr">
      <vt:lpstr>Arial</vt:lpstr>
      <vt:lpstr>Helvetica</vt:lpstr>
      <vt:lpstr>Helvetica Light</vt:lpstr>
      <vt:lpstr>Helvetica Neue</vt:lpstr>
      <vt:lpstr>Helvetica Neue Light</vt:lpstr>
      <vt:lpstr>Helvetica Neue Medium</vt:lpstr>
      <vt:lpstr>Helvetica Neue Thin</vt:lpstr>
      <vt:lpstr>White</vt:lpstr>
      <vt:lpstr>PowerPoint-Präsentation</vt:lpstr>
      <vt:lpstr>Gliederung</vt:lpstr>
      <vt:lpstr>Euklid (von Alexandria)</vt:lpstr>
      <vt:lpstr>Elemente - Aufbau</vt:lpstr>
      <vt:lpstr>PowerPoint-Präsentation</vt:lpstr>
      <vt:lpstr>Buch III  - Definitionen</vt:lpstr>
      <vt:lpstr>Buch III  - Definitionen</vt:lpstr>
      <vt:lpstr>Buch III  - Propositionen</vt:lpstr>
      <vt:lpstr>Buch III  - Propositionen</vt:lpstr>
      <vt:lpstr>Proposition III.1 Den Mittelpunkt eines gegebenen Kreises auffinden</vt:lpstr>
      <vt:lpstr>Beweis</vt:lpstr>
      <vt:lpstr>PowerPoint-Präsentation</vt:lpstr>
      <vt:lpstr>Proposition III.21:  Peripheriewinkelsatz / Umfangswinkelsatz</vt:lpstr>
      <vt:lpstr>Beweis</vt:lpstr>
      <vt:lpstr>Proposition III.31</vt:lpstr>
      <vt:lpstr>Proposition III.31</vt:lpstr>
      <vt:lpstr>PowerPoint-Präsentation</vt:lpstr>
      <vt:lpstr>PowerPoint-Präsentation</vt:lpstr>
      <vt:lpstr>Satz des Thales</vt:lpstr>
      <vt:lpstr>Proposition III.31</vt:lpstr>
      <vt:lpstr>PowerPoint-Präsentation</vt:lpstr>
      <vt:lpstr>PowerPoint-Präsentation</vt:lpstr>
      <vt:lpstr>Proposition III.32: Sehnentangentenwinkelsatz </vt:lpstr>
      <vt:lpstr>Beweis</vt:lpstr>
      <vt:lpstr>PowerPoint-Präsentation</vt:lpstr>
      <vt:lpstr>PowerPoint-Präsentation</vt:lpstr>
      <vt:lpstr>PowerPoint-Präsentation</vt:lpstr>
      <vt:lpstr>Euklid</vt:lpstr>
      <vt:lpstr>PowerPoint-Präsentation</vt:lpstr>
      <vt:lpstr>Heute</vt:lpstr>
      <vt:lpstr>PowerPoint-Präsentation</vt:lpstr>
      <vt:lpstr>PowerPoint-Präsentation</vt:lpstr>
      <vt:lpstr>PowerPoint-Präsentation</vt:lpstr>
      <vt:lpstr>Vergleich</vt:lpstr>
      <vt:lpstr>Kritik</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Aline May</cp:lastModifiedBy>
  <cp:revision>9</cp:revision>
  <dcterms:modified xsi:type="dcterms:W3CDTF">2020-11-02T13:30:02Z</dcterms:modified>
</cp:coreProperties>
</file>