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82" r:id="rId3"/>
    <p:sldId id="257" r:id="rId4"/>
    <p:sldId id="258" r:id="rId5"/>
    <p:sldId id="259" r:id="rId6"/>
    <p:sldId id="263" r:id="rId7"/>
    <p:sldId id="264" r:id="rId8"/>
    <p:sldId id="269" r:id="rId9"/>
    <p:sldId id="270" r:id="rId10"/>
    <p:sldId id="275" r:id="rId11"/>
    <p:sldId id="260" r:id="rId12"/>
    <p:sldId id="261" r:id="rId13"/>
    <p:sldId id="271" r:id="rId14"/>
    <p:sldId id="272" r:id="rId15"/>
    <p:sldId id="273" r:id="rId16"/>
    <p:sldId id="274" r:id="rId17"/>
    <p:sldId id="276" r:id="rId18"/>
    <p:sldId id="281" r:id="rId19"/>
    <p:sldId id="266" r:id="rId20"/>
    <p:sldId id="279" r:id="rId21"/>
    <p:sldId id="262" r:id="rId22"/>
    <p:sldId id="265" r:id="rId23"/>
    <p:sldId id="277" r:id="rId24"/>
    <p:sldId id="278" r:id="rId25"/>
    <p:sldId id="280" r:id="rId26"/>
    <p:sldId id="268" r:id="rId2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F7A394-5104-D0A6-E401-C063C2D7F0CD}" v="2284" dt="2020-11-15T19:18:34.429"/>
    <p1510:client id="{2076A42C-5E72-430A-988C-B65839FE21E6}" v="152" dt="2020-11-17T13:11:50.094"/>
    <p1510:client id="{5EAE4488-AF27-43B4-8AAF-D2E3FFE778F1}" v="1494" dt="2020-11-09T17:30:19.328"/>
    <p1510:client id="{6293D60E-2813-FB1A-268E-08D6E4B77100}" v="145" dt="2020-11-09T17:32:32.172"/>
    <p1510:client id="{77BB42B7-D25E-7DEB-95C1-96C5EF60C657}" v="9" dt="2020-11-16T13:54:34.900"/>
    <p1510:client id="{9A3CD2EA-FAFF-19C1-BCF2-6B949C37B474}" v="12" dt="2020-11-11T18:14:21.314"/>
    <p1510:client id="{EE0D12F8-DED0-CECD-15F1-4C5EFCABC730}" v="4960" dt="2020-11-16T22:23:54.592"/>
    <p1510:client id="{FE982C73-AA71-11A8-C9BE-EACA9AA72CD1}" v="157" dt="2020-11-17T13:11:54.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1152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dirty="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59317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dirty="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8154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dirty="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a:p>
        </p:txBody>
      </p:sp>
    </p:spTree>
    <p:extLst>
      <p:ext uri="{BB962C8B-B14F-4D97-AF65-F5344CB8AC3E}">
        <p14:creationId xmlns:p14="http://schemas.microsoft.com/office/powerpoint/2010/main" val="217711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057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dirty="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94207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dirty="0"/>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411717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628378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11/17/2020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701152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11/17/2020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13010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824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11/17/2020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3581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en.wikipedia.org/wiki/Rotational_symmetry" TargetMode="External"/><Relationship Id="rId3" Type="http://schemas.openxmlformats.org/officeDocument/2006/relationships/hyperlink" Target="https://en.wikipedia.org/wiki/Antiphon_(orator" TargetMode="External"/><Relationship Id="rId7" Type="http://schemas.openxmlformats.org/officeDocument/2006/relationships/hyperlink" Target="https://de.wikipedia.org/wiki/Drehgruppe" TargetMode="External"/><Relationship Id="rId2" Type="http://schemas.openxmlformats.org/officeDocument/2006/relationships/hyperlink" Target="https://de.wikipedia.org/wiki/Eudoxos_von_Knidos" TargetMode="External"/><Relationship Id="rId1" Type="http://schemas.openxmlformats.org/officeDocument/2006/relationships/slideLayout" Target="../slideLayouts/slideLayout2.xml"/><Relationship Id="rId6" Type="http://schemas.openxmlformats.org/officeDocument/2006/relationships/hyperlink" Target="https://de.wikipedia.org/wiki/Sph%C3%A4rische_Geometrie" TargetMode="External"/><Relationship Id="rId5" Type="http://schemas.openxmlformats.org/officeDocument/2006/relationships/hyperlink" Target="https://mathcs.clarku.edu/~djoyce/java/elements/bookXII/bookXII.html" TargetMode="External"/><Relationship Id="rId4" Type="http://schemas.openxmlformats.org/officeDocument/2006/relationships/hyperlink" Target="http://opera-platonis.de/euklid/Buch12.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a:ea typeface="+mj-lt"/>
                <a:cs typeface="+mj-lt"/>
              </a:rPr>
              <a:t>Kugeln bei Euklid und heute: Euclids Buch 12</a:t>
            </a:r>
          </a:p>
        </p:txBody>
      </p:sp>
      <p:sp>
        <p:nvSpPr>
          <p:cNvPr id="3" name="Untertitel 2"/>
          <p:cNvSpPr>
            <a:spLocks noGrp="1"/>
          </p:cNvSpPr>
          <p:nvPr>
            <p:ph type="subTitle" idx="1"/>
          </p:nvPr>
        </p:nvSpPr>
        <p:spPr/>
        <p:txBody>
          <a:bodyPr vert="horz" lIns="91440" tIns="45720" rIns="91440" bIns="45720" rtlCol="0" anchor="t">
            <a:normAutofit/>
          </a:bodyPr>
          <a:lstStyle/>
          <a:p>
            <a:r>
              <a:rPr lang="de-DE" cap="none">
                <a:cs typeface="Calibri Light"/>
              </a:rPr>
              <a:t>Proseminar: Beispiele geometrischer Strukturen WS20/21</a:t>
            </a:r>
          </a:p>
          <a:p>
            <a:r>
              <a:rPr lang="de-DE" cap="none">
                <a:cs typeface="Calibri Light"/>
              </a:rPr>
              <a:t>Referent: Richard Mohr </a:t>
            </a:r>
          </a:p>
        </p:txBody>
      </p:sp>
    </p:spTree>
    <p:extLst>
      <p:ext uri="{BB962C8B-B14F-4D97-AF65-F5344CB8AC3E}">
        <p14:creationId xmlns:p14="http://schemas.microsoft.com/office/powerpoint/2010/main" val="1577499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85C99-024C-42CD-81B2-C1679F6AF8DB}"/>
              </a:ext>
            </a:extLst>
          </p:cNvPr>
          <p:cNvSpPr>
            <a:spLocks noGrp="1"/>
          </p:cNvSpPr>
          <p:nvPr>
            <p:ph type="title"/>
          </p:nvPr>
        </p:nvSpPr>
        <p:spPr/>
        <p:txBody>
          <a:bodyPr/>
          <a:lstStyle/>
          <a:p>
            <a:r>
              <a:rPr lang="de-DE">
                <a:cs typeface="Calibri Light"/>
              </a:rPr>
              <a:t>Proposition 12.1</a:t>
            </a:r>
            <a:endParaRPr lang="de-DE"/>
          </a:p>
        </p:txBody>
      </p:sp>
      <p:sp>
        <p:nvSpPr>
          <p:cNvPr id="3" name="Content Placeholder 2">
            <a:extLst>
              <a:ext uri="{FF2B5EF4-FFF2-40B4-BE49-F238E27FC236}">
                <a16:creationId xmlns:a16="http://schemas.microsoft.com/office/drawing/2014/main" id="{FE110AFC-83C1-4370-A2D2-69384900738B}"/>
              </a:ext>
            </a:extLst>
          </p:cNvPr>
          <p:cNvSpPr>
            <a:spLocks noGrp="1"/>
          </p:cNvSpPr>
          <p:nvPr>
            <p:ph idx="1"/>
          </p:nvPr>
        </p:nvSpPr>
        <p:spPr/>
        <p:txBody>
          <a:bodyPr vert="horz" lIns="0" tIns="45720" rIns="0" bIns="45720" rtlCol="0" anchor="t">
            <a:normAutofit/>
          </a:bodyPr>
          <a:lstStyle/>
          <a:p>
            <a:r>
              <a:rPr lang="de-DE">
                <a:cs typeface="Calibri"/>
              </a:rPr>
              <a:t>Ähnliche Polygone, die einem Kreis einbeschrieben sind, stehen im Verhältnis der Quadrate über den Durchmesser der Kreise.</a:t>
            </a:r>
          </a:p>
          <a:p>
            <a:endParaRPr lang="de-DE">
              <a:cs typeface="Calibri"/>
            </a:endParaRPr>
          </a:p>
          <a:p>
            <a:r>
              <a:rPr lang="de-DE">
                <a:cs typeface="Calibri"/>
              </a:rPr>
              <a:t>Bedeutung:</a:t>
            </a:r>
          </a:p>
          <a:p>
            <a:r>
              <a:rPr lang="de-DE">
                <a:cs typeface="Calibri"/>
              </a:rPr>
              <a:t>Seien P1, P2 Polygone in zwei verschiedenen Kreisen mit Durchmesser D1 und D2. Dann gilt</a:t>
            </a:r>
            <a:br>
              <a:rPr lang="de-DE">
                <a:cs typeface="Calibri"/>
              </a:rPr>
            </a:br>
            <a:r>
              <a:rPr lang="de-DE">
                <a:cs typeface="Calibri"/>
              </a:rPr>
              <a:t>Flächeninhalt(P1) / Flächeninhalt(P2) = D1^2 / D2^2</a:t>
            </a:r>
          </a:p>
        </p:txBody>
      </p:sp>
    </p:spTree>
    <p:extLst>
      <p:ext uri="{BB962C8B-B14F-4D97-AF65-F5344CB8AC3E}">
        <p14:creationId xmlns:p14="http://schemas.microsoft.com/office/powerpoint/2010/main" val="2112067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DF8F6-BA37-4712-AB1A-00BBCB59015D}"/>
              </a:ext>
            </a:extLst>
          </p:cNvPr>
          <p:cNvSpPr>
            <a:spLocks noGrp="1"/>
          </p:cNvSpPr>
          <p:nvPr>
            <p:ph type="title"/>
          </p:nvPr>
        </p:nvSpPr>
        <p:spPr/>
        <p:txBody>
          <a:bodyPr/>
          <a:lstStyle/>
          <a:p>
            <a:r>
              <a:rPr lang="de-DE">
                <a:cs typeface="Calibri Light"/>
              </a:rPr>
              <a:t>Proposition 12.2</a:t>
            </a:r>
            <a:endParaRPr lang="de-DE"/>
          </a:p>
        </p:txBody>
      </p:sp>
      <p:sp>
        <p:nvSpPr>
          <p:cNvPr id="3" name="Content Placeholder 2">
            <a:extLst>
              <a:ext uri="{FF2B5EF4-FFF2-40B4-BE49-F238E27FC236}">
                <a16:creationId xmlns:a16="http://schemas.microsoft.com/office/drawing/2014/main" id="{CF1DA68C-9DD6-48CB-AF49-99C46929C1FF}"/>
              </a:ext>
            </a:extLst>
          </p:cNvPr>
          <p:cNvSpPr>
            <a:spLocks noGrp="1"/>
          </p:cNvSpPr>
          <p:nvPr>
            <p:ph idx="1"/>
          </p:nvPr>
        </p:nvSpPr>
        <p:spPr/>
        <p:txBody>
          <a:bodyPr vert="horz" lIns="91440" tIns="45720" rIns="91440" bIns="45720" rtlCol="0" anchor="t">
            <a:normAutofit/>
          </a:bodyPr>
          <a:lstStyle/>
          <a:p>
            <a:r>
              <a:rPr lang="de">
                <a:latin typeface="Calibri"/>
                <a:cs typeface="Calibri Light"/>
              </a:rPr>
              <a:t>Kreise stehen im Verhältnis der Quadrate über ihren Durchmesser</a:t>
            </a:r>
          </a:p>
          <a:p>
            <a:endParaRPr lang="de">
              <a:latin typeface="Calibri"/>
              <a:cs typeface="Calibri Light"/>
            </a:endParaRPr>
          </a:p>
          <a:p>
            <a:endParaRPr lang="de">
              <a:latin typeface="Calibri"/>
              <a:cs typeface="Calibri Light"/>
            </a:endParaRPr>
          </a:p>
          <a:p>
            <a:r>
              <a:rPr lang="de">
                <a:latin typeface="Calibri"/>
                <a:cs typeface="Calibri Light"/>
              </a:rPr>
              <a:t>Bedeutung:</a:t>
            </a:r>
          </a:p>
          <a:p>
            <a:r>
              <a:rPr lang="de">
                <a:latin typeface="Calibri"/>
                <a:cs typeface="Calibri Light"/>
              </a:rPr>
              <a:t>Seien A und B Kreise mit Radius a und b. Dann gilt</a:t>
            </a:r>
            <a:br>
              <a:rPr lang="de">
                <a:latin typeface="Calibri"/>
                <a:cs typeface="Calibri Light"/>
              </a:rPr>
            </a:br>
            <a:r>
              <a:rPr lang="de">
                <a:latin typeface="Calibri"/>
                <a:cs typeface="Calibri Light"/>
              </a:rPr>
              <a:t>Flächeninhalt(A) / Flächeninhalt(B) = a^2 / b^2</a:t>
            </a:r>
          </a:p>
        </p:txBody>
      </p:sp>
    </p:spTree>
    <p:extLst>
      <p:ext uri="{BB962C8B-B14F-4D97-AF65-F5344CB8AC3E}">
        <p14:creationId xmlns:p14="http://schemas.microsoft.com/office/powerpoint/2010/main" val="3581941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FA5BC-8B39-4E50-820E-C36001D3156E}"/>
              </a:ext>
            </a:extLst>
          </p:cNvPr>
          <p:cNvSpPr>
            <a:spLocks noGrp="1"/>
          </p:cNvSpPr>
          <p:nvPr>
            <p:ph type="title"/>
          </p:nvPr>
        </p:nvSpPr>
        <p:spPr/>
        <p:txBody>
          <a:bodyPr/>
          <a:lstStyle/>
          <a:p>
            <a:r>
              <a:rPr lang="de-DE">
                <a:ea typeface="+mj-lt"/>
                <a:cs typeface="+mj-lt"/>
              </a:rPr>
              <a:t>Proposition 12.2-Beweis</a:t>
            </a:r>
          </a:p>
        </p:txBody>
      </p:sp>
      <p:sp>
        <p:nvSpPr>
          <p:cNvPr id="3" name="Content Placeholder 2">
            <a:extLst>
              <a:ext uri="{FF2B5EF4-FFF2-40B4-BE49-F238E27FC236}">
                <a16:creationId xmlns:a16="http://schemas.microsoft.com/office/drawing/2014/main" id="{3FD486A6-B150-4A2E-A5CA-8D8B29F50AE3}"/>
              </a:ext>
            </a:extLst>
          </p:cNvPr>
          <p:cNvSpPr>
            <a:spLocks noGrp="1"/>
          </p:cNvSpPr>
          <p:nvPr>
            <p:ph idx="1"/>
          </p:nvPr>
        </p:nvSpPr>
        <p:spPr/>
        <p:txBody>
          <a:bodyPr vert="horz" lIns="0" tIns="45720" rIns="0" bIns="45720" rtlCol="0" anchor="t">
            <a:normAutofit/>
          </a:bodyPr>
          <a:lstStyle/>
          <a:p>
            <a:r>
              <a:rPr lang="de-DE">
                <a:cs typeface="Calibri"/>
              </a:rPr>
              <a:t>Seien ABCD, EFGH Kreise und BD, FH ihre Durchmesser.</a:t>
            </a:r>
            <a:endParaRPr lang="de-DE"/>
          </a:p>
          <a:p>
            <a:r>
              <a:rPr lang="de-DE">
                <a:cs typeface="Calibri"/>
              </a:rPr>
              <a:t>Annahme: BD^2 / FH^2 ≠ </a:t>
            </a:r>
            <a:r>
              <a:rPr lang="de">
                <a:cs typeface="Calibri"/>
              </a:rPr>
              <a:t>Flächeninhalt(</a:t>
            </a:r>
            <a:r>
              <a:rPr lang="de-DE">
                <a:cs typeface="Calibri"/>
              </a:rPr>
              <a:t>ABCD) / </a:t>
            </a:r>
            <a:r>
              <a:rPr lang="de">
                <a:cs typeface="Calibri"/>
              </a:rPr>
              <a:t>Flächeninhalt(</a:t>
            </a:r>
            <a:r>
              <a:rPr lang="de-DE">
                <a:cs typeface="Calibri"/>
              </a:rPr>
              <a:t>EFGH)</a:t>
            </a:r>
          </a:p>
          <a:p>
            <a:r>
              <a:rPr lang="de-DE">
                <a:cs typeface="Calibri"/>
              </a:rPr>
              <a:t>1.Fall: </a:t>
            </a:r>
            <a:r>
              <a:rPr lang="de-DE">
                <a:ea typeface="+mn-lt"/>
                <a:cs typeface="+mn-lt"/>
              </a:rPr>
              <a:t>BD^2 / FH^2 = </a:t>
            </a:r>
            <a:r>
              <a:rPr lang="de">
                <a:ea typeface="+mn-lt"/>
                <a:cs typeface="+mn-lt"/>
              </a:rPr>
              <a:t>Flächeninhalt(</a:t>
            </a:r>
            <a:r>
              <a:rPr lang="de-DE">
                <a:ea typeface="+mn-lt"/>
                <a:cs typeface="+mn-lt"/>
              </a:rPr>
              <a:t>ABCD) / S mit S &lt; </a:t>
            </a:r>
            <a:r>
              <a:rPr lang="de">
                <a:ea typeface="+mn-lt"/>
                <a:cs typeface="+mn-lt"/>
              </a:rPr>
              <a:t>Flächeninhalt(</a:t>
            </a:r>
            <a:r>
              <a:rPr lang="de-DE">
                <a:ea typeface="+mn-lt"/>
                <a:cs typeface="+mn-lt"/>
              </a:rPr>
              <a:t>EFGH)</a:t>
            </a:r>
          </a:p>
          <a:p>
            <a:r>
              <a:rPr lang="de-DE">
                <a:cs typeface="Calibri"/>
              </a:rPr>
              <a:t>2.Fall: </a:t>
            </a:r>
            <a:r>
              <a:rPr lang="de-DE">
                <a:ea typeface="+mn-lt"/>
                <a:cs typeface="+mn-lt"/>
              </a:rPr>
              <a:t>BD^2 / FH^2 = </a:t>
            </a:r>
            <a:r>
              <a:rPr lang="de">
                <a:ea typeface="+mn-lt"/>
                <a:cs typeface="+mn-lt"/>
              </a:rPr>
              <a:t>Flächeninhalt(</a:t>
            </a:r>
            <a:r>
              <a:rPr lang="de-DE">
                <a:ea typeface="+mn-lt"/>
                <a:cs typeface="+mn-lt"/>
              </a:rPr>
              <a:t>ABCD) / S mit S &gt; </a:t>
            </a:r>
            <a:r>
              <a:rPr lang="de">
                <a:ea typeface="+mn-lt"/>
                <a:cs typeface="+mn-lt"/>
              </a:rPr>
              <a:t>Flächeninhalt(</a:t>
            </a:r>
            <a:r>
              <a:rPr lang="de-DE">
                <a:ea typeface="+mn-lt"/>
                <a:cs typeface="+mn-lt"/>
              </a:rPr>
              <a:t>EFGH)</a:t>
            </a:r>
          </a:p>
          <a:p>
            <a:endParaRPr lang="de-DE">
              <a:cs typeface="Calibri"/>
            </a:endParaRPr>
          </a:p>
        </p:txBody>
      </p:sp>
      <p:sp>
        <p:nvSpPr>
          <p:cNvPr id="5" name="Ellipse 4">
            <a:extLst>
              <a:ext uri="{FF2B5EF4-FFF2-40B4-BE49-F238E27FC236}">
                <a16:creationId xmlns:a16="http://schemas.microsoft.com/office/drawing/2014/main" id="{02D5BA08-362D-4AFD-A825-0620C079085D}"/>
              </a:ext>
            </a:extLst>
          </p:cNvPr>
          <p:cNvSpPr/>
          <p:nvPr/>
        </p:nvSpPr>
        <p:spPr>
          <a:xfrm>
            <a:off x="4804523" y="4154580"/>
            <a:ext cx="1556035" cy="15516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3B60B681-E3AA-42C1-9678-D8861338C3F6}"/>
              </a:ext>
            </a:extLst>
          </p:cNvPr>
          <p:cNvSpPr txBox="1"/>
          <p:nvPr/>
        </p:nvSpPr>
        <p:spPr>
          <a:xfrm>
            <a:off x="5413562" y="3862668"/>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A</a:t>
            </a:r>
          </a:p>
        </p:txBody>
      </p:sp>
      <p:sp>
        <p:nvSpPr>
          <p:cNvPr id="6" name="Textfeld 5">
            <a:extLst>
              <a:ext uri="{FF2B5EF4-FFF2-40B4-BE49-F238E27FC236}">
                <a16:creationId xmlns:a16="http://schemas.microsoft.com/office/drawing/2014/main" id="{BBA67141-82EC-499F-859A-2BC36F834C39}"/>
              </a:ext>
            </a:extLst>
          </p:cNvPr>
          <p:cNvSpPr txBox="1"/>
          <p:nvPr/>
        </p:nvSpPr>
        <p:spPr>
          <a:xfrm>
            <a:off x="6363820" y="4705350"/>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D</a:t>
            </a:r>
          </a:p>
        </p:txBody>
      </p:sp>
      <p:sp>
        <p:nvSpPr>
          <p:cNvPr id="7" name="Textfeld 6">
            <a:extLst>
              <a:ext uri="{FF2B5EF4-FFF2-40B4-BE49-F238E27FC236}">
                <a16:creationId xmlns:a16="http://schemas.microsoft.com/office/drawing/2014/main" id="{10E00CB5-2A91-454C-8058-4AC30FEBF15C}"/>
              </a:ext>
            </a:extLst>
          </p:cNvPr>
          <p:cNvSpPr txBox="1"/>
          <p:nvPr/>
        </p:nvSpPr>
        <p:spPr>
          <a:xfrm>
            <a:off x="5413561" y="5682502"/>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C</a:t>
            </a:r>
          </a:p>
        </p:txBody>
      </p:sp>
      <p:sp>
        <p:nvSpPr>
          <p:cNvPr id="8" name="Textfeld 7">
            <a:extLst>
              <a:ext uri="{FF2B5EF4-FFF2-40B4-BE49-F238E27FC236}">
                <a16:creationId xmlns:a16="http://schemas.microsoft.com/office/drawing/2014/main" id="{F38EDD2B-A25B-47A1-8F7C-9512F27FFADA}"/>
              </a:ext>
            </a:extLst>
          </p:cNvPr>
          <p:cNvSpPr txBox="1"/>
          <p:nvPr/>
        </p:nvSpPr>
        <p:spPr>
          <a:xfrm>
            <a:off x="4526055" y="4705349"/>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B</a:t>
            </a:r>
          </a:p>
        </p:txBody>
      </p:sp>
      <p:cxnSp>
        <p:nvCxnSpPr>
          <p:cNvPr id="9" name="Gerade Verbindung mit Pfeil 8">
            <a:extLst>
              <a:ext uri="{FF2B5EF4-FFF2-40B4-BE49-F238E27FC236}">
                <a16:creationId xmlns:a16="http://schemas.microsoft.com/office/drawing/2014/main" id="{3F9C5C69-8A59-4F79-92AF-787CC22C5ADE}"/>
              </a:ext>
            </a:extLst>
          </p:cNvPr>
          <p:cNvCxnSpPr/>
          <p:nvPr/>
        </p:nvCxnSpPr>
        <p:spPr>
          <a:xfrm flipV="1">
            <a:off x="4803402" y="4888566"/>
            <a:ext cx="1559858" cy="8964"/>
          </a:xfrm>
          <a:prstGeom prst="straightConnector1">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4313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E8D7C-1301-489F-A881-157EC611F956}"/>
              </a:ext>
            </a:extLst>
          </p:cNvPr>
          <p:cNvSpPr>
            <a:spLocks noGrp="1"/>
          </p:cNvSpPr>
          <p:nvPr>
            <p:ph type="title"/>
          </p:nvPr>
        </p:nvSpPr>
        <p:spPr/>
        <p:txBody>
          <a:bodyPr/>
          <a:lstStyle/>
          <a:p>
            <a:r>
              <a:rPr lang="de-DE">
                <a:cs typeface="Calibri Light"/>
              </a:rPr>
              <a:t>Proposition 12.2-Beweis</a:t>
            </a:r>
            <a:endParaRPr lang="de-DE">
              <a:ea typeface="+mj-lt"/>
              <a:cs typeface="+mj-lt"/>
            </a:endParaRPr>
          </a:p>
        </p:txBody>
      </p:sp>
      <p:sp>
        <p:nvSpPr>
          <p:cNvPr id="3" name="Content Placeholder 2">
            <a:extLst>
              <a:ext uri="{FF2B5EF4-FFF2-40B4-BE49-F238E27FC236}">
                <a16:creationId xmlns:a16="http://schemas.microsoft.com/office/drawing/2014/main" id="{0F782FC3-7031-4D10-8033-AA2ED01CB63F}"/>
              </a:ext>
            </a:extLst>
          </p:cNvPr>
          <p:cNvSpPr>
            <a:spLocks noGrp="1"/>
          </p:cNvSpPr>
          <p:nvPr>
            <p:ph idx="1"/>
          </p:nvPr>
        </p:nvSpPr>
        <p:spPr/>
        <p:txBody>
          <a:bodyPr vert="horz" lIns="0" tIns="45720" rIns="0" bIns="45720" rtlCol="0" anchor="t">
            <a:normAutofit/>
          </a:bodyPr>
          <a:lstStyle/>
          <a:p>
            <a:r>
              <a:rPr lang="de-DE">
                <a:ea typeface="+mn-lt"/>
                <a:cs typeface="+mn-lt"/>
              </a:rPr>
              <a:t>1.Fall: </a:t>
            </a:r>
            <a:r>
              <a:rPr lang="de-DE">
                <a:cs typeface="Calibri"/>
              </a:rPr>
              <a:t>BD^2 / FH^2 = </a:t>
            </a:r>
            <a:r>
              <a:rPr lang="de">
                <a:cs typeface="Calibri"/>
              </a:rPr>
              <a:t>Flächeninhalt(</a:t>
            </a:r>
            <a:r>
              <a:rPr lang="de-DE">
                <a:cs typeface="Calibri"/>
              </a:rPr>
              <a:t>ABCD) / S mit S &lt; </a:t>
            </a:r>
            <a:r>
              <a:rPr lang="de">
                <a:cs typeface="Calibri"/>
              </a:rPr>
              <a:t>Flächeninhalt(</a:t>
            </a:r>
            <a:r>
              <a:rPr lang="de-DE">
                <a:cs typeface="Calibri"/>
              </a:rPr>
              <a:t>EFGH)</a:t>
            </a:r>
            <a:endParaRPr lang="de-DE">
              <a:ea typeface="+mn-lt"/>
              <a:cs typeface="+mn-lt"/>
            </a:endParaRPr>
          </a:p>
          <a:p>
            <a:r>
              <a:rPr lang="de-DE">
                <a:cs typeface="Calibri"/>
              </a:rPr>
              <a:t>Zeichne ein Viereck durch die Punkte E, F, G, H im innerren des Kreises und ein Vierrck an den Tangeten der Punkte um den Kreis.</a:t>
            </a:r>
            <a:br>
              <a:rPr lang="de-DE">
                <a:cs typeface="Calibri"/>
              </a:rPr>
            </a:br>
            <a:r>
              <a:rPr lang="de-DE">
                <a:ea typeface="+mn-lt"/>
                <a:cs typeface="+mn-lt"/>
              </a:rPr>
              <a:t>Das aüßere Viereck ist größer als der Kreis. </a:t>
            </a:r>
            <a:r>
              <a:rPr lang="de-DE">
                <a:cs typeface="Calibri"/>
              </a:rPr>
              <a:t>Das innere Viereck hat die Hälfte des Flächeninhalts des äußeren Vierecks. Damit hat das innere Viereck mehr als halb so groß wie der Kreis</a:t>
            </a:r>
          </a:p>
        </p:txBody>
      </p:sp>
      <p:sp>
        <p:nvSpPr>
          <p:cNvPr id="5" name="Ellipse 4">
            <a:extLst>
              <a:ext uri="{FF2B5EF4-FFF2-40B4-BE49-F238E27FC236}">
                <a16:creationId xmlns:a16="http://schemas.microsoft.com/office/drawing/2014/main" id="{69CD9427-36C1-4DD0-9FDC-F13B3B0EBDBA}"/>
              </a:ext>
            </a:extLst>
          </p:cNvPr>
          <p:cNvSpPr/>
          <p:nvPr/>
        </p:nvSpPr>
        <p:spPr>
          <a:xfrm>
            <a:off x="4813487" y="4145615"/>
            <a:ext cx="1556035" cy="15516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8F8B301A-4EEE-4576-8E46-37614F4AF20E}"/>
              </a:ext>
            </a:extLst>
          </p:cNvPr>
          <p:cNvSpPr txBox="1"/>
          <p:nvPr/>
        </p:nvSpPr>
        <p:spPr>
          <a:xfrm>
            <a:off x="5413562" y="3862668"/>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E</a:t>
            </a:r>
          </a:p>
        </p:txBody>
      </p:sp>
      <p:sp>
        <p:nvSpPr>
          <p:cNvPr id="9" name="Textfeld 8">
            <a:extLst>
              <a:ext uri="{FF2B5EF4-FFF2-40B4-BE49-F238E27FC236}">
                <a16:creationId xmlns:a16="http://schemas.microsoft.com/office/drawing/2014/main" id="{983ED93B-A345-4328-BDCB-92C41393289A}"/>
              </a:ext>
            </a:extLst>
          </p:cNvPr>
          <p:cNvSpPr txBox="1"/>
          <p:nvPr/>
        </p:nvSpPr>
        <p:spPr>
          <a:xfrm>
            <a:off x="6363820" y="4705350"/>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H</a:t>
            </a:r>
          </a:p>
        </p:txBody>
      </p:sp>
      <p:sp>
        <p:nvSpPr>
          <p:cNvPr id="11" name="Textfeld 10">
            <a:extLst>
              <a:ext uri="{FF2B5EF4-FFF2-40B4-BE49-F238E27FC236}">
                <a16:creationId xmlns:a16="http://schemas.microsoft.com/office/drawing/2014/main" id="{208931B5-DEBF-4159-87E3-0E71B4BF9AA6}"/>
              </a:ext>
            </a:extLst>
          </p:cNvPr>
          <p:cNvSpPr txBox="1"/>
          <p:nvPr/>
        </p:nvSpPr>
        <p:spPr>
          <a:xfrm>
            <a:off x="5413561" y="5682502"/>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G</a:t>
            </a:r>
          </a:p>
        </p:txBody>
      </p:sp>
      <p:sp>
        <p:nvSpPr>
          <p:cNvPr id="13" name="Textfeld 12">
            <a:extLst>
              <a:ext uri="{FF2B5EF4-FFF2-40B4-BE49-F238E27FC236}">
                <a16:creationId xmlns:a16="http://schemas.microsoft.com/office/drawing/2014/main" id="{7BDC0CC3-6523-4C54-8C81-4BEF9EAFC346}"/>
              </a:ext>
            </a:extLst>
          </p:cNvPr>
          <p:cNvSpPr txBox="1"/>
          <p:nvPr/>
        </p:nvSpPr>
        <p:spPr>
          <a:xfrm>
            <a:off x="4526055" y="4705349"/>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F</a:t>
            </a:r>
          </a:p>
        </p:txBody>
      </p:sp>
      <p:cxnSp>
        <p:nvCxnSpPr>
          <p:cNvPr id="15" name="Gerade Verbindung mit Pfeil 14">
            <a:extLst>
              <a:ext uri="{FF2B5EF4-FFF2-40B4-BE49-F238E27FC236}">
                <a16:creationId xmlns:a16="http://schemas.microsoft.com/office/drawing/2014/main" id="{B55BA94B-54A9-477F-BD41-1FA86FAFF6F9}"/>
              </a:ext>
            </a:extLst>
          </p:cNvPr>
          <p:cNvCxnSpPr/>
          <p:nvPr/>
        </p:nvCxnSpPr>
        <p:spPr>
          <a:xfrm flipV="1">
            <a:off x="4803402" y="4162426"/>
            <a:ext cx="753035" cy="744068"/>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6" name="Gerade Verbindung mit Pfeil 15">
            <a:extLst>
              <a:ext uri="{FF2B5EF4-FFF2-40B4-BE49-F238E27FC236}">
                <a16:creationId xmlns:a16="http://schemas.microsoft.com/office/drawing/2014/main" id="{537F3A0F-5816-4F0B-9044-E775FD129052}"/>
              </a:ext>
            </a:extLst>
          </p:cNvPr>
          <p:cNvCxnSpPr>
            <a:cxnSpLocks/>
          </p:cNvCxnSpPr>
          <p:nvPr/>
        </p:nvCxnSpPr>
        <p:spPr>
          <a:xfrm>
            <a:off x="5565401" y="4162424"/>
            <a:ext cx="797859" cy="69924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7" name="Gerade Verbindung mit Pfeil 16">
            <a:extLst>
              <a:ext uri="{FF2B5EF4-FFF2-40B4-BE49-F238E27FC236}">
                <a16:creationId xmlns:a16="http://schemas.microsoft.com/office/drawing/2014/main" id="{B9C65031-AABE-46BB-92ED-A543678235C0}"/>
              </a:ext>
            </a:extLst>
          </p:cNvPr>
          <p:cNvCxnSpPr>
            <a:cxnSpLocks/>
          </p:cNvCxnSpPr>
          <p:nvPr/>
        </p:nvCxnSpPr>
        <p:spPr>
          <a:xfrm flipV="1">
            <a:off x="5565401" y="4852707"/>
            <a:ext cx="797859" cy="84268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8" name="Gerade Verbindung mit Pfeil 17">
            <a:extLst>
              <a:ext uri="{FF2B5EF4-FFF2-40B4-BE49-F238E27FC236}">
                <a16:creationId xmlns:a16="http://schemas.microsoft.com/office/drawing/2014/main" id="{457B2812-B83A-409B-9053-67FC63F33E2E}"/>
              </a:ext>
            </a:extLst>
          </p:cNvPr>
          <p:cNvCxnSpPr>
            <a:cxnSpLocks/>
          </p:cNvCxnSpPr>
          <p:nvPr/>
        </p:nvCxnSpPr>
        <p:spPr>
          <a:xfrm>
            <a:off x="4803402" y="4897529"/>
            <a:ext cx="753035" cy="788895"/>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9" name="Gerade Verbindung mit Pfeil 18">
            <a:extLst>
              <a:ext uri="{FF2B5EF4-FFF2-40B4-BE49-F238E27FC236}">
                <a16:creationId xmlns:a16="http://schemas.microsoft.com/office/drawing/2014/main" id="{D21DCB17-A237-451A-932A-64193BEEED24}"/>
              </a:ext>
            </a:extLst>
          </p:cNvPr>
          <p:cNvCxnSpPr>
            <a:cxnSpLocks/>
          </p:cNvCxnSpPr>
          <p:nvPr/>
        </p:nvCxnSpPr>
        <p:spPr>
          <a:xfrm flipH="1" flipV="1">
            <a:off x="4812365" y="4153463"/>
            <a:ext cx="8966" cy="155089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0" name="Gerade Verbindung mit Pfeil 19">
            <a:extLst>
              <a:ext uri="{FF2B5EF4-FFF2-40B4-BE49-F238E27FC236}">
                <a16:creationId xmlns:a16="http://schemas.microsoft.com/office/drawing/2014/main" id="{AA9EA75C-84A2-4E52-863C-7527EF08F6AB}"/>
              </a:ext>
            </a:extLst>
          </p:cNvPr>
          <p:cNvCxnSpPr>
            <a:cxnSpLocks/>
          </p:cNvCxnSpPr>
          <p:nvPr/>
        </p:nvCxnSpPr>
        <p:spPr>
          <a:xfrm flipV="1">
            <a:off x="4776508" y="4135532"/>
            <a:ext cx="1613646" cy="17927"/>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1" name="Gerade Verbindung mit Pfeil 20">
            <a:extLst>
              <a:ext uri="{FF2B5EF4-FFF2-40B4-BE49-F238E27FC236}">
                <a16:creationId xmlns:a16="http://schemas.microsoft.com/office/drawing/2014/main" id="{0298C64C-A39D-4238-9C5A-896D6AF7191A}"/>
              </a:ext>
            </a:extLst>
          </p:cNvPr>
          <p:cNvCxnSpPr>
            <a:cxnSpLocks/>
          </p:cNvCxnSpPr>
          <p:nvPr/>
        </p:nvCxnSpPr>
        <p:spPr>
          <a:xfrm flipV="1">
            <a:off x="6345331" y="4171389"/>
            <a:ext cx="8965" cy="1515034"/>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2" name="Gerade Verbindung mit Pfeil 21">
            <a:extLst>
              <a:ext uri="{FF2B5EF4-FFF2-40B4-BE49-F238E27FC236}">
                <a16:creationId xmlns:a16="http://schemas.microsoft.com/office/drawing/2014/main" id="{B6E763F7-4522-4A0B-B76C-2BFEB2697D86}"/>
              </a:ext>
            </a:extLst>
          </p:cNvPr>
          <p:cNvCxnSpPr>
            <a:cxnSpLocks/>
          </p:cNvCxnSpPr>
          <p:nvPr/>
        </p:nvCxnSpPr>
        <p:spPr>
          <a:xfrm flipV="1">
            <a:off x="4821332" y="5713320"/>
            <a:ext cx="1541929" cy="26892"/>
          </a:xfrm>
          <a:prstGeom prst="straightConnector1">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1066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E738D-7E44-4646-BB07-43791054E5A7}"/>
              </a:ext>
            </a:extLst>
          </p:cNvPr>
          <p:cNvSpPr>
            <a:spLocks noGrp="1"/>
          </p:cNvSpPr>
          <p:nvPr>
            <p:ph type="title"/>
          </p:nvPr>
        </p:nvSpPr>
        <p:spPr/>
        <p:txBody>
          <a:bodyPr/>
          <a:lstStyle/>
          <a:p>
            <a:r>
              <a:rPr lang="de-DE">
                <a:ea typeface="+mj-lt"/>
                <a:cs typeface="+mj-lt"/>
              </a:rPr>
              <a:t>Proposition 12.2-Beweis</a:t>
            </a:r>
          </a:p>
        </p:txBody>
      </p:sp>
      <p:sp>
        <p:nvSpPr>
          <p:cNvPr id="3" name="Content Placeholder 2">
            <a:extLst>
              <a:ext uri="{FF2B5EF4-FFF2-40B4-BE49-F238E27FC236}">
                <a16:creationId xmlns:a16="http://schemas.microsoft.com/office/drawing/2014/main" id="{9B4A4BFB-7D53-41F2-BAA4-447642597409}"/>
              </a:ext>
            </a:extLst>
          </p:cNvPr>
          <p:cNvSpPr>
            <a:spLocks noGrp="1"/>
          </p:cNvSpPr>
          <p:nvPr>
            <p:ph idx="1"/>
          </p:nvPr>
        </p:nvSpPr>
        <p:spPr>
          <a:xfrm>
            <a:off x="1097280" y="1845734"/>
            <a:ext cx="10058400" cy="3933713"/>
          </a:xfrm>
        </p:spPr>
        <p:txBody>
          <a:bodyPr vert="horz" lIns="0" tIns="45720" rIns="0" bIns="45720" rtlCol="0" anchor="t">
            <a:normAutofit/>
          </a:bodyPr>
          <a:lstStyle/>
          <a:p>
            <a:r>
              <a:rPr lang="de-DE">
                <a:cs typeface="Calibri"/>
              </a:rPr>
              <a:t>Halbiere die Kreisbögen FE, FG, GH, EH durch die Punkte K, L, M, N in jeweils gleich große Teile.</a:t>
            </a:r>
            <a:br>
              <a:rPr lang="de-DE">
                <a:cs typeface="Calibri"/>
              </a:rPr>
            </a:br>
            <a:r>
              <a:rPr lang="de-DE">
                <a:cs typeface="Calibri"/>
              </a:rPr>
              <a:t>Ziehe durch die Punkte K, L, M, N ihre Tangeten.</a:t>
            </a:r>
            <a:br>
              <a:rPr lang="de-DE">
                <a:cs typeface="Calibri"/>
              </a:rPr>
            </a:br>
            <a:r>
              <a:rPr lang="de-DE">
                <a:cs typeface="Calibri"/>
              </a:rPr>
              <a:t>Das Dreieck EKF liegt im Parralelogram, das von den Tangenten an E, K, F und der Strecke EF gebildet wird. Das Dreieck EKF ist halb so groß wie das Parralelogram. Damit nimmt das Dreieck mehr als die Hälfte der Fläche ein im Kreisabschnitt, in dem er liegt. Dies gilt auch für die Dreiecke FLG, GMH, HNE.</a:t>
            </a:r>
          </a:p>
        </p:txBody>
      </p:sp>
      <p:sp>
        <p:nvSpPr>
          <p:cNvPr id="6" name="Ellipse 5">
            <a:extLst>
              <a:ext uri="{FF2B5EF4-FFF2-40B4-BE49-F238E27FC236}">
                <a16:creationId xmlns:a16="http://schemas.microsoft.com/office/drawing/2014/main" id="{07C00728-CE23-49FC-8D4F-24EF42DB60AA}"/>
              </a:ext>
            </a:extLst>
          </p:cNvPr>
          <p:cNvSpPr/>
          <p:nvPr/>
        </p:nvSpPr>
        <p:spPr>
          <a:xfrm>
            <a:off x="4813487" y="4145615"/>
            <a:ext cx="1556035" cy="15516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0CA1559B-7349-4948-A0DC-F38DD04C9BCB}"/>
              </a:ext>
            </a:extLst>
          </p:cNvPr>
          <p:cNvSpPr txBox="1"/>
          <p:nvPr/>
        </p:nvSpPr>
        <p:spPr>
          <a:xfrm>
            <a:off x="5413562" y="3862668"/>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E</a:t>
            </a:r>
          </a:p>
        </p:txBody>
      </p:sp>
      <p:sp>
        <p:nvSpPr>
          <p:cNvPr id="10" name="Textfeld 9">
            <a:extLst>
              <a:ext uri="{FF2B5EF4-FFF2-40B4-BE49-F238E27FC236}">
                <a16:creationId xmlns:a16="http://schemas.microsoft.com/office/drawing/2014/main" id="{65D61EE5-8111-4FDE-A6CC-083D24CB8A5F}"/>
              </a:ext>
            </a:extLst>
          </p:cNvPr>
          <p:cNvSpPr txBox="1"/>
          <p:nvPr/>
        </p:nvSpPr>
        <p:spPr>
          <a:xfrm>
            <a:off x="6363820" y="4705350"/>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H</a:t>
            </a:r>
          </a:p>
        </p:txBody>
      </p:sp>
      <p:sp>
        <p:nvSpPr>
          <p:cNvPr id="12" name="Textfeld 11">
            <a:extLst>
              <a:ext uri="{FF2B5EF4-FFF2-40B4-BE49-F238E27FC236}">
                <a16:creationId xmlns:a16="http://schemas.microsoft.com/office/drawing/2014/main" id="{8BEA9C8A-583E-4A6E-99F6-8DAA25A222D5}"/>
              </a:ext>
            </a:extLst>
          </p:cNvPr>
          <p:cNvSpPr txBox="1"/>
          <p:nvPr/>
        </p:nvSpPr>
        <p:spPr>
          <a:xfrm>
            <a:off x="5413561" y="5682502"/>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G</a:t>
            </a:r>
          </a:p>
        </p:txBody>
      </p:sp>
      <p:sp>
        <p:nvSpPr>
          <p:cNvPr id="14" name="Textfeld 13">
            <a:extLst>
              <a:ext uri="{FF2B5EF4-FFF2-40B4-BE49-F238E27FC236}">
                <a16:creationId xmlns:a16="http://schemas.microsoft.com/office/drawing/2014/main" id="{393DA077-EAE2-4091-8831-FE875C970C36}"/>
              </a:ext>
            </a:extLst>
          </p:cNvPr>
          <p:cNvSpPr txBox="1"/>
          <p:nvPr/>
        </p:nvSpPr>
        <p:spPr>
          <a:xfrm>
            <a:off x="4526055" y="4705349"/>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F</a:t>
            </a:r>
          </a:p>
        </p:txBody>
      </p:sp>
      <p:cxnSp>
        <p:nvCxnSpPr>
          <p:cNvPr id="16" name="Gerade Verbindung mit Pfeil 15">
            <a:extLst>
              <a:ext uri="{FF2B5EF4-FFF2-40B4-BE49-F238E27FC236}">
                <a16:creationId xmlns:a16="http://schemas.microsoft.com/office/drawing/2014/main" id="{CE67FD08-0AFF-403F-9191-3569C14202A9}"/>
              </a:ext>
            </a:extLst>
          </p:cNvPr>
          <p:cNvCxnSpPr/>
          <p:nvPr/>
        </p:nvCxnSpPr>
        <p:spPr>
          <a:xfrm flipV="1">
            <a:off x="4803402" y="4162426"/>
            <a:ext cx="753035" cy="744068"/>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8" name="Gerade Verbindung mit Pfeil 17">
            <a:extLst>
              <a:ext uri="{FF2B5EF4-FFF2-40B4-BE49-F238E27FC236}">
                <a16:creationId xmlns:a16="http://schemas.microsoft.com/office/drawing/2014/main" id="{CE02AE83-666D-4043-9130-56F239617EFD}"/>
              </a:ext>
            </a:extLst>
          </p:cNvPr>
          <p:cNvCxnSpPr>
            <a:cxnSpLocks/>
          </p:cNvCxnSpPr>
          <p:nvPr/>
        </p:nvCxnSpPr>
        <p:spPr>
          <a:xfrm>
            <a:off x="5565401" y="4162424"/>
            <a:ext cx="797859" cy="69924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0" name="Gerade Verbindung mit Pfeil 19">
            <a:extLst>
              <a:ext uri="{FF2B5EF4-FFF2-40B4-BE49-F238E27FC236}">
                <a16:creationId xmlns:a16="http://schemas.microsoft.com/office/drawing/2014/main" id="{A6B4EB28-B07D-4BC1-AE86-0A4C056D54EE}"/>
              </a:ext>
            </a:extLst>
          </p:cNvPr>
          <p:cNvCxnSpPr>
            <a:cxnSpLocks/>
          </p:cNvCxnSpPr>
          <p:nvPr/>
        </p:nvCxnSpPr>
        <p:spPr>
          <a:xfrm flipV="1">
            <a:off x="5565401" y="4852707"/>
            <a:ext cx="797859" cy="84268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2" name="Gerade Verbindung mit Pfeil 21">
            <a:extLst>
              <a:ext uri="{FF2B5EF4-FFF2-40B4-BE49-F238E27FC236}">
                <a16:creationId xmlns:a16="http://schemas.microsoft.com/office/drawing/2014/main" id="{F4949C48-4D93-4939-969D-80A95CEF51D7}"/>
              </a:ext>
            </a:extLst>
          </p:cNvPr>
          <p:cNvCxnSpPr>
            <a:cxnSpLocks/>
          </p:cNvCxnSpPr>
          <p:nvPr/>
        </p:nvCxnSpPr>
        <p:spPr>
          <a:xfrm>
            <a:off x="4803402" y="4897529"/>
            <a:ext cx="753035" cy="788895"/>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4" name="Gerade Verbindung mit Pfeil 23">
            <a:extLst>
              <a:ext uri="{FF2B5EF4-FFF2-40B4-BE49-F238E27FC236}">
                <a16:creationId xmlns:a16="http://schemas.microsoft.com/office/drawing/2014/main" id="{12AC1C9A-6A7D-4F3A-8CF2-5B1C83E72C44}"/>
              </a:ext>
            </a:extLst>
          </p:cNvPr>
          <p:cNvCxnSpPr>
            <a:cxnSpLocks/>
          </p:cNvCxnSpPr>
          <p:nvPr/>
        </p:nvCxnSpPr>
        <p:spPr>
          <a:xfrm flipH="1" flipV="1">
            <a:off x="4812365" y="4153463"/>
            <a:ext cx="8966" cy="155089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6" name="Gerade Verbindung mit Pfeil 25">
            <a:extLst>
              <a:ext uri="{FF2B5EF4-FFF2-40B4-BE49-F238E27FC236}">
                <a16:creationId xmlns:a16="http://schemas.microsoft.com/office/drawing/2014/main" id="{5A89F71D-6203-4BC5-A6A6-665AABE10329}"/>
              </a:ext>
            </a:extLst>
          </p:cNvPr>
          <p:cNvCxnSpPr>
            <a:cxnSpLocks/>
          </p:cNvCxnSpPr>
          <p:nvPr/>
        </p:nvCxnSpPr>
        <p:spPr>
          <a:xfrm flipV="1">
            <a:off x="4776508" y="4135532"/>
            <a:ext cx="1613646" cy="17927"/>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8" name="Gerade Verbindung mit Pfeil 27">
            <a:extLst>
              <a:ext uri="{FF2B5EF4-FFF2-40B4-BE49-F238E27FC236}">
                <a16:creationId xmlns:a16="http://schemas.microsoft.com/office/drawing/2014/main" id="{DC85488D-A23E-42B8-AE23-4D7950726305}"/>
              </a:ext>
            </a:extLst>
          </p:cNvPr>
          <p:cNvCxnSpPr>
            <a:cxnSpLocks/>
          </p:cNvCxnSpPr>
          <p:nvPr/>
        </p:nvCxnSpPr>
        <p:spPr>
          <a:xfrm flipV="1">
            <a:off x="6345331" y="4171389"/>
            <a:ext cx="8965" cy="1515034"/>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0" name="Gerade Verbindung mit Pfeil 29">
            <a:extLst>
              <a:ext uri="{FF2B5EF4-FFF2-40B4-BE49-F238E27FC236}">
                <a16:creationId xmlns:a16="http://schemas.microsoft.com/office/drawing/2014/main" id="{6C715D37-2F48-4F13-9BF2-DD48E7783E73}"/>
              </a:ext>
            </a:extLst>
          </p:cNvPr>
          <p:cNvCxnSpPr>
            <a:cxnSpLocks/>
          </p:cNvCxnSpPr>
          <p:nvPr/>
        </p:nvCxnSpPr>
        <p:spPr>
          <a:xfrm flipV="1">
            <a:off x="4821332" y="5713320"/>
            <a:ext cx="1541929" cy="2689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1" name="Gerade Verbindung mit Pfeil 30">
            <a:extLst>
              <a:ext uri="{FF2B5EF4-FFF2-40B4-BE49-F238E27FC236}">
                <a16:creationId xmlns:a16="http://schemas.microsoft.com/office/drawing/2014/main" id="{63B5217B-5B62-4BBF-8034-9519242C13CF}"/>
              </a:ext>
            </a:extLst>
          </p:cNvPr>
          <p:cNvCxnSpPr>
            <a:cxnSpLocks/>
          </p:cNvCxnSpPr>
          <p:nvPr/>
        </p:nvCxnSpPr>
        <p:spPr>
          <a:xfrm flipV="1">
            <a:off x="4821332" y="4323791"/>
            <a:ext cx="242046" cy="591668"/>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2" name="Gerade Verbindung mit Pfeil 31">
            <a:extLst>
              <a:ext uri="{FF2B5EF4-FFF2-40B4-BE49-F238E27FC236}">
                <a16:creationId xmlns:a16="http://schemas.microsoft.com/office/drawing/2014/main" id="{7CDA9F54-44A7-4300-A730-72A3CF51E454}"/>
              </a:ext>
            </a:extLst>
          </p:cNvPr>
          <p:cNvCxnSpPr>
            <a:cxnSpLocks/>
          </p:cNvCxnSpPr>
          <p:nvPr/>
        </p:nvCxnSpPr>
        <p:spPr>
          <a:xfrm flipH="1">
            <a:off x="5090272" y="4171388"/>
            <a:ext cx="457200" cy="152403"/>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3" name="Gerade Verbindung mit Pfeil 32">
            <a:extLst>
              <a:ext uri="{FF2B5EF4-FFF2-40B4-BE49-F238E27FC236}">
                <a16:creationId xmlns:a16="http://schemas.microsoft.com/office/drawing/2014/main" id="{3B5CE7CC-CEF5-4EB6-A4BE-3464056DB4F3}"/>
              </a:ext>
            </a:extLst>
          </p:cNvPr>
          <p:cNvCxnSpPr>
            <a:cxnSpLocks/>
          </p:cNvCxnSpPr>
          <p:nvPr/>
        </p:nvCxnSpPr>
        <p:spPr>
          <a:xfrm flipH="1" flipV="1">
            <a:off x="5556436" y="4180356"/>
            <a:ext cx="546848" cy="16136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4" name="Gerade Verbindung mit Pfeil 33">
            <a:extLst>
              <a:ext uri="{FF2B5EF4-FFF2-40B4-BE49-F238E27FC236}">
                <a16:creationId xmlns:a16="http://schemas.microsoft.com/office/drawing/2014/main" id="{4A00CC0C-D668-4D08-9A21-6CAB2F76C72C}"/>
              </a:ext>
            </a:extLst>
          </p:cNvPr>
          <p:cNvCxnSpPr>
            <a:cxnSpLocks/>
          </p:cNvCxnSpPr>
          <p:nvPr/>
        </p:nvCxnSpPr>
        <p:spPr>
          <a:xfrm flipH="1" flipV="1">
            <a:off x="6112249" y="4359651"/>
            <a:ext cx="215151" cy="43926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5" name="Gerade Verbindung mit Pfeil 34">
            <a:extLst>
              <a:ext uri="{FF2B5EF4-FFF2-40B4-BE49-F238E27FC236}">
                <a16:creationId xmlns:a16="http://schemas.microsoft.com/office/drawing/2014/main" id="{0784BBAC-484A-42F6-BC11-75DB46D943A1}"/>
              </a:ext>
            </a:extLst>
          </p:cNvPr>
          <p:cNvCxnSpPr>
            <a:cxnSpLocks/>
          </p:cNvCxnSpPr>
          <p:nvPr/>
        </p:nvCxnSpPr>
        <p:spPr>
          <a:xfrm flipV="1">
            <a:off x="6157072" y="4879602"/>
            <a:ext cx="188258" cy="59166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6" name="Gerade Verbindung mit Pfeil 35">
            <a:extLst>
              <a:ext uri="{FF2B5EF4-FFF2-40B4-BE49-F238E27FC236}">
                <a16:creationId xmlns:a16="http://schemas.microsoft.com/office/drawing/2014/main" id="{3B3A1E63-D515-4391-964F-4CAF3A6B5718}"/>
              </a:ext>
            </a:extLst>
          </p:cNvPr>
          <p:cNvCxnSpPr>
            <a:cxnSpLocks/>
          </p:cNvCxnSpPr>
          <p:nvPr/>
        </p:nvCxnSpPr>
        <p:spPr>
          <a:xfrm flipV="1">
            <a:off x="5601261" y="5453342"/>
            <a:ext cx="555811" cy="224116"/>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7" name="Gerade Verbindung mit Pfeil 36">
            <a:extLst>
              <a:ext uri="{FF2B5EF4-FFF2-40B4-BE49-F238E27FC236}">
                <a16:creationId xmlns:a16="http://schemas.microsoft.com/office/drawing/2014/main" id="{C3AFBE51-8468-45C6-8E08-85E6ACE1FE7A}"/>
              </a:ext>
            </a:extLst>
          </p:cNvPr>
          <p:cNvCxnSpPr>
            <a:cxnSpLocks/>
          </p:cNvCxnSpPr>
          <p:nvPr/>
        </p:nvCxnSpPr>
        <p:spPr>
          <a:xfrm flipH="1" flipV="1">
            <a:off x="4821332" y="4897533"/>
            <a:ext cx="277906" cy="672349"/>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8" name="Gerade Verbindung mit Pfeil 37">
            <a:extLst>
              <a:ext uri="{FF2B5EF4-FFF2-40B4-BE49-F238E27FC236}">
                <a16:creationId xmlns:a16="http://schemas.microsoft.com/office/drawing/2014/main" id="{A41AEDEE-A5FB-4046-9B01-385101D6A25E}"/>
              </a:ext>
            </a:extLst>
          </p:cNvPr>
          <p:cNvCxnSpPr>
            <a:cxnSpLocks/>
          </p:cNvCxnSpPr>
          <p:nvPr/>
        </p:nvCxnSpPr>
        <p:spPr>
          <a:xfrm>
            <a:off x="5090272" y="5525060"/>
            <a:ext cx="475129" cy="161365"/>
          </a:xfrm>
          <a:prstGeom prst="straightConnector1">
            <a:avLst/>
          </a:prstGeom>
        </p:spPr>
        <p:style>
          <a:lnRef idx="1">
            <a:schemeClr val="dk1"/>
          </a:lnRef>
          <a:fillRef idx="0">
            <a:schemeClr val="dk1"/>
          </a:fillRef>
          <a:effectRef idx="0">
            <a:schemeClr val="dk1"/>
          </a:effectRef>
          <a:fontRef idx="minor">
            <a:schemeClr val="tx1"/>
          </a:fontRef>
        </p:style>
      </p:cxnSp>
      <p:cxnSp>
        <p:nvCxnSpPr>
          <p:cNvPr id="39" name="Gerade Verbindung mit Pfeil 38">
            <a:extLst>
              <a:ext uri="{FF2B5EF4-FFF2-40B4-BE49-F238E27FC236}">
                <a16:creationId xmlns:a16="http://schemas.microsoft.com/office/drawing/2014/main" id="{7E8D44C6-A222-47E9-A4FD-49DCEF6C379A}"/>
              </a:ext>
            </a:extLst>
          </p:cNvPr>
          <p:cNvCxnSpPr>
            <a:cxnSpLocks/>
          </p:cNvCxnSpPr>
          <p:nvPr/>
        </p:nvCxnSpPr>
        <p:spPr>
          <a:xfrm flipV="1">
            <a:off x="5861237" y="5265084"/>
            <a:ext cx="502023" cy="48409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0" name="Gerade Verbindung mit Pfeil 39">
            <a:extLst>
              <a:ext uri="{FF2B5EF4-FFF2-40B4-BE49-F238E27FC236}">
                <a16:creationId xmlns:a16="http://schemas.microsoft.com/office/drawing/2014/main" id="{EEE394C1-59AE-4DBF-8953-4DF93F59C80A}"/>
              </a:ext>
            </a:extLst>
          </p:cNvPr>
          <p:cNvCxnSpPr>
            <a:cxnSpLocks/>
          </p:cNvCxnSpPr>
          <p:nvPr/>
        </p:nvCxnSpPr>
        <p:spPr>
          <a:xfrm>
            <a:off x="5888132" y="4126565"/>
            <a:ext cx="466164" cy="421342"/>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1" name="Gerade Verbindung mit Pfeil 40">
            <a:extLst>
              <a:ext uri="{FF2B5EF4-FFF2-40B4-BE49-F238E27FC236}">
                <a16:creationId xmlns:a16="http://schemas.microsoft.com/office/drawing/2014/main" id="{2C260693-2C5F-426F-85C6-A6C0D501321C}"/>
              </a:ext>
            </a:extLst>
          </p:cNvPr>
          <p:cNvCxnSpPr>
            <a:cxnSpLocks/>
          </p:cNvCxnSpPr>
          <p:nvPr/>
        </p:nvCxnSpPr>
        <p:spPr>
          <a:xfrm flipV="1">
            <a:off x="4803401" y="4144495"/>
            <a:ext cx="439271" cy="42134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42" name="Gerade Verbindung mit Pfeil 41">
            <a:extLst>
              <a:ext uri="{FF2B5EF4-FFF2-40B4-BE49-F238E27FC236}">
                <a16:creationId xmlns:a16="http://schemas.microsoft.com/office/drawing/2014/main" id="{5540B02F-AE2B-4D19-9BAA-71520832A3DA}"/>
              </a:ext>
            </a:extLst>
          </p:cNvPr>
          <p:cNvCxnSpPr>
            <a:cxnSpLocks/>
          </p:cNvCxnSpPr>
          <p:nvPr/>
        </p:nvCxnSpPr>
        <p:spPr>
          <a:xfrm>
            <a:off x="4839259" y="5309905"/>
            <a:ext cx="493060" cy="439273"/>
          </a:xfrm>
          <a:prstGeom prst="straightConnector1">
            <a:avLst/>
          </a:prstGeom>
        </p:spPr>
        <p:style>
          <a:lnRef idx="1">
            <a:schemeClr val="dk1"/>
          </a:lnRef>
          <a:fillRef idx="0">
            <a:schemeClr val="dk1"/>
          </a:fillRef>
          <a:effectRef idx="0">
            <a:schemeClr val="dk1"/>
          </a:effectRef>
          <a:fontRef idx="minor">
            <a:schemeClr val="tx1"/>
          </a:fontRef>
        </p:style>
      </p:cxnSp>
      <p:sp>
        <p:nvSpPr>
          <p:cNvPr id="44" name="Textfeld 43">
            <a:extLst>
              <a:ext uri="{FF2B5EF4-FFF2-40B4-BE49-F238E27FC236}">
                <a16:creationId xmlns:a16="http://schemas.microsoft.com/office/drawing/2014/main" id="{AA2EA1CE-E144-4446-9C1A-F833AF2238F5}"/>
              </a:ext>
            </a:extLst>
          </p:cNvPr>
          <p:cNvSpPr txBox="1"/>
          <p:nvPr/>
        </p:nvSpPr>
        <p:spPr>
          <a:xfrm>
            <a:off x="4839820" y="4086785"/>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K</a:t>
            </a:r>
          </a:p>
        </p:txBody>
      </p:sp>
      <p:sp>
        <p:nvSpPr>
          <p:cNvPr id="45" name="Textfeld 44">
            <a:extLst>
              <a:ext uri="{FF2B5EF4-FFF2-40B4-BE49-F238E27FC236}">
                <a16:creationId xmlns:a16="http://schemas.microsoft.com/office/drawing/2014/main" id="{1D4D239E-A95D-4CC9-B1C7-E019CE88F279}"/>
              </a:ext>
            </a:extLst>
          </p:cNvPr>
          <p:cNvSpPr txBox="1"/>
          <p:nvPr/>
        </p:nvSpPr>
        <p:spPr>
          <a:xfrm>
            <a:off x="6059020" y="4068856"/>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N</a:t>
            </a:r>
          </a:p>
        </p:txBody>
      </p:sp>
      <p:sp>
        <p:nvSpPr>
          <p:cNvPr id="46" name="Textfeld 45">
            <a:extLst>
              <a:ext uri="{FF2B5EF4-FFF2-40B4-BE49-F238E27FC236}">
                <a16:creationId xmlns:a16="http://schemas.microsoft.com/office/drawing/2014/main" id="{CCE56E64-8DDD-4597-BB40-5FAAF4D61673}"/>
              </a:ext>
            </a:extLst>
          </p:cNvPr>
          <p:cNvSpPr txBox="1"/>
          <p:nvPr/>
        </p:nvSpPr>
        <p:spPr>
          <a:xfrm>
            <a:off x="6067985" y="5377702"/>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M</a:t>
            </a:r>
          </a:p>
        </p:txBody>
      </p:sp>
      <p:sp>
        <p:nvSpPr>
          <p:cNvPr id="47" name="Textfeld 46">
            <a:extLst>
              <a:ext uri="{FF2B5EF4-FFF2-40B4-BE49-F238E27FC236}">
                <a16:creationId xmlns:a16="http://schemas.microsoft.com/office/drawing/2014/main" id="{9B9175DA-9CCE-4A1E-A8F0-2502B3408C32}"/>
              </a:ext>
            </a:extLst>
          </p:cNvPr>
          <p:cNvSpPr txBox="1"/>
          <p:nvPr/>
        </p:nvSpPr>
        <p:spPr>
          <a:xfrm>
            <a:off x="4839821" y="5413562"/>
            <a:ext cx="340659"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L</a:t>
            </a:r>
          </a:p>
        </p:txBody>
      </p:sp>
    </p:spTree>
    <p:extLst>
      <p:ext uri="{BB962C8B-B14F-4D97-AF65-F5344CB8AC3E}">
        <p14:creationId xmlns:p14="http://schemas.microsoft.com/office/powerpoint/2010/main" val="4181381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7BA6-F215-4CF5-BF40-397CAA466BD1}"/>
              </a:ext>
            </a:extLst>
          </p:cNvPr>
          <p:cNvSpPr>
            <a:spLocks noGrp="1"/>
          </p:cNvSpPr>
          <p:nvPr>
            <p:ph type="title"/>
          </p:nvPr>
        </p:nvSpPr>
        <p:spPr/>
        <p:txBody>
          <a:bodyPr/>
          <a:lstStyle/>
          <a:p>
            <a:r>
              <a:rPr lang="de-DE">
                <a:cs typeface="Calibri Light"/>
              </a:rPr>
              <a:t>Proposition 12.2-Beweis</a:t>
            </a:r>
            <a:endParaRPr lang="de-DE"/>
          </a:p>
        </p:txBody>
      </p:sp>
      <p:sp>
        <p:nvSpPr>
          <p:cNvPr id="3" name="Content Placeholder 2">
            <a:extLst>
              <a:ext uri="{FF2B5EF4-FFF2-40B4-BE49-F238E27FC236}">
                <a16:creationId xmlns:a16="http://schemas.microsoft.com/office/drawing/2014/main" id="{409D7416-B23C-4EF2-910C-8BFAF38E19E9}"/>
              </a:ext>
            </a:extLst>
          </p:cNvPr>
          <p:cNvSpPr>
            <a:spLocks noGrp="1"/>
          </p:cNvSpPr>
          <p:nvPr>
            <p:ph idx="1"/>
          </p:nvPr>
        </p:nvSpPr>
        <p:spPr/>
        <p:txBody>
          <a:bodyPr vert="horz" lIns="0" tIns="45720" rIns="0" bIns="45720" rtlCol="0" anchor="t">
            <a:normAutofit/>
          </a:bodyPr>
          <a:lstStyle/>
          <a:p>
            <a:r>
              <a:rPr lang="de-DE">
                <a:cs typeface="Calibri"/>
              </a:rPr>
              <a:t>Wiederholt man das eben beschriebene Verfahren, so erhält man Polygone Pn mit</a:t>
            </a:r>
            <a:br>
              <a:rPr lang="de-DE">
                <a:cs typeface="Calibri"/>
              </a:rPr>
            </a:br>
            <a:r>
              <a:rPr lang="de-DE">
                <a:ea typeface="+mn-lt"/>
                <a:cs typeface="+mn-lt"/>
              </a:rPr>
              <a:t>Flächeninhalt(Kreis EFGH</a:t>
            </a:r>
            <a:r>
              <a:rPr lang="de-DE">
                <a:cs typeface="Calibri"/>
              </a:rPr>
              <a:t> - Pn)/2 &gt; Flächeninhalt(KreisEFGH - Pn+1).</a:t>
            </a:r>
          </a:p>
          <a:p>
            <a:r>
              <a:rPr lang="de-DE">
                <a:cs typeface="Calibri"/>
              </a:rPr>
              <a:t>Aus Proposition 10.1 folgt, das man ein Polygon P konstruiren kann, so dass</a:t>
            </a:r>
            <a:br>
              <a:rPr lang="en-US"/>
            </a:br>
            <a:r>
              <a:rPr lang="de-DE">
                <a:ea typeface="+mn-lt"/>
                <a:cs typeface="+mn-lt"/>
              </a:rPr>
              <a:t>Flächeninhalt(Kreis EFGH - P) &lt; Flächeninhalt(Kreis EFGH - Fläche S). </a:t>
            </a:r>
            <a:br>
              <a:rPr lang="de-DE">
                <a:ea typeface="+mn-lt"/>
                <a:cs typeface="+mn-lt"/>
              </a:rPr>
            </a:br>
            <a:r>
              <a:rPr lang="de-DE">
                <a:ea typeface="+mn-lt"/>
                <a:cs typeface="+mn-lt"/>
              </a:rPr>
              <a:t>Damit ist das Polygon P größer als S.</a:t>
            </a:r>
          </a:p>
          <a:p>
            <a:endParaRPr lang="de-DE">
              <a:ea typeface="+mn-lt"/>
              <a:cs typeface="+mn-lt"/>
            </a:endParaRPr>
          </a:p>
          <a:p>
            <a:endParaRPr lang="de-DE">
              <a:ea typeface="+mn-lt"/>
              <a:cs typeface="+mn-lt"/>
            </a:endParaRPr>
          </a:p>
          <a:p>
            <a:endParaRPr lang="de-DE">
              <a:ea typeface="+mn-lt"/>
              <a:cs typeface="+mn-lt"/>
            </a:endParaRPr>
          </a:p>
        </p:txBody>
      </p:sp>
    </p:spTree>
    <p:extLst>
      <p:ext uri="{BB962C8B-B14F-4D97-AF65-F5344CB8AC3E}">
        <p14:creationId xmlns:p14="http://schemas.microsoft.com/office/powerpoint/2010/main" val="642342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F5C9C-8849-4BC7-953A-2847C6C96E81}"/>
              </a:ext>
            </a:extLst>
          </p:cNvPr>
          <p:cNvSpPr>
            <a:spLocks noGrp="1"/>
          </p:cNvSpPr>
          <p:nvPr>
            <p:ph type="title"/>
          </p:nvPr>
        </p:nvSpPr>
        <p:spPr/>
        <p:txBody>
          <a:bodyPr/>
          <a:lstStyle/>
          <a:p>
            <a:r>
              <a:rPr lang="de-DE">
                <a:ea typeface="+mj-lt"/>
                <a:cs typeface="+mj-lt"/>
              </a:rPr>
              <a:t>Proposition 12.2-Beweis</a:t>
            </a:r>
          </a:p>
        </p:txBody>
      </p:sp>
      <p:sp>
        <p:nvSpPr>
          <p:cNvPr id="3" name="Content Placeholder 2">
            <a:extLst>
              <a:ext uri="{FF2B5EF4-FFF2-40B4-BE49-F238E27FC236}">
                <a16:creationId xmlns:a16="http://schemas.microsoft.com/office/drawing/2014/main" id="{55BCF3AA-2EF9-439D-AFF6-FF4A367D031B}"/>
              </a:ext>
            </a:extLst>
          </p:cNvPr>
          <p:cNvSpPr>
            <a:spLocks noGrp="1"/>
          </p:cNvSpPr>
          <p:nvPr>
            <p:ph idx="1"/>
          </p:nvPr>
        </p:nvSpPr>
        <p:spPr/>
        <p:txBody>
          <a:bodyPr vert="horz" lIns="0" tIns="45720" rIns="0" bIns="45720" rtlCol="0" anchor="t">
            <a:normAutofit/>
          </a:bodyPr>
          <a:lstStyle/>
          <a:p>
            <a:r>
              <a:rPr lang="de-DE">
                <a:cs typeface="Calibri"/>
              </a:rPr>
              <a:t>Schreibe im Kreis ABCD ein zu P ähnliches Polygon Q ein. Nach Proposition 12.1 gilt</a:t>
            </a:r>
            <a:br>
              <a:rPr lang="de-DE">
                <a:cs typeface="Calibri"/>
              </a:rPr>
            </a:br>
            <a:r>
              <a:rPr lang="de-DE">
                <a:cs typeface="Calibri"/>
              </a:rPr>
              <a:t>BD^2 / FH^2 = Flächeninhalt(Polygon Q) / Flächeninhalt(Polygon P).</a:t>
            </a:r>
          </a:p>
          <a:p>
            <a:r>
              <a:rPr lang="de-DE">
                <a:cs typeface="Calibri"/>
              </a:rPr>
              <a:t>Nach Vorraussetzung gilt BD^2 / FH^2 = </a:t>
            </a:r>
            <a:r>
              <a:rPr lang="de">
                <a:cs typeface="Calibri"/>
              </a:rPr>
              <a:t>Flächeninhalt(</a:t>
            </a:r>
            <a:r>
              <a:rPr lang="de-DE">
                <a:cs typeface="Calibri"/>
              </a:rPr>
              <a:t>ABCD) / </a:t>
            </a:r>
            <a:r>
              <a:rPr lang="de">
                <a:ea typeface="+mn-lt"/>
                <a:cs typeface="+mn-lt"/>
              </a:rPr>
              <a:t>Flächeninhalt</a:t>
            </a:r>
            <a:r>
              <a:rPr lang="de">
                <a:cs typeface="Calibri"/>
              </a:rPr>
              <a:t>(</a:t>
            </a:r>
            <a:r>
              <a:rPr lang="de-DE">
                <a:cs typeface="Calibri"/>
              </a:rPr>
              <a:t>S).</a:t>
            </a:r>
          </a:p>
          <a:p>
            <a:r>
              <a:rPr lang="de-DE">
                <a:cs typeface="Calibri"/>
              </a:rPr>
              <a:t>Also gilt </a:t>
            </a:r>
            <a:br>
              <a:rPr lang="de-DE">
                <a:ea typeface="+mn-lt"/>
                <a:cs typeface="+mn-lt"/>
              </a:rPr>
            </a:br>
            <a:r>
              <a:rPr lang="de-DE">
                <a:ea typeface="+mn-lt"/>
                <a:cs typeface="+mn-lt"/>
              </a:rPr>
              <a:t>Flächeninhalt(Polygon Q) / Flächeninhalt(Polygon P) = </a:t>
            </a:r>
            <a:r>
              <a:rPr lang="de">
                <a:ea typeface="+mn-lt"/>
                <a:cs typeface="+mn-lt"/>
              </a:rPr>
              <a:t>Flächeninhalt(</a:t>
            </a:r>
            <a:r>
              <a:rPr lang="de-DE">
                <a:ea typeface="+mn-lt"/>
                <a:cs typeface="+mn-lt"/>
              </a:rPr>
              <a:t>ABCD) / </a:t>
            </a:r>
            <a:r>
              <a:rPr lang="de">
                <a:ea typeface="+mn-lt"/>
                <a:cs typeface="+mn-lt"/>
              </a:rPr>
              <a:t>Flächeninhalt(</a:t>
            </a:r>
            <a:r>
              <a:rPr lang="de-DE">
                <a:ea typeface="+mn-lt"/>
                <a:cs typeface="+mn-lt"/>
              </a:rPr>
              <a:t>S).</a:t>
            </a:r>
          </a:p>
          <a:p>
            <a:r>
              <a:rPr lang="de-DE">
                <a:cs typeface="Calibri"/>
              </a:rPr>
              <a:t>Daraus folgt</a:t>
            </a:r>
            <a:br>
              <a:rPr lang="en-US"/>
            </a:br>
            <a:r>
              <a:rPr lang="de">
                <a:cs typeface="Calibri"/>
              </a:rPr>
              <a:t>Flächeninhalt(</a:t>
            </a:r>
            <a:r>
              <a:rPr lang="de-DE">
                <a:cs typeface="Calibri"/>
              </a:rPr>
              <a:t>ABCD) / Flächeninhalt(Polygon Q) = </a:t>
            </a:r>
            <a:r>
              <a:rPr lang="de">
                <a:cs typeface="Calibri"/>
              </a:rPr>
              <a:t>Flächeninhalt(</a:t>
            </a:r>
            <a:r>
              <a:rPr lang="de-DE">
                <a:cs typeface="Calibri"/>
              </a:rPr>
              <a:t>S) / Flächeninhalt(Polygon P)</a:t>
            </a:r>
          </a:p>
          <a:p>
            <a:r>
              <a:rPr lang="de-DE">
                <a:cs typeface="Calibri"/>
              </a:rPr>
              <a:t>Da der Kreis ABCD größer als Q ist, ist S größer als P.</a:t>
            </a:r>
            <a:br>
              <a:rPr lang="de-DE">
                <a:cs typeface="Calibri"/>
              </a:rPr>
            </a:br>
            <a:r>
              <a:rPr lang="de-DE">
                <a:cs typeface="Calibri"/>
              </a:rPr>
              <a:t>Damit kommt es zum Wiederspruch, da wir eben gezeigt haben, das S kleiner als P ist.</a:t>
            </a:r>
          </a:p>
          <a:p>
            <a:endParaRPr lang="de-DE">
              <a:cs typeface="Calibri"/>
            </a:endParaRPr>
          </a:p>
        </p:txBody>
      </p:sp>
    </p:spTree>
    <p:extLst>
      <p:ext uri="{BB962C8B-B14F-4D97-AF65-F5344CB8AC3E}">
        <p14:creationId xmlns:p14="http://schemas.microsoft.com/office/powerpoint/2010/main" val="4237318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A08B8-4172-4ED7-8FED-62AB5B53E08F}"/>
              </a:ext>
            </a:extLst>
          </p:cNvPr>
          <p:cNvSpPr>
            <a:spLocks noGrp="1"/>
          </p:cNvSpPr>
          <p:nvPr>
            <p:ph type="title"/>
          </p:nvPr>
        </p:nvSpPr>
        <p:spPr/>
        <p:txBody>
          <a:bodyPr/>
          <a:lstStyle/>
          <a:p>
            <a:r>
              <a:rPr lang="de-DE">
                <a:ea typeface="+mj-lt"/>
                <a:cs typeface="+mj-lt"/>
              </a:rPr>
              <a:t>Proposition 12.2-Beweis</a:t>
            </a:r>
          </a:p>
        </p:txBody>
      </p:sp>
      <p:sp>
        <p:nvSpPr>
          <p:cNvPr id="3" name="Content Placeholder 2">
            <a:extLst>
              <a:ext uri="{FF2B5EF4-FFF2-40B4-BE49-F238E27FC236}">
                <a16:creationId xmlns:a16="http://schemas.microsoft.com/office/drawing/2014/main" id="{34DD4FD9-C33E-4CB9-8FFB-533C6F8238A0}"/>
              </a:ext>
            </a:extLst>
          </p:cNvPr>
          <p:cNvSpPr>
            <a:spLocks noGrp="1"/>
          </p:cNvSpPr>
          <p:nvPr>
            <p:ph idx="1"/>
          </p:nvPr>
        </p:nvSpPr>
        <p:spPr/>
        <p:txBody>
          <a:bodyPr vert="horz" lIns="0" tIns="45720" rIns="0" bIns="45720" rtlCol="0" anchor="t">
            <a:normAutofit/>
          </a:bodyPr>
          <a:lstStyle/>
          <a:p>
            <a:r>
              <a:rPr lang="de-DE">
                <a:ea typeface="+mn-lt"/>
                <a:cs typeface="+mn-lt"/>
              </a:rPr>
              <a:t>2.Fall: </a:t>
            </a:r>
            <a:r>
              <a:rPr lang="de-DE">
                <a:cs typeface="Calibri"/>
              </a:rPr>
              <a:t>BD^2 / FH^2 = </a:t>
            </a:r>
            <a:r>
              <a:rPr lang="de">
                <a:cs typeface="Calibri"/>
              </a:rPr>
              <a:t>Flächeninhalt(</a:t>
            </a:r>
            <a:r>
              <a:rPr lang="de-DE">
                <a:cs typeface="Calibri"/>
              </a:rPr>
              <a:t>ABCD) / S mit S &gt; </a:t>
            </a:r>
            <a:r>
              <a:rPr lang="de">
                <a:cs typeface="Calibri"/>
              </a:rPr>
              <a:t>Flächeninhalt(</a:t>
            </a:r>
            <a:r>
              <a:rPr lang="de-DE">
                <a:cs typeface="Calibri"/>
              </a:rPr>
              <a:t>EFGH)</a:t>
            </a:r>
            <a:endParaRPr lang="de-DE">
              <a:ea typeface="+mn-lt"/>
              <a:cs typeface="+mn-lt"/>
            </a:endParaRPr>
          </a:p>
          <a:p>
            <a:r>
              <a:rPr lang="de-DE">
                <a:cs typeface="Calibri"/>
              </a:rPr>
              <a:t>Dann gilt</a:t>
            </a:r>
            <a:br>
              <a:rPr lang="de-DE">
                <a:cs typeface="Calibri"/>
              </a:rPr>
            </a:br>
            <a:r>
              <a:rPr lang="de-DE">
                <a:cs typeface="Calibri"/>
              </a:rPr>
              <a:t>FH^2 / BD^2 = S / Flächeninhalt(ABCD) = Flächeninhalt(EFGH) / R</a:t>
            </a:r>
            <a:br>
              <a:rPr lang="de-DE">
                <a:cs typeface="Calibri"/>
              </a:rPr>
            </a:br>
            <a:r>
              <a:rPr lang="de-DE">
                <a:cs typeface="Calibri"/>
              </a:rPr>
              <a:t>wobei R eine Fläche kleiner als </a:t>
            </a:r>
            <a:r>
              <a:rPr lang="de-DE">
                <a:ea typeface="+mn-lt"/>
                <a:cs typeface="+mn-lt"/>
              </a:rPr>
              <a:t>Flächeninhalt(ABCD) ist.</a:t>
            </a:r>
          </a:p>
          <a:p>
            <a:r>
              <a:rPr lang="de-DE">
                <a:cs typeface="Calibri"/>
              </a:rPr>
              <a:t>Damit befindet wir uns wieder in Fall 1 und die Annahme ist falsch.</a:t>
            </a:r>
          </a:p>
        </p:txBody>
      </p:sp>
    </p:spTree>
    <p:extLst>
      <p:ext uri="{BB962C8B-B14F-4D97-AF65-F5344CB8AC3E}">
        <p14:creationId xmlns:p14="http://schemas.microsoft.com/office/powerpoint/2010/main" val="2753612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BA841-9B49-4C5F-9298-5A6F2B824838}"/>
              </a:ext>
            </a:extLst>
          </p:cNvPr>
          <p:cNvSpPr>
            <a:spLocks noGrp="1"/>
          </p:cNvSpPr>
          <p:nvPr>
            <p:ph type="title"/>
          </p:nvPr>
        </p:nvSpPr>
        <p:spPr/>
        <p:txBody>
          <a:bodyPr/>
          <a:lstStyle/>
          <a:p>
            <a:r>
              <a:rPr lang="de-DE">
                <a:cs typeface="Calibri Light"/>
              </a:rPr>
              <a:t>Definition Kugel</a:t>
            </a:r>
            <a:endParaRPr lang="de-DE"/>
          </a:p>
        </p:txBody>
      </p:sp>
      <p:sp>
        <p:nvSpPr>
          <p:cNvPr id="3" name="Content Placeholder 2">
            <a:extLst>
              <a:ext uri="{FF2B5EF4-FFF2-40B4-BE49-F238E27FC236}">
                <a16:creationId xmlns:a16="http://schemas.microsoft.com/office/drawing/2014/main" id="{1618A370-2C06-4912-8EB8-C9A5EC4E15AD}"/>
              </a:ext>
            </a:extLst>
          </p:cNvPr>
          <p:cNvSpPr>
            <a:spLocks noGrp="1"/>
          </p:cNvSpPr>
          <p:nvPr>
            <p:ph idx="1"/>
          </p:nvPr>
        </p:nvSpPr>
        <p:spPr/>
        <p:txBody>
          <a:bodyPr vert="horz" lIns="0" tIns="45720" rIns="0" bIns="45720" rtlCol="0" anchor="t">
            <a:normAutofit/>
          </a:bodyPr>
          <a:lstStyle/>
          <a:p>
            <a:r>
              <a:rPr lang="de-DE">
                <a:ea typeface="+mn-lt"/>
                <a:cs typeface="+mn-lt"/>
              </a:rPr>
              <a:t>Eine Kugel wird von einem Halbkreis erzeugt, der um seinen Festgehaltenen Durchmesser einmal bis zur Ausgangslage gedreht wird.</a:t>
            </a:r>
            <a:endParaRPr lang="de-DE"/>
          </a:p>
        </p:txBody>
      </p:sp>
    </p:spTree>
    <p:extLst>
      <p:ext uri="{BB962C8B-B14F-4D97-AF65-F5344CB8AC3E}">
        <p14:creationId xmlns:p14="http://schemas.microsoft.com/office/powerpoint/2010/main" val="2947460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F7BCB-060B-4A99-AF70-6CB00E904B5C}"/>
              </a:ext>
            </a:extLst>
          </p:cNvPr>
          <p:cNvSpPr>
            <a:spLocks noGrp="1"/>
          </p:cNvSpPr>
          <p:nvPr>
            <p:ph type="title"/>
          </p:nvPr>
        </p:nvSpPr>
        <p:spPr/>
        <p:txBody>
          <a:bodyPr/>
          <a:lstStyle/>
          <a:p>
            <a:r>
              <a:rPr lang="de-DE">
                <a:cs typeface="Calibri Light"/>
              </a:rPr>
              <a:t>Proposition 12.17</a:t>
            </a:r>
            <a:endParaRPr lang="de-DE"/>
          </a:p>
        </p:txBody>
      </p:sp>
      <p:sp>
        <p:nvSpPr>
          <p:cNvPr id="3" name="Content Placeholder 2">
            <a:extLst>
              <a:ext uri="{FF2B5EF4-FFF2-40B4-BE49-F238E27FC236}">
                <a16:creationId xmlns:a16="http://schemas.microsoft.com/office/drawing/2014/main" id="{114B0DE2-2B72-4143-9FBF-A6071FE240CA}"/>
              </a:ext>
            </a:extLst>
          </p:cNvPr>
          <p:cNvSpPr>
            <a:spLocks noGrp="1"/>
          </p:cNvSpPr>
          <p:nvPr>
            <p:ph idx="1"/>
          </p:nvPr>
        </p:nvSpPr>
        <p:spPr/>
        <p:txBody>
          <a:bodyPr vert="horz" lIns="91440" tIns="45720" rIns="91440" bIns="45720" rtlCol="0" anchor="t">
            <a:normAutofit/>
          </a:bodyPr>
          <a:lstStyle/>
          <a:p>
            <a:r>
              <a:rPr lang="de-DE">
                <a:cs typeface="Calibri"/>
              </a:rPr>
              <a:t>In die größere von zwei Kugeln um denselben Mittelpunkt ein Polyeder einzuschreiben, das die kleinere nicht berührt.</a:t>
            </a:r>
            <a:endParaRPr lang="de-DE"/>
          </a:p>
        </p:txBody>
      </p:sp>
    </p:spTree>
    <p:extLst>
      <p:ext uri="{BB962C8B-B14F-4D97-AF65-F5344CB8AC3E}">
        <p14:creationId xmlns:p14="http://schemas.microsoft.com/office/powerpoint/2010/main" val="217740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3FC98-FBF9-4422-B4BD-D4E2F2580D47}"/>
              </a:ext>
            </a:extLst>
          </p:cNvPr>
          <p:cNvSpPr>
            <a:spLocks noGrp="1"/>
          </p:cNvSpPr>
          <p:nvPr>
            <p:ph type="title"/>
          </p:nvPr>
        </p:nvSpPr>
        <p:spPr/>
        <p:txBody>
          <a:bodyPr/>
          <a:lstStyle/>
          <a:p>
            <a:r>
              <a:rPr lang="en-US" err="1">
                <a:cs typeface="Calibri Light"/>
              </a:rPr>
              <a:t>Inhalt</a:t>
            </a:r>
            <a:endParaRPr lang="en-US" err="1"/>
          </a:p>
        </p:txBody>
      </p:sp>
      <p:sp>
        <p:nvSpPr>
          <p:cNvPr id="3" name="Content Placeholder 2">
            <a:extLst>
              <a:ext uri="{FF2B5EF4-FFF2-40B4-BE49-F238E27FC236}">
                <a16:creationId xmlns:a16="http://schemas.microsoft.com/office/drawing/2014/main" id="{B8B11C49-BF74-49FD-A4BF-989FA60E9B10}"/>
              </a:ext>
            </a:extLst>
          </p:cNvPr>
          <p:cNvSpPr>
            <a:spLocks noGrp="1"/>
          </p:cNvSpPr>
          <p:nvPr>
            <p:ph idx="1"/>
          </p:nvPr>
        </p:nvSpPr>
        <p:spPr/>
        <p:txBody>
          <a:bodyPr vert="horz" lIns="0" tIns="45720" rIns="0" bIns="45720" rtlCol="0" anchor="t">
            <a:normAutofit/>
          </a:bodyPr>
          <a:lstStyle/>
          <a:p>
            <a:pPr marL="457200" indent="-457200">
              <a:buAutoNum type="arabicPeriod"/>
            </a:pPr>
            <a:r>
              <a:rPr lang="en-US" err="1">
                <a:cs typeface="Calibri" panose="020F0502020204030204"/>
              </a:rPr>
              <a:t>Exhautionsmethode</a:t>
            </a:r>
          </a:p>
          <a:p>
            <a:pPr marL="457200" indent="-457200">
              <a:buAutoNum type="arabicPeriod"/>
            </a:pPr>
            <a:r>
              <a:rPr lang="en-US" err="1">
                <a:cs typeface="Calibri" panose="020F0502020204030204"/>
              </a:rPr>
              <a:t>Verhältnis</a:t>
            </a:r>
            <a:r>
              <a:rPr lang="en-US">
                <a:cs typeface="Calibri" panose="020F0502020204030204"/>
              </a:rPr>
              <a:t> </a:t>
            </a:r>
            <a:r>
              <a:rPr lang="en-US" err="1">
                <a:cs typeface="Calibri" panose="020F0502020204030204"/>
              </a:rPr>
              <a:t>zweier</a:t>
            </a:r>
            <a:r>
              <a:rPr lang="en-US">
                <a:cs typeface="Calibri" panose="020F0502020204030204"/>
              </a:rPr>
              <a:t> </a:t>
            </a:r>
            <a:r>
              <a:rPr lang="en-US" err="1">
                <a:cs typeface="Calibri" panose="020F0502020204030204"/>
              </a:rPr>
              <a:t>Kreise</a:t>
            </a:r>
          </a:p>
          <a:p>
            <a:pPr marL="457200" indent="-457200">
              <a:buAutoNum type="arabicPeriod"/>
            </a:pPr>
            <a:r>
              <a:rPr lang="en-US" err="1">
                <a:cs typeface="Calibri" panose="020F0502020204030204"/>
              </a:rPr>
              <a:t>Verhältnis</a:t>
            </a:r>
            <a:r>
              <a:rPr lang="en-US">
                <a:cs typeface="Calibri" panose="020F0502020204030204"/>
              </a:rPr>
              <a:t> </a:t>
            </a:r>
            <a:r>
              <a:rPr lang="en-US" err="1">
                <a:cs typeface="Calibri" panose="020F0502020204030204"/>
              </a:rPr>
              <a:t>zweier</a:t>
            </a:r>
            <a:r>
              <a:rPr lang="en-US">
                <a:cs typeface="Calibri" panose="020F0502020204030204"/>
              </a:rPr>
              <a:t> Kugel</a:t>
            </a:r>
          </a:p>
          <a:p>
            <a:pPr marL="457200" indent="-457200">
              <a:buAutoNum type="arabicPeriod"/>
            </a:pPr>
            <a:r>
              <a:rPr lang="en-US" err="1">
                <a:cs typeface="Calibri" panose="020F0502020204030204"/>
              </a:rPr>
              <a:t>Kugeln</a:t>
            </a:r>
            <a:r>
              <a:rPr lang="en-US">
                <a:cs typeface="Calibri" panose="020F0502020204030204"/>
              </a:rPr>
              <a:t> </a:t>
            </a:r>
            <a:r>
              <a:rPr lang="en-US" err="1">
                <a:cs typeface="Calibri" panose="020F0502020204030204"/>
              </a:rPr>
              <a:t>heute</a:t>
            </a:r>
          </a:p>
        </p:txBody>
      </p:sp>
    </p:spTree>
    <p:extLst>
      <p:ext uri="{BB962C8B-B14F-4D97-AF65-F5344CB8AC3E}">
        <p14:creationId xmlns:p14="http://schemas.microsoft.com/office/powerpoint/2010/main" val="4075780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463B-4472-4961-9378-0426463703F4}"/>
              </a:ext>
            </a:extLst>
          </p:cNvPr>
          <p:cNvSpPr>
            <a:spLocks noGrp="1"/>
          </p:cNvSpPr>
          <p:nvPr>
            <p:ph type="title"/>
          </p:nvPr>
        </p:nvSpPr>
        <p:spPr/>
        <p:txBody>
          <a:bodyPr/>
          <a:lstStyle/>
          <a:p>
            <a:r>
              <a:rPr lang="de-DE">
                <a:cs typeface="Calibri Light"/>
              </a:rPr>
              <a:t>Korollar 12.7</a:t>
            </a:r>
            <a:endParaRPr lang="de-DE"/>
          </a:p>
        </p:txBody>
      </p:sp>
      <p:sp>
        <p:nvSpPr>
          <p:cNvPr id="3" name="Content Placeholder 2">
            <a:extLst>
              <a:ext uri="{FF2B5EF4-FFF2-40B4-BE49-F238E27FC236}">
                <a16:creationId xmlns:a16="http://schemas.microsoft.com/office/drawing/2014/main" id="{AA25F765-133C-48CC-A3E4-820134090D3C}"/>
              </a:ext>
            </a:extLst>
          </p:cNvPr>
          <p:cNvSpPr>
            <a:spLocks noGrp="1"/>
          </p:cNvSpPr>
          <p:nvPr>
            <p:ph idx="1"/>
          </p:nvPr>
        </p:nvSpPr>
        <p:spPr/>
        <p:txBody>
          <a:bodyPr vert="horz" lIns="0" tIns="45720" rIns="0" bIns="45720" rtlCol="0" anchor="t">
            <a:normAutofit/>
          </a:bodyPr>
          <a:lstStyle/>
          <a:p>
            <a:r>
              <a:rPr lang="de-DE">
                <a:ea typeface="+mn-lt"/>
                <a:cs typeface="+mn-lt"/>
              </a:rPr>
              <a:t>Das Poyleder, das der Kugel BCDE einbeschrieben ist, steht zu einem ähnlichen Polyeder, das einer anderen Kugel mit dem Mittelpunkt A einbeschrieben ist, im Verhältnis des Kubus über dem Durchmesser der Kugel BCDE zum Kubus über dem Durchmesser der anderen Kugel.</a:t>
            </a:r>
          </a:p>
          <a:p>
            <a:endParaRPr lang="de-DE">
              <a:cs typeface="Calibri"/>
            </a:endParaRPr>
          </a:p>
        </p:txBody>
      </p:sp>
    </p:spTree>
    <p:extLst>
      <p:ext uri="{BB962C8B-B14F-4D97-AF65-F5344CB8AC3E}">
        <p14:creationId xmlns:p14="http://schemas.microsoft.com/office/powerpoint/2010/main" val="39549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BD7EF-BA99-4C59-9E12-F11651858D5F}"/>
              </a:ext>
            </a:extLst>
          </p:cNvPr>
          <p:cNvSpPr>
            <a:spLocks noGrp="1"/>
          </p:cNvSpPr>
          <p:nvPr>
            <p:ph type="title"/>
          </p:nvPr>
        </p:nvSpPr>
        <p:spPr/>
        <p:txBody>
          <a:bodyPr/>
          <a:lstStyle/>
          <a:p>
            <a:r>
              <a:rPr lang="de-DE">
                <a:cs typeface="Calibri Light"/>
              </a:rPr>
              <a:t>Proposition 12.18</a:t>
            </a:r>
            <a:endParaRPr lang="de-DE"/>
          </a:p>
        </p:txBody>
      </p:sp>
      <p:sp>
        <p:nvSpPr>
          <p:cNvPr id="3" name="Content Placeholder 2">
            <a:extLst>
              <a:ext uri="{FF2B5EF4-FFF2-40B4-BE49-F238E27FC236}">
                <a16:creationId xmlns:a16="http://schemas.microsoft.com/office/drawing/2014/main" id="{D3E8FFBF-88AB-43E8-9E99-7FD73CB08A63}"/>
              </a:ext>
            </a:extLst>
          </p:cNvPr>
          <p:cNvSpPr>
            <a:spLocks noGrp="1"/>
          </p:cNvSpPr>
          <p:nvPr>
            <p:ph idx="1"/>
          </p:nvPr>
        </p:nvSpPr>
        <p:spPr/>
        <p:txBody>
          <a:bodyPr vert="horz" lIns="91440" tIns="45720" rIns="91440" bIns="45720" rtlCol="0" anchor="t">
            <a:normAutofit/>
          </a:bodyPr>
          <a:lstStyle/>
          <a:p>
            <a:r>
              <a:rPr lang="de-DE">
                <a:cs typeface="Calibri"/>
              </a:rPr>
              <a:t>Kugeln stehen im Verhältnis der Kubin über ihren Durchmessern</a:t>
            </a:r>
          </a:p>
          <a:p>
            <a:endParaRPr lang="de-DE">
              <a:cs typeface="Calibri"/>
            </a:endParaRPr>
          </a:p>
          <a:p>
            <a:r>
              <a:rPr lang="de-DE">
                <a:cs typeface="Calibri"/>
              </a:rPr>
              <a:t>Bedeutung:</a:t>
            </a:r>
          </a:p>
          <a:p>
            <a:r>
              <a:rPr lang="de-DE">
                <a:cs typeface="Calibri"/>
              </a:rPr>
              <a:t>Seien K1, K2 Kugeln und D1, D2 ihre Durchmesser. Dann gilt</a:t>
            </a:r>
            <a:br>
              <a:rPr lang="de-DE">
                <a:cs typeface="Calibri"/>
              </a:rPr>
            </a:br>
            <a:r>
              <a:rPr lang="de-DE">
                <a:cs typeface="Calibri"/>
              </a:rPr>
              <a:t>Volumen(K1) / Volumen(K2) = D1^3 / D2^3</a:t>
            </a:r>
          </a:p>
        </p:txBody>
      </p:sp>
    </p:spTree>
    <p:extLst>
      <p:ext uri="{BB962C8B-B14F-4D97-AF65-F5344CB8AC3E}">
        <p14:creationId xmlns:p14="http://schemas.microsoft.com/office/powerpoint/2010/main" val="505343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DF739-C696-4EB0-A643-03321BA7CDE0}"/>
              </a:ext>
            </a:extLst>
          </p:cNvPr>
          <p:cNvSpPr>
            <a:spLocks noGrp="1"/>
          </p:cNvSpPr>
          <p:nvPr>
            <p:ph type="title"/>
          </p:nvPr>
        </p:nvSpPr>
        <p:spPr/>
        <p:txBody>
          <a:bodyPr/>
          <a:lstStyle/>
          <a:p>
            <a:r>
              <a:rPr lang="de-DE">
                <a:cs typeface="Calibri Light"/>
              </a:rPr>
              <a:t>Proposition 12.18-Beweis</a:t>
            </a:r>
            <a:endParaRPr lang="de-DE"/>
          </a:p>
        </p:txBody>
      </p:sp>
      <p:sp>
        <p:nvSpPr>
          <p:cNvPr id="3" name="Content Placeholder 2">
            <a:extLst>
              <a:ext uri="{FF2B5EF4-FFF2-40B4-BE49-F238E27FC236}">
                <a16:creationId xmlns:a16="http://schemas.microsoft.com/office/drawing/2014/main" id="{CDD633FB-4402-4B35-9B98-7B5869ACEC13}"/>
              </a:ext>
            </a:extLst>
          </p:cNvPr>
          <p:cNvSpPr>
            <a:spLocks noGrp="1"/>
          </p:cNvSpPr>
          <p:nvPr>
            <p:ph idx="1"/>
          </p:nvPr>
        </p:nvSpPr>
        <p:spPr/>
        <p:txBody>
          <a:bodyPr vert="horz" lIns="0" tIns="45720" rIns="0" bIns="45720" rtlCol="0" anchor="t">
            <a:normAutofit/>
          </a:bodyPr>
          <a:lstStyle/>
          <a:p>
            <a:r>
              <a:rPr lang="de-DE">
                <a:cs typeface="Calibri"/>
              </a:rPr>
              <a:t>Seien ABC, DEF Kugeln mit Durchmessern BC, EF.</a:t>
            </a:r>
          </a:p>
          <a:p>
            <a:r>
              <a:rPr lang="de-DE">
                <a:cs typeface="Calibri"/>
              </a:rPr>
              <a:t>Annahme: </a:t>
            </a:r>
            <a:r>
              <a:rPr lang="de-DE">
                <a:ea typeface="+mn-lt"/>
                <a:cs typeface="+mn-lt"/>
              </a:rPr>
              <a:t>Volumen(ABC) / Volumen(DEF) ≠ BC^3 / EF^3</a:t>
            </a:r>
          </a:p>
          <a:p>
            <a:r>
              <a:rPr lang="de-DE">
                <a:cs typeface="Calibri"/>
              </a:rPr>
              <a:t>1.Fall: Volumen(ABC) / Volumen(GHK) = BC^3 / EF^3 für eine Kugel GHK kleiner als DEF</a:t>
            </a:r>
          </a:p>
          <a:p>
            <a:r>
              <a:rPr lang="de-DE">
                <a:ea typeface="+mn-lt"/>
                <a:cs typeface="+mn-lt"/>
              </a:rPr>
              <a:t>2.Fall: Volumen(ABC) / Volumen(GHK) = BC^3 / EF^3 für eine Kugel GHK größer als DEF</a:t>
            </a:r>
          </a:p>
          <a:p>
            <a:endParaRPr lang="de-DE">
              <a:cs typeface="Calibri"/>
            </a:endParaRPr>
          </a:p>
        </p:txBody>
      </p:sp>
    </p:spTree>
    <p:extLst>
      <p:ext uri="{BB962C8B-B14F-4D97-AF65-F5344CB8AC3E}">
        <p14:creationId xmlns:p14="http://schemas.microsoft.com/office/powerpoint/2010/main" val="321100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7A8A-7A3C-43B7-AD9D-E857751912C0}"/>
              </a:ext>
            </a:extLst>
          </p:cNvPr>
          <p:cNvSpPr>
            <a:spLocks noGrp="1"/>
          </p:cNvSpPr>
          <p:nvPr>
            <p:ph type="title"/>
          </p:nvPr>
        </p:nvSpPr>
        <p:spPr/>
        <p:txBody>
          <a:bodyPr/>
          <a:lstStyle/>
          <a:p>
            <a:r>
              <a:rPr lang="de-DE">
                <a:ea typeface="+mj-lt"/>
                <a:cs typeface="+mj-lt"/>
              </a:rPr>
              <a:t>Proposition 12.18-Beweis</a:t>
            </a:r>
          </a:p>
        </p:txBody>
      </p:sp>
      <p:sp>
        <p:nvSpPr>
          <p:cNvPr id="3" name="Content Placeholder 2">
            <a:extLst>
              <a:ext uri="{FF2B5EF4-FFF2-40B4-BE49-F238E27FC236}">
                <a16:creationId xmlns:a16="http://schemas.microsoft.com/office/drawing/2014/main" id="{DA8EA171-97D2-444C-92D6-F57332D48A9E}"/>
              </a:ext>
            </a:extLst>
          </p:cNvPr>
          <p:cNvSpPr>
            <a:spLocks noGrp="1"/>
          </p:cNvSpPr>
          <p:nvPr>
            <p:ph idx="1"/>
          </p:nvPr>
        </p:nvSpPr>
        <p:spPr/>
        <p:txBody>
          <a:bodyPr vert="horz" lIns="0" tIns="45720" rIns="0" bIns="45720" rtlCol="0" anchor="t">
            <a:normAutofit/>
          </a:bodyPr>
          <a:lstStyle/>
          <a:p>
            <a:r>
              <a:rPr lang="de-DE">
                <a:ea typeface="+mn-lt"/>
                <a:cs typeface="+mn-lt"/>
              </a:rPr>
              <a:t>1.Fall: Volumen(ABC) / Volumen(GHK) = BC^3 / EF^3 für eine Kugel GHK kleiner als DEF</a:t>
            </a:r>
          </a:p>
          <a:p>
            <a:r>
              <a:rPr lang="de-DE">
                <a:cs typeface="Calibri"/>
              </a:rPr>
              <a:t>Liegen GHK und DEF um denselben Mittelpunkt, dann lässt sich nach Proposition 12.17 ein Polyeder P in die Kugel DEF einbeschreiben, das die kleiner Kugel GHK nicht berührt.</a:t>
            </a:r>
          </a:p>
          <a:p>
            <a:r>
              <a:rPr lang="de-DE">
                <a:cs typeface="Calibri"/>
              </a:rPr>
              <a:t>Wird in die Kugel ABC ein zu P ähnlicher Polyeder Q einbeschrieben, dann gilt nach Korollar 12.17</a:t>
            </a:r>
            <a:br>
              <a:rPr lang="de-DE">
                <a:cs typeface="Calibri"/>
              </a:rPr>
            </a:br>
            <a:r>
              <a:rPr lang="de-DE">
                <a:cs typeface="Calibri"/>
              </a:rPr>
              <a:t>Volumen(Q) / Volumen(P) = BC^3 / EF^3 = Volumen(ABC) / Volumen(GHK)</a:t>
            </a:r>
          </a:p>
          <a:p>
            <a:r>
              <a:rPr lang="de-DE">
                <a:cs typeface="Calibri"/>
              </a:rPr>
              <a:t>Daraus folgt </a:t>
            </a:r>
            <a:r>
              <a:rPr lang="de-DE">
                <a:ea typeface="+mn-lt"/>
                <a:cs typeface="+mn-lt"/>
              </a:rPr>
              <a:t>Volumen(ABC) / Volumen(Q) = Volumen(GHK) / Volumen(P)</a:t>
            </a:r>
          </a:p>
          <a:p>
            <a:r>
              <a:rPr lang="de-DE">
                <a:cs typeface="Calibri"/>
              </a:rPr>
              <a:t>Da Volumen(ABC) &gt; Volumen(Q) ist Volumen(GHK) &gt; Volumen(P)</a:t>
            </a:r>
            <a:endParaRPr lang="de-DE">
              <a:ea typeface="+mn-lt"/>
              <a:cs typeface="+mn-lt"/>
            </a:endParaRPr>
          </a:p>
          <a:p>
            <a:r>
              <a:rPr lang="de-DE">
                <a:cs typeface="Calibri"/>
              </a:rPr>
              <a:t>Das führt zum Wiederspruch, da GHK ganz in P liegt nach der Konstruktion von P.</a:t>
            </a:r>
          </a:p>
          <a:p>
            <a:endParaRPr lang="de-DE">
              <a:cs typeface="Calibri"/>
            </a:endParaRPr>
          </a:p>
          <a:p>
            <a:endParaRPr lang="de-DE">
              <a:cs typeface="Calibri"/>
            </a:endParaRPr>
          </a:p>
        </p:txBody>
      </p:sp>
    </p:spTree>
    <p:extLst>
      <p:ext uri="{BB962C8B-B14F-4D97-AF65-F5344CB8AC3E}">
        <p14:creationId xmlns:p14="http://schemas.microsoft.com/office/powerpoint/2010/main" val="1822430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49208-5EB9-4FD2-AF35-6872BE3F312B}"/>
              </a:ext>
            </a:extLst>
          </p:cNvPr>
          <p:cNvSpPr>
            <a:spLocks noGrp="1"/>
          </p:cNvSpPr>
          <p:nvPr>
            <p:ph type="title"/>
          </p:nvPr>
        </p:nvSpPr>
        <p:spPr/>
        <p:txBody>
          <a:bodyPr/>
          <a:lstStyle/>
          <a:p>
            <a:r>
              <a:rPr lang="de-DE">
                <a:ea typeface="+mj-lt"/>
                <a:cs typeface="+mj-lt"/>
              </a:rPr>
              <a:t>Proposition 12.18-Beweis</a:t>
            </a:r>
          </a:p>
        </p:txBody>
      </p:sp>
      <p:sp>
        <p:nvSpPr>
          <p:cNvPr id="3" name="Content Placeholder 2">
            <a:extLst>
              <a:ext uri="{FF2B5EF4-FFF2-40B4-BE49-F238E27FC236}">
                <a16:creationId xmlns:a16="http://schemas.microsoft.com/office/drawing/2014/main" id="{BE8B32B7-53E0-4F29-84B5-3AF24274CEE1}"/>
              </a:ext>
            </a:extLst>
          </p:cNvPr>
          <p:cNvSpPr>
            <a:spLocks noGrp="1"/>
          </p:cNvSpPr>
          <p:nvPr>
            <p:ph idx="1"/>
          </p:nvPr>
        </p:nvSpPr>
        <p:spPr/>
        <p:txBody>
          <a:bodyPr vert="horz" lIns="0" tIns="45720" rIns="0" bIns="45720" rtlCol="0" anchor="t">
            <a:normAutofit/>
          </a:bodyPr>
          <a:lstStyle/>
          <a:p>
            <a:r>
              <a:rPr lang="de-DE">
                <a:cs typeface="Calibri"/>
              </a:rPr>
              <a:t>2.Fall: Volumen(ABC) / Volumen(GHK) = BC^3 / EF^3 für eine Kugel GHK größer als DEF</a:t>
            </a:r>
            <a:endParaRPr lang="de-DE">
              <a:ea typeface="+mn-lt"/>
              <a:cs typeface="+mn-lt"/>
            </a:endParaRPr>
          </a:p>
          <a:p>
            <a:r>
              <a:rPr lang="de-DE">
                <a:cs typeface="Calibri"/>
              </a:rPr>
              <a:t>Damit gilt </a:t>
            </a:r>
            <a:r>
              <a:rPr lang="de-DE">
                <a:ea typeface="+mn-lt"/>
                <a:cs typeface="+mn-lt"/>
              </a:rPr>
              <a:t>Volumen(GHK) / Volumen(ABC) = EF^3 / BC^3</a:t>
            </a:r>
          </a:p>
          <a:p>
            <a:r>
              <a:rPr lang="de-DE">
                <a:cs typeface="Calibri"/>
              </a:rPr>
              <a:t>Da Volumen(GHK) / Volumen(ABC) &gt; </a:t>
            </a:r>
            <a:r>
              <a:rPr lang="de-DE">
                <a:ea typeface="+mn-lt"/>
                <a:cs typeface="+mn-lt"/>
              </a:rPr>
              <a:t>Volumen(DEF) / Volumen(ABC)</a:t>
            </a:r>
            <a:br>
              <a:rPr lang="de-DE">
                <a:ea typeface="+mn-lt"/>
                <a:cs typeface="+mn-lt"/>
              </a:rPr>
            </a:br>
            <a:r>
              <a:rPr lang="de-DE">
                <a:ea typeface="+mn-lt"/>
                <a:cs typeface="+mn-lt"/>
              </a:rPr>
              <a:t>existiert eine Kugel K, die kleiner ist als ABC mit</a:t>
            </a:r>
            <a:br>
              <a:rPr lang="de-DE">
                <a:ea typeface="+mn-lt"/>
                <a:cs typeface="+mn-lt"/>
              </a:rPr>
            </a:br>
            <a:r>
              <a:rPr lang="de-DE">
                <a:ea typeface="+mn-lt"/>
                <a:cs typeface="+mn-lt"/>
              </a:rPr>
              <a:t>Volumen(GHK) / Volumen(ABC) = </a:t>
            </a:r>
            <a:r>
              <a:rPr lang="de-DE">
                <a:cs typeface="Calibri"/>
              </a:rPr>
              <a:t>Volumen(DEF) / Volumen(K) = EF^3 / BC^3</a:t>
            </a:r>
            <a:endParaRPr lang="de-DE">
              <a:ea typeface="+mn-lt"/>
              <a:cs typeface="+mn-lt"/>
            </a:endParaRPr>
          </a:p>
          <a:p>
            <a:r>
              <a:rPr lang="de-DE">
                <a:cs typeface="Calibri"/>
              </a:rPr>
              <a:t>Dies führt in die Situation von Fall 1. Somit führt dieser Fall ebenfalls zum Wiederspruch.</a:t>
            </a:r>
          </a:p>
          <a:p>
            <a:br>
              <a:rPr lang="de-DE">
                <a:cs typeface="Calibri"/>
              </a:rPr>
            </a:br>
            <a:endParaRPr lang="de-DE">
              <a:ea typeface="+mn-lt"/>
              <a:cs typeface="+mn-lt"/>
            </a:endParaRPr>
          </a:p>
        </p:txBody>
      </p:sp>
    </p:spTree>
    <p:extLst>
      <p:ext uri="{BB962C8B-B14F-4D97-AF65-F5344CB8AC3E}">
        <p14:creationId xmlns:p14="http://schemas.microsoft.com/office/powerpoint/2010/main" val="1535185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02A4-D8DA-4DD1-8BCA-B609BF219656}"/>
              </a:ext>
            </a:extLst>
          </p:cNvPr>
          <p:cNvSpPr>
            <a:spLocks noGrp="1"/>
          </p:cNvSpPr>
          <p:nvPr>
            <p:ph type="title"/>
          </p:nvPr>
        </p:nvSpPr>
        <p:spPr/>
        <p:txBody>
          <a:bodyPr/>
          <a:lstStyle/>
          <a:p>
            <a:r>
              <a:rPr lang="de-DE">
                <a:cs typeface="Calibri Light"/>
              </a:rPr>
              <a:t>Kugeln Heute</a:t>
            </a:r>
            <a:endParaRPr lang="de-DE"/>
          </a:p>
        </p:txBody>
      </p:sp>
      <p:sp>
        <p:nvSpPr>
          <p:cNvPr id="3" name="Content Placeholder 2">
            <a:extLst>
              <a:ext uri="{FF2B5EF4-FFF2-40B4-BE49-F238E27FC236}">
                <a16:creationId xmlns:a16="http://schemas.microsoft.com/office/drawing/2014/main" id="{CE94F2AB-3DFC-4806-ABEA-259EB54E3D59}"/>
              </a:ext>
            </a:extLst>
          </p:cNvPr>
          <p:cNvSpPr>
            <a:spLocks noGrp="1"/>
          </p:cNvSpPr>
          <p:nvPr>
            <p:ph idx="1"/>
          </p:nvPr>
        </p:nvSpPr>
        <p:spPr/>
        <p:txBody>
          <a:bodyPr vert="horz" lIns="0" tIns="45720" rIns="0" bIns="45720" rtlCol="0" anchor="t">
            <a:normAutofit/>
          </a:bodyPr>
          <a:lstStyle/>
          <a:p>
            <a:pPr marL="543560" lvl="1" indent="-342900">
              <a:buFont typeface="Arial" pitchFamily="34" charset="0"/>
              <a:buChar char="•"/>
            </a:pPr>
            <a:r>
              <a:rPr lang="de-DE" sz="2000">
                <a:cs typeface="Calibri" panose="020F0502020204030204"/>
              </a:rPr>
              <a:t>Kugelsymmetrie</a:t>
            </a:r>
            <a:endParaRPr lang="de-DE">
              <a:cs typeface="Calibri" panose="020F0502020204030204"/>
            </a:endParaRPr>
          </a:p>
          <a:p>
            <a:pPr marL="566420" lvl="2">
              <a:buFont typeface="Arial" panose="020F0502020204030204" pitchFamily="34" charset="0"/>
              <a:buChar char="•"/>
            </a:pPr>
            <a:r>
              <a:rPr lang="de-DE" sz="1800">
                <a:cs typeface="Calibri" panose="020F0502020204030204"/>
              </a:rPr>
              <a:t>Sonderfall: Rotationssymmetrie um jede Achse, die durch den Mittelpunkt verläuft</a:t>
            </a:r>
          </a:p>
          <a:p>
            <a:pPr marL="566420" lvl="2">
              <a:buFont typeface="Arial" panose="020F0502020204030204" pitchFamily="34" charset="0"/>
              <a:buChar char="•"/>
            </a:pPr>
            <a:r>
              <a:rPr lang="de-DE" sz="1800">
                <a:cs typeface="Calibri" panose="020F0502020204030204"/>
              </a:rPr>
              <a:t>Isomorph zur Drehgruppe (Menge aller orthogonalen 3x3 Matrizen mit Determinanten 1)</a:t>
            </a:r>
          </a:p>
          <a:p>
            <a:pPr marL="383540" lvl="1">
              <a:buFont typeface="Arial" panose="020F0502020204030204" pitchFamily="34" charset="0"/>
              <a:buChar char="•"/>
            </a:pPr>
            <a:endParaRPr lang="de-DE">
              <a:cs typeface="Calibri" panose="020F0502020204030204"/>
            </a:endParaRPr>
          </a:p>
          <a:p>
            <a:pPr marL="543560" lvl="1" indent="-342900">
              <a:buFont typeface="Arial" panose="020F0502020204030204" pitchFamily="34" charset="0"/>
              <a:buChar char="•"/>
            </a:pPr>
            <a:r>
              <a:rPr lang="de-DE" sz="2000">
                <a:cs typeface="Calibri" panose="020F0502020204030204"/>
              </a:rPr>
              <a:t>Sphärische Geometrie: Geometrie auf der Kugel</a:t>
            </a:r>
          </a:p>
          <a:p>
            <a:pPr marL="566420" lvl="2">
              <a:buFont typeface="Arial" panose="020F0502020204030204" pitchFamily="34" charset="0"/>
              <a:buChar char="•"/>
            </a:pPr>
            <a:r>
              <a:rPr lang="de-DE" sz="1800">
                <a:cs typeface="Calibri" panose="020F0502020204030204"/>
              </a:rPr>
              <a:t>Gerade: Schnitt mit einer Ebene, die durch den Mittelpunkt verläuft</a:t>
            </a:r>
          </a:p>
          <a:p>
            <a:pPr marL="566420" lvl="2">
              <a:buFont typeface="Arial" panose="020F0502020204030204" pitchFamily="34" charset="0"/>
              <a:buChar char="•"/>
            </a:pPr>
            <a:r>
              <a:rPr lang="de-DE" sz="1800">
                <a:cs typeface="Calibri" panose="020F0502020204030204"/>
              </a:rPr>
              <a:t>Punkt: Schnitt mit einer Ebene, dessen Abstand zum Mittelpunkt gleich dem Radius der Kugel entspricht</a:t>
            </a:r>
          </a:p>
          <a:p>
            <a:pPr marL="566420" lvl="2">
              <a:buFont typeface="Arial" panose="020F0502020204030204" pitchFamily="34" charset="0"/>
              <a:buChar char="•"/>
            </a:pPr>
            <a:r>
              <a:rPr lang="de-DE" sz="1800">
                <a:cs typeface="Calibri" panose="020F0502020204030204"/>
              </a:rPr>
              <a:t>Kreis: Schnitt der Kugel mit einer Ebene</a:t>
            </a:r>
          </a:p>
          <a:p>
            <a:pPr marL="383540" lvl="2" indent="0">
              <a:buNone/>
            </a:pPr>
            <a:endParaRPr lang="de-DE">
              <a:cs typeface="Calibri" panose="020F0502020204030204"/>
            </a:endParaRPr>
          </a:p>
          <a:p>
            <a:pPr marL="383540" lvl="2" indent="0">
              <a:buNone/>
            </a:pPr>
            <a:endParaRPr lang="de-DE">
              <a:cs typeface="Calibri" panose="020F0502020204030204"/>
            </a:endParaRPr>
          </a:p>
        </p:txBody>
      </p:sp>
    </p:spTree>
    <p:extLst>
      <p:ext uri="{BB962C8B-B14F-4D97-AF65-F5344CB8AC3E}">
        <p14:creationId xmlns:p14="http://schemas.microsoft.com/office/powerpoint/2010/main" val="1346219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5ACE-2641-49EA-8116-B370C231883A}"/>
              </a:ext>
            </a:extLst>
          </p:cNvPr>
          <p:cNvSpPr>
            <a:spLocks noGrp="1"/>
          </p:cNvSpPr>
          <p:nvPr>
            <p:ph type="title"/>
          </p:nvPr>
        </p:nvSpPr>
        <p:spPr/>
        <p:txBody>
          <a:bodyPr/>
          <a:lstStyle/>
          <a:p>
            <a:r>
              <a:rPr lang="de-DE">
                <a:cs typeface="Calibri Light"/>
              </a:rPr>
              <a:t>Quellen</a:t>
            </a:r>
            <a:endParaRPr lang="de-DE"/>
          </a:p>
        </p:txBody>
      </p:sp>
      <p:sp>
        <p:nvSpPr>
          <p:cNvPr id="3" name="Content Placeholder 2">
            <a:extLst>
              <a:ext uri="{FF2B5EF4-FFF2-40B4-BE49-F238E27FC236}">
                <a16:creationId xmlns:a16="http://schemas.microsoft.com/office/drawing/2014/main" id="{0DE2C0F4-A037-4466-AF12-0F80245D8180}"/>
              </a:ext>
            </a:extLst>
          </p:cNvPr>
          <p:cNvSpPr>
            <a:spLocks noGrp="1"/>
          </p:cNvSpPr>
          <p:nvPr>
            <p:ph idx="1"/>
          </p:nvPr>
        </p:nvSpPr>
        <p:spPr/>
        <p:txBody>
          <a:bodyPr vert="horz" lIns="0" tIns="45720" rIns="0" bIns="45720" rtlCol="0" anchor="t">
            <a:normAutofit/>
          </a:bodyPr>
          <a:lstStyle/>
          <a:p>
            <a:r>
              <a:rPr lang="de-DE">
                <a:ea typeface="+mn-lt"/>
                <a:cs typeface="+mn-lt"/>
                <a:hlinkClick r:id="rId2"/>
              </a:rPr>
              <a:t>https://de.wikipedia.org/wiki/Eudoxos_von_Knidos</a:t>
            </a:r>
            <a:endParaRPr lang="de-DE">
              <a:ea typeface="+mn-lt"/>
              <a:cs typeface="+mn-lt"/>
            </a:endParaRPr>
          </a:p>
          <a:p>
            <a:r>
              <a:rPr lang="de-DE">
                <a:ea typeface="+mn-lt"/>
                <a:cs typeface="+mn-lt"/>
                <a:hlinkClick r:id="rId3"/>
              </a:rPr>
              <a:t>https://en.wikipedia.org/wiki/Antiphon_(orator</a:t>
            </a:r>
            <a:r>
              <a:rPr lang="de-DE">
                <a:ea typeface="+mn-lt"/>
                <a:cs typeface="+mn-lt"/>
              </a:rPr>
              <a:t>)</a:t>
            </a:r>
          </a:p>
          <a:p>
            <a:r>
              <a:rPr lang="de-DE">
                <a:ea typeface="+mn-lt"/>
                <a:cs typeface="+mn-lt"/>
                <a:hlinkClick r:id="rId4"/>
              </a:rPr>
              <a:t>http://opera-platonis.de/euklid/Buch12.pdf</a:t>
            </a:r>
            <a:endParaRPr lang="de-DE">
              <a:ea typeface="+mn-lt"/>
              <a:cs typeface="+mn-lt"/>
            </a:endParaRPr>
          </a:p>
          <a:p>
            <a:r>
              <a:rPr lang="de-DE">
                <a:ea typeface="+mn-lt"/>
                <a:cs typeface="+mn-lt"/>
                <a:hlinkClick r:id="rId5"/>
              </a:rPr>
              <a:t>https://mathcs.clarku.edu/~djoyce/java/elements/bookXII/bookXII.html</a:t>
            </a:r>
            <a:endParaRPr lang="de-DE">
              <a:ea typeface="+mn-lt"/>
              <a:cs typeface="+mn-lt"/>
            </a:endParaRPr>
          </a:p>
          <a:p>
            <a:r>
              <a:rPr lang="de-DE">
                <a:ea typeface="+mn-lt"/>
                <a:cs typeface="+mn-lt"/>
                <a:hlinkClick r:id="rId6"/>
              </a:rPr>
              <a:t>https://de.wikipedia.org/wiki/Sph%C3%A4rische_Geometrie</a:t>
            </a:r>
            <a:endParaRPr lang="de-DE">
              <a:cs typeface="Calibri"/>
            </a:endParaRPr>
          </a:p>
          <a:p>
            <a:r>
              <a:rPr lang="de-DE">
                <a:ea typeface="+mn-lt"/>
                <a:cs typeface="+mn-lt"/>
                <a:hlinkClick r:id="rId7"/>
              </a:rPr>
              <a:t>https://de.wikipedia.org/wiki/Drehgruppe</a:t>
            </a:r>
          </a:p>
          <a:p>
            <a:r>
              <a:rPr lang="de-DE">
                <a:ea typeface="+mn-lt"/>
                <a:cs typeface="+mn-lt"/>
                <a:hlinkClick r:id="rId8"/>
              </a:rPr>
              <a:t>https://en.wikipedia.org/wiki/Rotational_symmetry</a:t>
            </a:r>
            <a:endParaRPr lang="de-DE">
              <a:cs typeface="Calibri"/>
            </a:endParaRPr>
          </a:p>
          <a:p>
            <a:endParaRPr lang="de-DE">
              <a:cs typeface="Calibri"/>
            </a:endParaRPr>
          </a:p>
          <a:p>
            <a:endParaRPr lang="de-DE">
              <a:cs typeface="Calibri"/>
            </a:endParaRPr>
          </a:p>
        </p:txBody>
      </p:sp>
    </p:spTree>
    <p:extLst>
      <p:ext uri="{BB962C8B-B14F-4D97-AF65-F5344CB8AC3E}">
        <p14:creationId xmlns:p14="http://schemas.microsoft.com/office/powerpoint/2010/main" val="65218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3EBB1-C0D9-4545-B8A5-9C91373566B9}"/>
              </a:ext>
            </a:extLst>
          </p:cNvPr>
          <p:cNvSpPr>
            <a:spLocks noGrp="1"/>
          </p:cNvSpPr>
          <p:nvPr>
            <p:ph type="title"/>
          </p:nvPr>
        </p:nvSpPr>
        <p:spPr/>
        <p:txBody>
          <a:bodyPr/>
          <a:lstStyle/>
          <a:p>
            <a:r>
              <a:rPr lang="de"/>
              <a:t>Exhaustionsmethode-Geschichte</a:t>
            </a:r>
            <a:endParaRPr lang="de">
              <a:cs typeface="Calibri Light"/>
            </a:endParaRPr>
          </a:p>
        </p:txBody>
      </p:sp>
      <p:sp>
        <p:nvSpPr>
          <p:cNvPr id="3" name="Content Placeholder 2">
            <a:extLst>
              <a:ext uri="{FF2B5EF4-FFF2-40B4-BE49-F238E27FC236}">
                <a16:creationId xmlns:a16="http://schemas.microsoft.com/office/drawing/2014/main" id="{2D4F8D8B-B578-4E14-8144-B52C9D7067B2}"/>
              </a:ext>
            </a:extLst>
          </p:cNvPr>
          <p:cNvSpPr>
            <a:spLocks noGrp="1"/>
          </p:cNvSpPr>
          <p:nvPr>
            <p:ph idx="1"/>
          </p:nvPr>
        </p:nvSpPr>
        <p:spPr/>
        <p:txBody>
          <a:bodyPr vert="horz" lIns="91440" tIns="45720" rIns="91440" bIns="45720" rtlCol="0" anchor="t">
            <a:normAutofit/>
          </a:bodyPr>
          <a:lstStyle/>
          <a:p>
            <a:pPr marL="342900" indent="-342900">
              <a:buFont typeface="Arial" panose="020F0502020204030204" pitchFamily="34" charset="0"/>
              <a:buChar char="•"/>
            </a:pPr>
            <a:endParaRPr lang="de-DE">
              <a:cs typeface="Calibri"/>
            </a:endParaRPr>
          </a:p>
          <a:p>
            <a:pPr marL="342900" indent="-342900">
              <a:buFont typeface="Arial" panose="020F0502020204030204" pitchFamily="34" charset="0"/>
              <a:buChar char="•"/>
            </a:pPr>
            <a:r>
              <a:rPr lang="de-DE" sz="2400">
                <a:cs typeface="Calibri"/>
              </a:rPr>
              <a:t>Idee: Antiphon</a:t>
            </a:r>
            <a:r>
              <a:rPr lang="de-DE" sz="2400">
                <a:ea typeface="+mn-lt"/>
                <a:cs typeface="+mn-lt"/>
              </a:rPr>
              <a:t> von </a:t>
            </a:r>
            <a:r>
              <a:rPr lang="de" sz="2400" err="1"/>
              <a:t>Rhamnus</a:t>
            </a:r>
            <a:r>
              <a:rPr lang="de-DE" sz="2400">
                <a:ea typeface="+mn-lt"/>
                <a:cs typeface="+mn-lt"/>
              </a:rPr>
              <a:t>(* ca. 480 v. Chr.; † 411 v. Chr.)</a:t>
            </a:r>
            <a:endParaRPr lang="de-DE" sz="2400">
              <a:cs typeface="Calibri"/>
            </a:endParaRPr>
          </a:p>
          <a:p>
            <a:pPr marL="342900" indent="-342900">
              <a:buFont typeface="Arial" panose="020F0502020204030204" pitchFamily="34" charset="0"/>
              <a:buChar char="•"/>
            </a:pPr>
            <a:r>
              <a:rPr lang="de-DE" sz="2400">
                <a:cs typeface="Calibri"/>
              </a:rPr>
              <a:t>Ziel: Quadratur des Kreises</a:t>
            </a:r>
          </a:p>
          <a:p>
            <a:pPr marL="342900" indent="-342900">
              <a:buFont typeface="Arial" panose="020F0502020204030204" pitchFamily="34" charset="0"/>
              <a:buChar char="•"/>
            </a:pPr>
            <a:endParaRPr lang="de-DE" sz="2400">
              <a:cs typeface="Calibri"/>
            </a:endParaRPr>
          </a:p>
          <a:p>
            <a:pPr marL="342900" indent="-342900">
              <a:buFont typeface="Arial" panose="020F0502020204030204" pitchFamily="34" charset="0"/>
              <a:buChar char="•"/>
            </a:pPr>
            <a:r>
              <a:rPr lang="de-DE" sz="2400">
                <a:cs typeface="Calibri"/>
              </a:rPr>
              <a:t>Ausarbeitung: </a:t>
            </a:r>
            <a:r>
              <a:rPr lang="de" sz="2400" err="1"/>
              <a:t>Eudoxos</a:t>
            </a:r>
            <a:r>
              <a:rPr lang="de" sz="2400"/>
              <a:t> von </a:t>
            </a:r>
            <a:r>
              <a:rPr lang="de" sz="2400" err="1"/>
              <a:t>Knidos</a:t>
            </a:r>
            <a:r>
              <a:rPr lang="de" sz="2400">
                <a:ea typeface="+mn-lt"/>
                <a:cs typeface="+mn-lt"/>
              </a:rPr>
              <a:t>(* 390 v. Chr. ; † 337 v. Chr.)</a:t>
            </a:r>
            <a:endParaRPr lang="de-DE" sz="2400">
              <a:cs typeface="Calibri"/>
            </a:endParaRPr>
          </a:p>
          <a:p>
            <a:pPr marL="342900" indent="-342900">
              <a:buFont typeface="Arial" panose="020F0502020204030204" pitchFamily="34" charset="0"/>
              <a:buChar char="•"/>
            </a:pPr>
            <a:r>
              <a:rPr lang="de" sz="2400">
                <a:cs typeface="Calibri"/>
              </a:rPr>
              <a:t>Volumenverhältnis zwischen Pyramide und Prisma sowie Kegel und Zylinder</a:t>
            </a:r>
          </a:p>
          <a:p>
            <a:endParaRPr lang="de-DE">
              <a:cs typeface="Calibri"/>
            </a:endParaRPr>
          </a:p>
        </p:txBody>
      </p:sp>
    </p:spTree>
    <p:extLst>
      <p:ext uri="{BB962C8B-B14F-4D97-AF65-F5344CB8AC3E}">
        <p14:creationId xmlns:p14="http://schemas.microsoft.com/office/powerpoint/2010/main" val="1848568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9D66A-B29B-4ABA-AAC5-521CA63CDF8F}"/>
              </a:ext>
            </a:extLst>
          </p:cNvPr>
          <p:cNvSpPr>
            <a:spLocks noGrp="1"/>
          </p:cNvSpPr>
          <p:nvPr>
            <p:ph type="title"/>
          </p:nvPr>
        </p:nvSpPr>
        <p:spPr/>
        <p:txBody>
          <a:bodyPr/>
          <a:lstStyle/>
          <a:p>
            <a:r>
              <a:rPr lang="de">
                <a:ea typeface="+mj-lt"/>
                <a:cs typeface="+mj-lt"/>
              </a:rPr>
              <a:t>Exhaustionsmethode-Idee</a:t>
            </a:r>
            <a:endParaRPr lang="de-DE"/>
          </a:p>
        </p:txBody>
      </p:sp>
      <p:sp>
        <p:nvSpPr>
          <p:cNvPr id="3" name="Content Placeholder 2">
            <a:extLst>
              <a:ext uri="{FF2B5EF4-FFF2-40B4-BE49-F238E27FC236}">
                <a16:creationId xmlns:a16="http://schemas.microsoft.com/office/drawing/2014/main" id="{C26B264D-18C9-4292-99EF-6F72D9A027AD}"/>
              </a:ext>
            </a:extLst>
          </p:cNvPr>
          <p:cNvSpPr>
            <a:spLocks noGrp="1"/>
          </p:cNvSpPr>
          <p:nvPr>
            <p:ph idx="1"/>
          </p:nvPr>
        </p:nvSpPr>
        <p:spPr>
          <a:xfrm>
            <a:off x="1097280" y="1863663"/>
            <a:ext cx="10058400" cy="4023360"/>
          </a:xfrm>
        </p:spPr>
        <p:txBody>
          <a:bodyPr vert="horz" lIns="91440" tIns="45720" rIns="91440" bIns="45720" rtlCol="0" anchor="t">
            <a:normAutofit/>
          </a:bodyPr>
          <a:lstStyle/>
          <a:p>
            <a:pPr marL="486410" lvl="1" indent="-285750">
              <a:lnSpc>
                <a:spcPct val="150000"/>
              </a:lnSpc>
              <a:buFont typeface="Arial" pitchFamily="34" charset="0"/>
              <a:buChar char="•"/>
            </a:pPr>
            <a:r>
              <a:rPr lang="de-DE" sz="2400">
                <a:cs typeface="Calibri"/>
              </a:rPr>
              <a:t>Approximiere eine Fläche mit einer Folge von Polygonen</a:t>
            </a:r>
          </a:p>
          <a:p>
            <a:pPr marL="486410" lvl="1" indent="-285750">
              <a:lnSpc>
                <a:spcPct val="150000"/>
              </a:lnSpc>
              <a:buFont typeface="Arial" pitchFamily="34" charset="0"/>
              <a:buChar char="•"/>
            </a:pPr>
            <a:r>
              <a:rPr lang="de-DE" sz="2400">
                <a:cs typeface="Calibri"/>
              </a:rPr>
              <a:t>Anwendung: Widerspruchsbeweis</a:t>
            </a:r>
          </a:p>
          <a:p>
            <a:pPr marL="486410" lvl="1" indent="-285750">
              <a:lnSpc>
                <a:spcPct val="150000"/>
              </a:lnSpc>
              <a:buFont typeface="Arial" pitchFamily="34" charset="0"/>
              <a:buChar char="•"/>
            </a:pPr>
            <a:r>
              <a:rPr lang="de-DE" sz="2400">
                <a:cs typeface="Calibri"/>
              </a:rPr>
              <a:t>Heute: ersetz durch Integralrechnung</a:t>
            </a:r>
          </a:p>
        </p:txBody>
      </p:sp>
      <p:pic>
        <p:nvPicPr>
          <p:cNvPr id="4" name="Grafik 4" descr="Ein Bild, das Tisch, Objekt, Computer, sitzend enthält.&#10;&#10;Beschreibung automatisch generiert.">
            <a:extLst>
              <a:ext uri="{FF2B5EF4-FFF2-40B4-BE49-F238E27FC236}">
                <a16:creationId xmlns:a16="http://schemas.microsoft.com/office/drawing/2014/main" id="{0AD47DCC-B45C-45FC-95CD-B9A8379C47B0}"/>
              </a:ext>
            </a:extLst>
          </p:cNvPr>
          <p:cNvPicPr>
            <a:picLocks noChangeAspect="1"/>
          </p:cNvPicPr>
          <p:nvPr/>
        </p:nvPicPr>
        <p:blipFill>
          <a:blip r:embed="rId2"/>
          <a:stretch>
            <a:fillRect/>
          </a:stretch>
        </p:blipFill>
        <p:spPr>
          <a:xfrm>
            <a:off x="2931459" y="4011706"/>
            <a:ext cx="5409762" cy="1800157"/>
          </a:xfrm>
          <a:prstGeom prst="rect">
            <a:avLst/>
          </a:prstGeom>
        </p:spPr>
      </p:pic>
      <p:pic>
        <p:nvPicPr>
          <p:cNvPr id="5" name="Grafik 5">
            <a:extLst>
              <a:ext uri="{FF2B5EF4-FFF2-40B4-BE49-F238E27FC236}">
                <a16:creationId xmlns:a16="http://schemas.microsoft.com/office/drawing/2014/main" id="{A1DEDD74-ED90-4056-86D3-BA1CB3D3EEFF}"/>
              </a:ext>
            </a:extLst>
          </p:cNvPr>
          <p:cNvPicPr>
            <a:picLocks noChangeAspect="1"/>
          </p:cNvPicPr>
          <p:nvPr/>
        </p:nvPicPr>
        <p:blipFill>
          <a:blip r:embed="rId3"/>
          <a:stretch>
            <a:fillRect/>
          </a:stretch>
        </p:blipFill>
        <p:spPr>
          <a:xfrm>
            <a:off x="2996072" y="3737179"/>
            <a:ext cx="5177334" cy="2489257"/>
          </a:xfrm>
          <a:prstGeom prst="rect">
            <a:avLst/>
          </a:prstGeom>
        </p:spPr>
      </p:pic>
    </p:spTree>
    <p:extLst>
      <p:ext uri="{BB962C8B-B14F-4D97-AF65-F5344CB8AC3E}">
        <p14:creationId xmlns:p14="http://schemas.microsoft.com/office/powerpoint/2010/main" val="192426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6857F-CFC3-423B-815C-5335CE1835D1}"/>
              </a:ext>
            </a:extLst>
          </p:cNvPr>
          <p:cNvSpPr>
            <a:spLocks noGrp="1"/>
          </p:cNvSpPr>
          <p:nvPr>
            <p:ph type="title"/>
          </p:nvPr>
        </p:nvSpPr>
        <p:spPr/>
        <p:txBody>
          <a:bodyPr/>
          <a:lstStyle/>
          <a:p>
            <a:r>
              <a:rPr lang="de">
                <a:cs typeface="Calibri Light"/>
              </a:rPr>
              <a:t>Exhaustionsmethode-Folgerungen</a:t>
            </a:r>
            <a:endParaRPr lang="de-DE"/>
          </a:p>
        </p:txBody>
      </p:sp>
      <p:sp>
        <p:nvSpPr>
          <p:cNvPr id="3" name="Content Placeholder 2">
            <a:extLst>
              <a:ext uri="{FF2B5EF4-FFF2-40B4-BE49-F238E27FC236}">
                <a16:creationId xmlns:a16="http://schemas.microsoft.com/office/drawing/2014/main" id="{B853FFEE-A09E-49F9-B3DE-09768889ED4A}"/>
              </a:ext>
            </a:extLst>
          </p:cNvPr>
          <p:cNvSpPr>
            <a:spLocks noGrp="1"/>
          </p:cNvSpPr>
          <p:nvPr>
            <p:ph idx="1"/>
          </p:nvPr>
        </p:nvSpPr>
        <p:spPr/>
        <p:txBody>
          <a:bodyPr vert="horz" lIns="91440" tIns="45720" rIns="91440" bIns="45720" rtlCol="0" anchor="t">
            <a:normAutofit/>
          </a:bodyPr>
          <a:lstStyle/>
          <a:p>
            <a:pPr marL="486410" lvl="1" indent="-285750">
              <a:lnSpc>
                <a:spcPct val="150000"/>
              </a:lnSpc>
              <a:buFont typeface="Arial" pitchFamily="34" charset="0"/>
              <a:buChar char="•"/>
            </a:pPr>
            <a:r>
              <a:rPr lang="de-DE" sz="2000">
                <a:cs typeface="Calibri"/>
              </a:rPr>
              <a:t>Euklid(Elemente von Euklid Buch 12)</a:t>
            </a:r>
          </a:p>
          <a:p>
            <a:pPr marL="669290" lvl="2" indent="-285750">
              <a:lnSpc>
                <a:spcPct val="150000"/>
              </a:lnSpc>
              <a:buFont typeface="Arial" pitchFamily="34" charset="0"/>
              <a:buChar char="•"/>
            </a:pPr>
            <a:r>
              <a:rPr lang="de-DE" sz="1800">
                <a:ea typeface="+mn-lt"/>
                <a:cs typeface="+mn-lt"/>
              </a:rPr>
              <a:t>Proposition 2: Verhältnis zweier Kreise</a:t>
            </a:r>
          </a:p>
          <a:p>
            <a:pPr marL="669290" lvl="2" indent="-285750">
              <a:lnSpc>
                <a:spcPct val="150000"/>
              </a:lnSpc>
              <a:buFont typeface="Arial" pitchFamily="34" charset="0"/>
              <a:buChar char="•"/>
            </a:pPr>
            <a:r>
              <a:rPr lang="de-DE" sz="1800">
                <a:ea typeface="+mn-lt"/>
                <a:cs typeface="+mn-lt"/>
              </a:rPr>
              <a:t>Proposition 10: Verhältnis zwischen Kegel und Zylinder</a:t>
            </a:r>
          </a:p>
          <a:p>
            <a:pPr marL="669290" lvl="2" indent="-285750">
              <a:lnSpc>
                <a:spcPct val="150000"/>
              </a:lnSpc>
              <a:buFont typeface="Arial" pitchFamily="34" charset="0"/>
              <a:buChar char="•"/>
            </a:pPr>
            <a:r>
              <a:rPr lang="de-DE" sz="1800">
                <a:cs typeface="Calibri"/>
              </a:rPr>
              <a:t>Proposition 18: Verhältnis zweier Kugeln</a:t>
            </a:r>
            <a:endParaRPr lang="de-DE" sz="1600">
              <a:cs typeface="Calibri"/>
            </a:endParaRPr>
          </a:p>
          <a:p>
            <a:pPr marL="669290" lvl="2" indent="-285750">
              <a:buFont typeface="Arial" pitchFamily="34" charset="0"/>
              <a:buChar char="•"/>
            </a:pPr>
            <a:endParaRPr lang="de-DE">
              <a:cs typeface="Calibri"/>
            </a:endParaRPr>
          </a:p>
        </p:txBody>
      </p:sp>
    </p:spTree>
    <p:extLst>
      <p:ext uri="{BB962C8B-B14F-4D97-AF65-F5344CB8AC3E}">
        <p14:creationId xmlns:p14="http://schemas.microsoft.com/office/powerpoint/2010/main" val="1713066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41C25-0B41-4768-AE9B-4107EA7B0C1E}"/>
              </a:ext>
            </a:extLst>
          </p:cNvPr>
          <p:cNvSpPr>
            <a:spLocks noGrp="1"/>
          </p:cNvSpPr>
          <p:nvPr>
            <p:ph type="title"/>
          </p:nvPr>
        </p:nvSpPr>
        <p:spPr/>
        <p:txBody>
          <a:bodyPr/>
          <a:lstStyle/>
          <a:p>
            <a:r>
              <a:rPr lang="de-DE">
                <a:cs typeface="Calibri Light"/>
              </a:rPr>
              <a:t>Proposition 10.1</a:t>
            </a:r>
            <a:endParaRPr lang="de-DE"/>
          </a:p>
        </p:txBody>
      </p:sp>
      <p:sp>
        <p:nvSpPr>
          <p:cNvPr id="3" name="Content Placeholder 2">
            <a:extLst>
              <a:ext uri="{FF2B5EF4-FFF2-40B4-BE49-F238E27FC236}">
                <a16:creationId xmlns:a16="http://schemas.microsoft.com/office/drawing/2014/main" id="{663579F1-766C-4CE9-8786-11C2AF0BBE32}"/>
              </a:ext>
            </a:extLst>
          </p:cNvPr>
          <p:cNvSpPr>
            <a:spLocks noGrp="1"/>
          </p:cNvSpPr>
          <p:nvPr>
            <p:ph idx="1"/>
          </p:nvPr>
        </p:nvSpPr>
        <p:spPr/>
        <p:txBody>
          <a:bodyPr vert="horz" lIns="91440" tIns="45720" rIns="91440" bIns="45720" rtlCol="0" anchor="t">
            <a:normAutofit/>
          </a:bodyPr>
          <a:lstStyle/>
          <a:p>
            <a:pPr>
              <a:lnSpc>
                <a:spcPct val="150000"/>
              </a:lnSpc>
            </a:pPr>
            <a:r>
              <a:rPr lang="de-DE">
                <a:cs typeface="Calibri"/>
              </a:rPr>
              <a:t>Wird von der größeren von zwei ungleichen Größen mehr als die Hälfte weggenommen und vom Rest wiederrum mehr als die Hälfte und wird dieses Fortgesetz, dann wird sich ein Rest ergeben, der kleiner als die kleinere der beiden Größen ist.</a:t>
            </a:r>
          </a:p>
          <a:p>
            <a:pPr>
              <a:lnSpc>
                <a:spcPct val="150000"/>
              </a:lnSpc>
            </a:pPr>
            <a:endParaRPr lang="de-DE">
              <a:cs typeface="Calibri"/>
            </a:endParaRPr>
          </a:p>
          <a:p>
            <a:pPr>
              <a:lnSpc>
                <a:spcPct val="150000"/>
              </a:lnSpc>
            </a:pPr>
            <a:r>
              <a:rPr lang="de-DE">
                <a:cs typeface="Calibri"/>
              </a:rPr>
              <a:t>Bemerkung:</a:t>
            </a:r>
            <a:br>
              <a:rPr lang="de-DE">
                <a:cs typeface="Calibri"/>
              </a:rPr>
            </a:br>
            <a:r>
              <a:rPr lang="de-DE">
                <a:cs typeface="Calibri"/>
              </a:rPr>
              <a:t>Die Aussage gilt auch wenn man genau die Hälfte wegnimmt. Also zeigt die Proposition, dass für jedes </a:t>
            </a:r>
            <a:r>
              <a:rPr lang="de-DE">
                <a:ea typeface="+mn-lt"/>
                <a:cs typeface="+mn-lt"/>
              </a:rPr>
              <a:t>ε &gt; 0 ein k gibt, sodass AB/2^k &lt; ε für eine Größe AB.</a:t>
            </a:r>
            <a:endParaRPr lang="de-DE">
              <a:cs typeface="Calibri"/>
            </a:endParaRPr>
          </a:p>
        </p:txBody>
      </p:sp>
    </p:spTree>
    <p:extLst>
      <p:ext uri="{BB962C8B-B14F-4D97-AF65-F5344CB8AC3E}">
        <p14:creationId xmlns:p14="http://schemas.microsoft.com/office/powerpoint/2010/main" val="7221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D4D1-6A3B-4510-B720-BEE15ED94DA7}"/>
              </a:ext>
            </a:extLst>
          </p:cNvPr>
          <p:cNvSpPr>
            <a:spLocks noGrp="1"/>
          </p:cNvSpPr>
          <p:nvPr>
            <p:ph type="title"/>
          </p:nvPr>
        </p:nvSpPr>
        <p:spPr/>
        <p:txBody>
          <a:bodyPr/>
          <a:lstStyle/>
          <a:p>
            <a:r>
              <a:rPr lang="de-DE">
                <a:cs typeface="Calibri Light"/>
              </a:rPr>
              <a:t>Proposition-10.1-Beweis</a:t>
            </a:r>
            <a:endParaRPr lang="de-DE"/>
          </a:p>
        </p:txBody>
      </p:sp>
      <p:sp>
        <p:nvSpPr>
          <p:cNvPr id="3" name="Content Placeholder 2">
            <a:extLst>
              <a:ext uri="{FF2B5EF4-FFF2-40B4-BE49-F238E27FC236}">
                <a16:creationId xmlns:a16="http://schemas.microsoft.com/office/drawing/2014/main" id="{2A0DA99B-71F3-42D1-AD9F-78768AB666E8}"/>
              </a:ext>
            </a:extLst>
          </p:cNvPr>
          <p:cNvSpPr>
            <a:spLocks noGrp="1"/>
          </p:cNvSpPr>
          <p:nvPr>
            <p:ph idx="1"/>
          </p:nvPr>
        </p:nvSpPr>
        <p:spPr/>
        <p:txBody>
          <a:bodyPr vert="horz" lIns="0" tIns="45720" rIns="0" bIns="45720" rtlCol="0" anchor="t">
            <a:normAutofit/>
          </a:bodyPr>
          <a:lstStyle/>
          <a:p>
            <a:r>
              <a:rPr lang="de-DE">
                <a:cs typeface="Calibri"/>
              </a:rPr>
              <a:t>Seien AB und C gegebene Größen mit AB &gt; C.</a:t>
            </a:r>
            <a:endParaRPr lang="de-DE"/>
          </a:p>
        </p:txBody>
      </p:sp>
      <p:cxnSp>
        <p:nvCxnSpPr>
          <p:cNvPr id="5" name="Gerade Verbindung mit Pfeil 4">
            <a:extLst>
              <a:ext uri="{FF2B5EF4-FFF2-40B4-BE49-F238E27FC236}">
                <a16:creationId xmlns:a16="http://schemas.microsoft.com/office/drawing/2014/main" id="{8703A626-F556-4FD5-BE92-D1BA8F55CCE6}"/>
              </a:ext>
            </a:extLst>
          </p:cNvPr>
          <p:cNvCxnSpPr>
            <a:cxnSpLocks/>
          </p:cNvCxnSpPr>
          <p:nvPr/>
        </p:nvCxnSpPr>
        <p:spPr>
          <a:xfrm>
            <a:off x="3863789" y="4961964"/>
            <a:ext cx="2617693" cy="8966"/>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7202A992-52B8-4003-997D-EA9AD6542B2D}"/>
              </a:ext>
            </a:extLst>
          </p:cNvPr>
          <p:cNvSpPr txBox="1"/>
          <p:nvPr/>
        </p:nvSpPr>
        <p:spPr>
          <a:xfrm>
            <a:off x="3862668" y="4552949"/>
            <a:ext cx="3765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A</a:t>
            </a:r>
          </a:p>
        </p:txBody>
      </p:sp>
      <p:sp>
        <p:nvSpPr>
          <p:cNvPr id="8" name="Textfeld 7">
            <a:extLst>
              <a:ext uri="{FF2B5EF4-FFF2-40B4-BE49-F238E27FC236}">
                <a16:creationId xmlns:a16="http://schemas.microsoft.com/office/drawing/2014/main" id="{6663706D-EE1B-4160-8753-E385BBA1EDD8}"/>
              </a:ext>
            </a:extLst>
          </p:cNvPr>
          <p:cNvSpPr txBox="1"/>
          <p:nvPr/>
        </p:nvSpPr>
        <p:spPr>
          <a:xfrm>
            <a:off x="6336366" y="4552389"/>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B</a:t>
            </a:r>
            <a:endParaRPr lang="de-DE">
              <a:cs typeface="Calibri"/>
            </a:endParaRPr>
          </a:p>
        </p:txBody>
      </p:sp>
      <p:cxnSp>
        <p:nvCxnSpPr>
          <p:cNvPr id="42" name="Gerade Verbindung mit Pfeil 41">
            <a:extLst>
              <a:ext uri="{FF2B5EF4-FFF2-40B4-BE49-F238E27FC236}">
                <a16:creationId xmlns:a16="http://schemas.microsoft.com/office/drawing/2014/main" id="{8E8DC072-310B-4177-B696-CFE82A458618}"/>
              </a:ext>
            </a:extLst>
          </p:cNvPr>
          <p:cNvCxnSpPr/>
          <p:nvPr/>
        </p:nvCxnSpPr>
        <p:spPr>
          <a:xfrm flipV="1">
            <a:off x="5531226" y="4020671"/>
            <a:ext cx="977152" cy="896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9A7D262E-3A33-4DBA-BD49-547BD53A9859}"/>
              </a:ext>
            </a:extLst>
          </p:cNvPr>
          <p:cNvSpPr txBox="1"/>
          <p:nvPr/>
        </p:nvSpPr>
        <p:spPr>
          <a:xfrm>
            <a:off x="5844429" y="3612216"/>
            <a:ext cx="27790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C</a:t>
            </a:r>
          </a:p>
        </p:txBody>
      </p:sp>
    </p:spTree>
    <p:extLst>
      <p:ext uri="{BB962C8B-B14F-4D97-AF65-F5344CB8AC3E}">
        <p14:creationId xmlns:p14="http://schemas.microsoft.com/office/powerpoint/2010/main" val="2930537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Gerade Verbindung mit Pfeil 14">
            <a:extLst>
              <a:ext uri="{FF2B5EF4-FFF2-40B4-BE49-F238E27FC236}">
                <a16:creationId xmlns:a16="http://schemas.microsoft.com/office/drawing/2014/main" id="{55FEB7AB-A6AC-4114-A03C-1099040BFE80}"/>
              </a:ext>
            </a:extLst>
          </p:cNvPr>
          <p:cNvCxnSpPr/>
          <p:nvPr/>
        </p:nvCxnSpPr>
        <p:spPr>
          <a:xfrm flipV="1">
            <a:off x="3594287" y="4181474"/>
            <a:ext cx="3003177" cy="8964"/>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BD3D4D1-6A3B-4510-B720-BEE15ED94DA7}"/>
              </a:ext>
            </a:extLst>
          </p:cNvPr>
          <p:cNvSpPr>
            <a:spLocks noGrp="1"/>
          </p:cNvSpPr>
          <p:nvPr>
            <p:ph type="title"/>
          </p:nvPr>
        </p:nvSpPr>
        <p:spPr/>
        <p:txBody>
          <a:bodyPr/>
          <a:lstStyle/>
          <a:p>
            <a:r>
              <a:rPr lang="de-DE">
                <a:cs typeface="Calibri Light"/>
              </a:rPr>
              <a:t>Proposition-10.1-Beweis</a:t>
            </a:r>
            <a:endParaRPr lang="de-DE"/>
          </a:p>
        </p:txBody>
      </p:sp>
      <p:sp>
        <p:nvSpPr>
          <p:cNvPr id="3" name="Content Placeholder 2">
            <a:extLst>
              <a:ext uri="{FF2B5EF4-FFF2-40B4-BE49-F238E27FC236}">
                <a16:creationId xmlns:a16="http://schemas.microsoft.com/office/drawing/2014/main" id="{2A0DA99B-71F3-42D1-AD9F-78768AB666E8}"/>
              </a:ext>
            </a:extLst>
          </p:cNvPr>
          <p:cNvSpPr>
            <a:spLocks noGrp="1"/>
          </p:cNvSpPr>
          <p:nvPr>
            <p:ph idx="1"/>
          </p:nvPr>
        </p:nvSpPr>
        <p:spPr/>
        <p:txBody>
          <a:bodyPr vert="horz" lIns="0" tIns="45720" rIns="0" bIns="45720" rtlCol="0" anchor="t">
            <a:normAutofit/>
          </a:bodyPr>
          <a:lstStyle/>
          <a:p>
            <a:r>
              <a:rPr lang="de-DE">
                <a:cs typeface="Calibri"/>
              </a:rPr>
              <a:t>Sei DE ein vielfaches von C, so dass DE &gt; AB. </a:t>
            </a:r>
            <a:br>
              <a:rPr lang="de-DE">
                <a:cs typeface="Calibri"/>
              </a:rPr>
            </a:br>
            <a:r>
              <a:rPr lang="de-DE">
                <a:cs typeface="Calibri"/>
              </a:rPr>
              <a:t>Teile DE in Abschnitte DF, FG und GE der Länge C.</a:t>
            </a:r>
            <a:br>
              <a:rPr lang="de-DE">
                <a:cs typeface="Calibri"/>
              </a:rPr>
            </a:br>
            <a:r>
              <a:rPr lang="de-DE">
                <a:cs typeface="Calibri"/>
              </a:rPr>
              <a:t>Danach zieht man von AB eine Größe BH ab mit BH &gt; AB/2.</a:t>
            </a:r>
            <a:br>
              <a:rPr lang="de-DE">
                <a:cs typeface="Calibri"/>
              </a:rPr>
            </a:br>
            <a:r>
              <a:rPr lang="de-DE">
                <a:cs typeface="Calibri"/>
              </a:rPr>
              <a:t>Ziehe von AH eine Größe HK ab mit HK &gt; AH/2.</a:t>
            </a:r>
            <a:br>
              <a:rPr lang="de-DE">
                <a:cs typeface="Calibri"/>
              </a:rPr>
            </a:br>
            <a:r>
              <a:rPr lang="de-DE">
                <a:cs typeface="Calibri"/>
              </a:rPr>
              <a:t>Wiederhole diesen Prozess bis AB in so viele Teile wie DE aufgeteilt ist.</a:t>
            </a:r>
            <a:br>
              <a:rPr lang="de-DE">
                <a:cs typeface="Calibri"/>
              </a:rPr>
            </a:br>
            <a:endParaRPr lang="de-DE">
              <a:cs typeface="Calibri"/>
            </a:endParaRPr>
          </a:p>
        </p:txBody>
      </p:sp>
      <p:cxnSp>
        <p:nvCxnSpPr>
          <p:cNvPr id="5" name="Gerade Verbindung mit Pfeil 4">
            <a:extLst>
              <a:ext uri="{FF2B5EF4-FFF2-40B4-BE49-F238E27FC236}">
                <a16:creationId xmlns:a16="http://schemas.microsoft.com/office/drawing/2014/main" id="{8703A626-F556-4FD5-BE92-D1BA8F55CCE6}"/>
              </a:ext>
            </a:extLst>
          </p:cNvPr>
          <p:cNvCxnSpPr>
            <a:cxnSpLocks/>
          </p:cNvCxnSpPr>
          <p:nvPr/>
        </p:nvCxnSpPr>
        <p:spPr>
          <a:xfrm>
            <a:off x="4052048" y="5437093"/>
            <a:ext cx="2492187" cy="8966"/>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FBB4941A-46C2-4678-A0AB-EAA2F2B5CE34}"/>
              </a:ext>
            </a:extLst>
          </p:cNvPr>
          <p:cNvSpPr txBox="1"/>
          <p:nvPr/>
        </p:nvSpPr>
        <p:spPr>
          <a:xfrm>
            <a:off x="5969934" y="4176992"/>
            <a:ext cx="27790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C</a:t>
            </a:r>
          </a:p>
        </p:txBody>
      </p:sp>
      <p:sp>
        <p:nvSpPr>
          <p:cNvPr id="7" name="Textfeld 6">
            <a:extLst>
              <a:ext uri="{FF2B5EF4-FFF2-40B4-BE49-F238E27FC236}">
                <a16:creationId xmlns:a16="http://schemas.microsoft.com/office/drawing/2014/main" id="{7202A992-52B8-4003-997D-EA9AD6542B2D}"/>
              </a:ext>
            </a:extLst>
          </p:cNvPr>
          <p:cNvSpPr txBox="1"/>
          <p:nvPr/>
        </p:nvSpPr>
        <p:spPr>
          <a:xfrm>
            <a:off x="3790950" y="5081866"/>
            <a:ext cx="3765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A</a:t>
            </a:r>
          </a:p>
        </p:txBody>
      </p:sp>
      <p:sp>
        <p:nvSpPr>
          <p:cNvPr id="8" name="Textfeld 7">
            <a:extLst>
              <a:ext uri="{FF2B5EF4-FFF2-40B4-BE49-F238E27FC236}">
                <a16:creationId xmlns:a16="http://schemas.microsoft.com/office/drawing/2014/main" id="{6663706D-EE1B-4160-8753-E385BBA1EDD8}"/>
              </a:ext>
            </a:extLst>
          </p:cNvPr>
          <p:cNvSpPr txBox="1"/>
          <p:nvPr/>
        </p:nvSpPr>
        <p:spPr>
          <a:xfrm>
            <a:off x="6327402" y="5081306"/>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B</a:t>
            </a:r>
            <a:endParaRPr lang="de-DE">
              <a:cs typeface="Calibri"/>
            </a:endParaRPr>
          </a:p>
        </p:txBody>
      </p:sp>
      <p:cxnSp>
        <p:nvCxnSpPr>
          <p:cNvPr id="12" name="Gerade Verbindung mit Pfeil 11">
            <a:extLst>
              <a:ext uri="{FF2B5EF4-FFF2-40B4-BE49-F238E27FC236}">
                <a16:creationId xmlns:a16="http://schemas.microsoft.com/office/drawing/2014/main" id="{F94A3D45-16E9-4CF9-BA54-F029D58DC98E}"/>
              </a:ext>
            </a:extLst>
          </p:cNvPr>
          <p:cNvCxnSpPr/>
          <p:nvPr/>
        </p:nvCxnSpPr>
        <p:spPr>
          <a:xfrm>
            <a:off x="5602940" y="4020670"/>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09C5D0AD-1839-4FFA-9F6C-BF7B22FC425A}"/>
              </a:ext>
            </a:extLst>
          </p:cNvPr>
          <p:cNvCxnSpPr>
            <a:cxnSpLocks/>
          </p:cNvCxnSpPr>
          <p:nvPr/>
        </p:nvCxnSpPr>
        <p:spPr>
          <a:xfrm>
            <a:off x="4589928" y="4020670"/>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75CE49DB-93FD-46D4-A522-420B3EC3420D}"/>
              </a:ext>
            </a:extLst>
          </p:cNvPr>
          <p:cNvSpPr txBox="1"/>
          <p:nvPr/>
        </p:nvSpPr>
        <p:spPr>
          <a:xfrm>
            <a:off x="3450291" y="3808880"/>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D</a:t>
            </a:r>
          </a:p>
        </p:txBody>
      </p:sp>
      <p:sp>
        <p:nvSpPr>
          <p:cNvPr id="17" name="Textfeld 16">
            <a:extLst>
              <a:ext uri="{FF2B5EF4-FFF2-40B4-BE49-F238E27FC236}">
                <a16:creationId xmlns:a16="http://schemas.microsoft.com/office/drawing/2014/main" id="{904781B0-534C-42DD-8FC7-2802C4D4EABD}"/>
              </a:ext>
            </a:extLst>
          </p:cNvPr>
          <p:cNvSpPr txBox="1"/>
          <p:nvPr/>
        </p:nvSpPr>
        <p:spPr>
          <a:xfrm>
            <a:off x="6390714" y="3799915"/>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E</a:t>
            </a:r>
          </a:p>
        </p:txBody>
      </p:sp>
      <p:sp>
        <p:nvSpPr>
          <p:cNvPr id="18" name="Textfeld 17">
            <a:extLst>
              <a:ext uri="{FF2B5EF4-FFF2-40B4-BE49-F238E27FC236}">
                <a16:creationId xmlns:a16="http://schemas.microsoft.com/office/drawing/2014/main" id="{356D3022-12BC-46E1-9B27-B2EDA94C9FA7}"/>
              </a:ext>
            </a:extLst>
          </p:cNvPr>
          <p:cNvSpPr txBox="1"/>
          <p:nvPr/>
        </p:nvSpPr>
        <p:spPr>
          <a:xfrm>
            <a:off x="4346760" y="3808880"/>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F</a:t>
            </a:r>
          </a:p>
        </p:txBody>
      </p:sp>
      <p:sp>
        <p:nvSpPr>
          <p:cNvPr id="19" name="Textfeld 18">
            <a:extLst>
              <a:ext uri="{FF2B5EF4-FFF2-40B4-BE49-F238E27FC236}">
                <a16:creationId xmlns:a16="http://schemas.microsoft.com/office/drawing/2014/main" id="{F14DF21D-2EB5-4CE7-8C04-12A94010999D}"/>
              </a:ext>
            </a:extLst>
          </p:cNvPr>
          <p:cNvSpPr txBox="1"/>
          <p:nvPr/>
        </p:nvSpPr>
        <p:spPr>
          <a:xfrm>
            <a:off x="5314949" y="3808879"/>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G</a:t>
            </a:r>
          </a:p>
        </p:txBody>
      </p:sp>
      <p:sp>
        <p:nvSpPr>
          <p:cNvPr id="21" name="Textfeld 20">
            <a:extLst>
              <a:ext uri="{FF2B5EF4-FFF2-40B4-BE49-F238E27FC236}">
                <a16:creationId xmlns:a16="http://schemas.microsoft.com/office/drawing/2014/main" id="{BCEE7D26-1474-4703-A8BB-58EE1A7460FB}"/>
              </a:ext>
            </a:extLst>
          </p:cNvPr>
          <p:cNvSpPr txBox="1"/>
          <p:nvPr/>
        </p:nvSpPr>
        <p:spPr>
          <a:xfrm>
            <a:off x="4884084" y="5081306"/>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H</a:t>
            </a:r>
          </a:p>
        </p:txBody>
      </p:sp>
      <p:cxnSp>
        <p:nvCxnSpPr>
          <p:cNvPr id="22" name="Gerade Verbindung mit Pfeil 21">
            <a:extLst>
              <a:ext uri="{FF2B5EF4-FFF2-40B4-BE49-F238E27FC236}">
                <a16:creationId xmlns:a16="http://schemas.microsoft.com/office/drawing/2014/main" id="{8A9EFCF0-BA90-4468-B7AC-91DB77817FCF}"/>
              </a:ext>
            </a:extLst>
          </p:cNvPr>
          <p:cNvCxnSpPr>
            <a:cxnSpLocks/>
          </p:cNvCxnSpPr>
          <p:nvPr/>
        </p:nvCxnSpPr>
        <p:spPr>
          <a:xfrm>
            <a:off x="5136775" y="5266763"/>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id="{C887AC94-09C3-429F-9E6C-7F9B3B905901}"/>
              </a:ext>
            </a:extLst>
          </p:cNvPr>
          <p:cNvCxnSpPr>
            <a:cxnSpLocks/>
          </p:cNvCxnSpPr>
          <p:nvPr/>
        </p:nvCxnSpPr>
        <p:spPr>
          <a:xfrm>
            <a:off x="4392704" y="5257799"/>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4CF69445-6BC2-4BF4-A13B-D29543C70252}"/>
              </a:ext>
            </a:extLst>
          </p:cNvPr>
          <p:cNvSpPr txBox="1"/>
          <p:nvPr/>
        </p:nvSpPr>
        <p:spPr>
          <a:xfrm>
            <a:off x="4113119" y="5072341"/>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K</a:t>
            </a:r>
            <a:endParaRPr lang="de-DE">
              <a:cs typeface="Calibri"/>
            </a:endParaRPr>
          </a:p>
        </p:txBody>
      </p:sp>
    </p:spTree>
    <p:extLst>
      <p:ext uri="{BB962C8B-B14F-4D97-AF65-F5344CB8AC3E}">
        <p14:creationId xmlns:p14="http://schemas.microsoft.com/office/powerpoint/2010/main" val="395481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Gerade Verbindung mit Pfeil 14">
            <a:extLst>
              <a:ext uri="{FF2B5EF4-FFF2-40B4-BE49-F238E27FC236}">
                <a16:creationId xmlns:a16="http://schemas.microsoft.com/office/drawing/2014/main" id="{55FEB7AB-A6AC-4114-A03C-1099040BFE80}"/>
              </a:ext>
            </a:extLst>
          </p:cNvPr>
          <p:cNvCxnSpPr/>
          <p:nvPr/>
        </p:nvCxnSpPr>
        <p:spPr>
          <a:xfrm flipV="1">
            <a:off x="3594287" y="4181474"/>
            <a:ext cx="3003177" cy="8964"/>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BD3D4D1-6A3B-4510-B720-BEE15ED94DA7}"/>
              </a:ext>
            </a:extLst>
          </p:cNvPr>
          <p:cNvSpPr>
            <a:spLocks noGrp="1"/>
          </p:cNvSpPr>
          <p:nvPr>
            <p:ph type="title"/>
          </p:nvPr>
        </p:nvSpPr>
        <p:spPr/>
        <p:txBody>
          <a:bodyPr/>
          <a:lstStyle/>
          <a:p>
            <a:r>
              <a:rPr lang="de-DE">
                <a:cs typeface="Calibri Light"/>
              </a:rPr>
              <a:t>Proposition-10.1-Beweis</a:t>
            </a:r>
            <a:endParaRPr lang="de-DE"/>
          </a:p>
        </p:txBody>
      </p:sp>
      <p:sp>
        <p:nvSpPr>
          <p:cNvPr id="3" name="Content Placeholder 2">
            <a:extLst>
              <a:ext uri="{FF2B5EF4-FFF2-40B4-BE49-F238E27FC236}">
                <a16:creationId xmlns:a16="http://schemas.microsoft.com/office/drawing/2014/main" id="{2A0DA99B-71F3-42D1-AD9F-78768AB666E8}"/>
              </a:ext>
            </a:extLst>
          </p:cNvPr>
          <p:cNvSpPr>
            <a:spLocks noGrp="1"/>
          </p:cNvSpPr>
          <p:nvPr>
            <p:ph idx="1"/>
          </p:nvPr>
        </p:nvSpPr>
        <p:spPr/>
        <p:txBody>
          <a:bodyPr vert="horz" lIns="0" tIns="45720" rIns="0" bIns="45720" rtlCol="0" anchor="t">
            <a:normAutofit/>
          </a:bodyPr>
          <a:lstStyle/>
          <a:p>
            <a:r>
              <a:rPr lang="de-DE">
                <a:cs typeface="Calibri"/>
              </a:rPr>
              <a:t>Da DE &gt; AB, GE &lt; DE/2 und HB &gt; AB/2 folgt, dass DG &gt; AH.</a:t>
            </a:r>
            <a:br>
              <a:rPr lang="de-DE">
                <a:cs typeface="Calibri"/>
              </a:rPr>
            </a:br>
            <a:r>
              <a:rPr lang="de-DE">
                <a:cs typeface="Calibri"/>
              </a:rPr>
              <a:t>Da DG &gt; AH, FG = DG/2 und AK &lt; AH/2 folgt, dass DF &gt; AK.</a:t>
            </a:r>
            <a:br>
              <a:rPr lang="de-DE">
                <a:cs typeface="Calibri"/>
              </a:rPr>
            </a:br>
            <a:r>
              <a:rPr lang="de-DE">
                <a:cs typeface="Calibri"/>
              </a:rPr>
              <a:t>Aus der Wahl DF = C folgt somit AK &lt; C. </a:t>
            </a:r>
            <a:br>
              <a:rPr lang="de-DE">
                <a:cs typeface="Calibri"/>
              </a:rPr>
            </a:br>
            <a:endParaRPr lang="de-DE">
              <a:cs typeface="Calibri"/>
            </a:endParaRPr>
          </a:p>
        </p:txBody>
      </p:sp>
      <p:cxnSp>
        <p:nvCxnSpPr>
          <p:cNvPr id="5" name="Gerade Verbindung mit Pfeil 4">
            <a:extLst>
              <a:ext uri="{FF2B5EF4-FFF2-40B4-BE49-F238E27FC236}">
                <a16:creationId xmlns:a16="http://schemas.microsoft.com/office/drawing/2014/main" id="{8703A626-F556-4FD5-BE92-D1BA8F55CCE6}"/>
              </a:ext>
            </a:extLst>
          </p:cNvPr>
          <p:cNvCxnSpPr>
            <a:cxnSpLocks/>
          </p:cNvCxnSpPr>
          <p:nvPr/>
        </p:nvCxnSpPr>
        <p:spPr>
          <a:xfrm>
            <a:off x="4052048" y="5437093"/>
            <a:ext cx="2492187" cy="8966"/>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FBB4941A-46C2-4678-A0AB-EAA2F2B5CE34}"/>
              </a:ext>
            </a:extLst>
          </p:cNvPr>
          <p:cNvSpPr txBox="1"/>
          <p:nvPr/>
        </p:nvSpPr>
        <p:spPr>
          <a:xfrm>
            <a:off x="5969934" y="4176992"/>
            <a:ext cx="27790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C</a:t>
            </a:r>
          </a:p>
        </p:txBody>
      </p:sp>
      <p:sp>
        <p:nvSpPr>
          <p:cNvPr id="7" name="Textfeld 6">
            <a:extLst>
              <a:ext uri="{FF2B5EF4-FFF2-40B4-BE49-F238E27FC236}">
                <a16:creationId xmlns:a16="http://schemas.microsoft.com/office/drawing/2014/main" id="{7202A992-52B8-4003-997D-EA9AD6542B2D}"/>
              </a:ext>
            </a:extLst>
          </p:cNvPr>
          <p:cNvSpPr txBox="1"/>
          <p:nvPr/>
        </p:nvSpPr>
        <p:spPr>
          <a:xfrm>
            <a:off x="3790950" y="5081866"/>
            <a:ext cx="37651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A</a:t>
            </a:r>
          </a:p>
        </p:txBody>
      </p:sp>
      <p:sp>
        <p:nvSpPr>
          <p:cNvPr id="8" name="Textfeld 7">
            <a:extLst>
              <a:ext uri="{FF2B5EF4-FFF2-40B4-BE49-F238E27FC236}">
                <a16:creationId xmlns:a16="http://schemas.microsoft.com/office/drawing/2014/main" id="{6663706D-EE1B-4160-8753-E385BBA1EDD8}"/>
              </a:ext>
            </a:extLst>
          </p:cNvPr>
          <p:cNvSpPr txBox="1"/>
          <p:nvPr/>
        </p:nvSpPr>
        <p:spPr>
          <a:xfrm>
            <a:off x="6327402" y="5081306"/>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B</a:t>
            </a:r>
            <a:endParaRPr lang="de-DE">
              <a:cs typeface="Calibri"/>
            </a:endParaRPr>
          </a:p>
        </p:txBody>
      </p:sp>
      <p:cxnSp>
        <p:nvCxnSpPr>
          <p:cNvPr id="12" name="Gerade Verbindung mit Pfeil 11">
            <a:extLst>
              <a:ext uri="{FF2B5EF4-FFF2-40B4-BE49-F238E27FC236}">
                <a16:creationId xmlns:a16="http://schemas.microsoft.com/office/drawing/2014/main" id="{F94A3D45-16E9-4CF9-BA54-F029D58DC98E}"/>
              </a:ext>
            </a:extLst>
          </p:cNvPr>
          <p:cNvCxnSpPr/>
          <p:nvPr/>
        </p:nvCxnSpPr>
        <p:spPr>
          <a:xfrm>
            <a:off x="5602940" y="4020670"/>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09C5D0AD-1839-4FFA-9F6C-BF7B22FC425A}"/>
              </a:ext>
            </a:extLst>
          </p:cNvPr>
          <p:cNvCxnSpPr>
            <a:cxnSpLocks/>
          </p:cNvCxnSpPr>
          <p:nvPr/>
        </p:nvCxnSpPr>
        <p:spPr>
          <a:xfrm>
            <a:off x="4589928" y="4020670"/>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75CE49DB-93FD-46D4-A522-420B3EC3420D}"/>
              </a:ext>
            </a:extLst>
          </p:cNvPr>
          <p:cNvSpPr txBox="1"/>
          <p:nvPr/>
        </p:nvSpPr>
        <p:spPr>
          <a:xfrm>
            <a:off x="3450291" y="3808880"/>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D</a:t>
            </a:r>
          </a:p>
        </p:txBody>
      </p:sp>
      <p:sp>
        <p:nvSpPr>
          <p:cNvPr id="17" name="Textfeld 16">
            <a:extLst>
              <a:ext uri="{FF2B5EF4-FFF2-40B4-BE49-F238E27FC236}">
                <a16:creationId xmlns:a16="http://schemas.microsoft.com/office/drawing/2014/main" id="{904781B0-534C-42DD-8FC7-2802C4D4EABD}"/>
              </a:ext>
            </a:extLst>
          </p:cNvPr>
          <p:cNvSpPr txBox="1"/>
          <p:nvPr/>
        </p:nvSpPr>
        <p:spPr>
          <a:xfrm>
            <a:off x="6390714" y="3799915"/>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E</a:t>
            </a:r>
          </a:p>
        </p:txBody>
      </p:sp>
      <p:sp>
        <p:nvSpPr>
          <p:cNvPr id="18" name="Textfeld 17">
            <a:extLst>
              <a:ext uri="{FF2B5EF4-FFF2-40B4-BE49-F238E27FC236}">
                <a16:creationId xmlns:a16="http://schemas.microsoft.com/office/drawing/2014/main" id="{356D3022-12BC-46E1-9B27-B2EDA94C9FA7}"/>
              </a:ext>
            </a:extLst>
          </p:cNvPr>
          <p:cNvSpPr txBox="1"/>
          <p:nvPr/>
        </p:nvSpPr>
        <p:spPr>
          <a:xfrm>
            <a:off x="4346760" y="3808880"/>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F</a:t>
            </a:r>
          </a:p>
        </p:txBody>
      </p:sp>
      <p:sp>
        <p:nvSpPr>
          <p:cNvPr id="19" name="Textfeld 18">
            <a:extLst>
              <a:ext uri="{FF2B5EF4-FFF2-40B4-BE49-F238E27FC236}">
                <a16:creationId xmlns:a16="http://schemas.microsoft.com/office/drawing/2014/main" id="{F14DF21D-2EB5-4CE7-8C04-12A94010999D}"/>
              </a:ext>
            </a:extLst>
          </p:cNvPr>
          <p:cNvSpPr txBox="1"/>
          <p:nvPr/>
        </p:nvSpPr>
        <p:spPr>
          <a:xfrm>
            <a:off x="5314949" y="3808879"/>
            <a:ext cx="286871" cy="3782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G</a:t>
            </a:r>
          </a:p>
        </p:txBody>
      </p:sp>
      <p:sp>
        <p:nvSpPr>
          <p:cNvPr id="21" name="Textfeld 20">
            <a:extLst>
              <a:ext uri="{FF2B5EF4-FFF2-40B4-BE49-F238E27FC236}">
                <a16:creationId xmlns:a16="http://schemas.microsoft.com/office/drawing/2014/main" id="{BCEE7D26-1474-4703-A8BB-58EE1A7460FB}"/>
              </a:ext>
            </a:extLst>
          </p:cNvPr>
          <p:cNvSpPr txBox="1"/>
          <p:nvPr/>
        </p:nvSpPr>
        <p:spPr>
          <a:xfrm>
            <a:off x="4884084" y="5081306"/>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H</a:t>
            </a:r>
          </a:p>
        </p:txBody>
      </p:sp>
      <p:cxnSp>
        <p:nvCxnSpPr>
          <p:cNvPr id="22" name="Gerade Verbindung mit Pfeil 21">
            <a:extLst>
              <a:ext uri="{FF2B5EF4-FFF2-40B4-BE49-F238E27FC236}">
                <a16:creationId xmlns:a16="http://schemas.microsoft.com/office/drawing/2014/main" id="{8A9EFCF0-BA90-4468-B7AC-91DB77817FCF}"/>
              </a:ext>
            </a:extLst>
          </p:cNvPr>
          <p:cNvCxnSpPr>
            <a:cxnSpLocks/>
          </p:cNvCxnSpPr>
          <p:nvPr/>
        </p:nvCxnSpPr>
        <p:spPr>
          <a:xfrm>
            <a:off x="5136775" y="5266763"/>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id="{C887AC94-09C3-429F-9E6C-7F9B3B905901}"/>
              </a:ext>
            </a:extLst>
          </p:cNvPr>
          <p:cNvCxnSpPr>
            <a:cxnSpLocks/>
          </p:cNvCxnSpPr>
          <p:nvPr/>
        </p:nvCxnSpPr>
        <p:spPr>
          <a:xfrm>
            <a:off x="4392704" y="5257799"/>
            <a:ext cx="2" cy="304801"/>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4CF69445-6BC2-4BF4-A13B-D29543C70252}"/>
              </a:ext>
            </a:extLst>
          </p:cNvPr>
          <p:cNvSpPr txBox="1"/>
          <p:nvPr/>
        </p:nvSpPr>
        <p:spPr>
          <a:xfrm>
            <a:off x="4113119" y="5072341"/>
            <a:ext cx="29583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de-DE"/>
              <a:t>K</a:t>
            </a:r>
            <a:endParaRPr lang="de-DE">
              <a:cs typeface="Calibri"/>
            </a:endParaRPr>
          </a:p>
        </p:txBody>
      </p:sp>
    </p:spTree>
    <p:extLst>
      <p:ext uri="{BB962C8B-B14F-4D97-AF65-F5344CB8AC3E}">
        <p14:creationId xmlns:p14="http://schemas.microsoft.com/office/powerpoint/2010/main" val="74064873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Retrospect</vt:lpstr>
      <vt:lpstr>Kugeln bei Euklid und heute: Euclids Buch 12</vt:lpstr>
      <vt:lpstr>Inhalt</vt:lpstr>
      <vt:lpstr>Exhaustionsmethode-Geschichte</vt:lpstr>
      <vt:lpstr>Exhaustionsmethode-Idee</vt:lpstr>
      <vt:lpstr>Exhaustionsmethode-Folgerungen</vt:lpstr>
      <vt:lpstr>Proposition 10.1</vt:lpstr>
      <vt:lpstr>Proposition-10.1-Beweis</vt:lpstr>
      <vt:lpstr>Proposition-10.1-Beweis</vt:lpstr>
      <vt:lpstr>Proposition-10.1-Beweis</vt:lpstr>
      <vt:lpstr>Proposition 12.1</vt:lpstr>
      <vt:lpstr>Proposition 12.2</vt:lpstr>
      <vt:lpstr>Proposition 12.2-Beweis</vt:lpstr>
      <vt:lpstr>Proposition 12.2-Beweis</vt:lpstr>
      <vt:lpstr>Proposition 12.2-Beweis</vt:lpstr>
      <vt:lpstr>Proposition 12.2-Beweis</vt:lpstr>
      <vt:lpstr>Proposition 12.2-Beweis</vt:lpstr>
      <vt:lpstr>Proposition 12.2-Beweis</vt:lpstr>
      <vt:lpstr>Definition Kugel</vt:lpstr>
      <vt:lpstr>Proposition 12.17</vt:lpstr>
      <vt:lpstr>Korollar 12.7</vt:lpstr>
      <vt:lpstr>Proposition 12.18</vt:lpstr>
      <vt:lpstr>Proposition 12.18-Beweis</vt:lpstr>
      <vt:lpstr>Proposition 12.18-Beweis</vt:lpstr>
      <vt:lpstr>Proposition 12.18-Beweis</vt:lpstr>
      <vt:lpstr>Kugeln Heute</vt:lpstr>
      <vt:lpstr>Quellen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cp:revision>
  <dcterms:created xsi:type="dcterms:W3CDTF">2020-11-09T11:09:52Z</dcterms:created>
  <dcterms:modified xsi:type="dcterms:W3CDTF">2020-11-17T14:54:08Z</dcterms:modified>
</cp:coreProperties>
</file>